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7" r:id="rId2"/>
    <p:sldId id="266" r:id="rId3"/>
    <p:sldId id="267" r:id="rId4"/>
    <p:sldId id="268" r:id="rId5"/>
    <p:sldId id="269" r:id="rId6"/>
    <p:sldId id="258" r:id="rId7"/>
    <p:sldId id="259" r:id="rId8"/>
    <p:sldId id="271" r:id="rId9"/>
    <p:sldId id="272" r:id="rId10"/>
    <p:sldId id="256" r:id="rId11"/>
    <p:sldId id="260" r:id="rId12"/>
    <p:sldId id="273" r:id="rId13"/>
    <p:sldId id="262" r:id="rId14"/>
    <p:sldId id="27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295" autoAdjust="0"/>
  </p:normalViewPr>
  <p:slideViewPr>
    <p:cSldViewPr snapToGrid="0" snapToObjects="1">
      <p:cViewPr>
        <p:scale>
          <a:sx n="50" d="100"/>
          <a:sy n="50" d="100"/>
        </p:scale>
        <p:origin x="-195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C24FF2-CD3E-374C-BF18-48C5E3F3BA10}" type="datetimeFigureOut">
              <a:rPr lang="en-US" smtClean="0"/>
              <a:t>3/8/2016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00B372-E781-8148-A3CA-0320A873110E}" type="slidenum">
              <a:rPr lang="en-US" smtClean="0"/>
              <a:t>‹#›</a:t>
            </a:fld>
            <a:endParaRPr lang="en-US"/>
          </a:p>
        </p:txBody>
      </p:sp>
    </p:spTree>
    <p:extLst>
      <p:ext uri="{BB962C8B-B14F-4D97-AF65-F5344CB8AC3E}">
        <p14:creationId xmlns:p14="http://schemas.microsoft.com/office/powerpoint/2010/main" val="14968771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Recognizing</a:t>
            </a:r>
            <a:r>
              <a:rPr lang="en-US" baseline="0" dirty="0" smtClean="0"/>
              <a:t> that it takes networks to defeat IWT networks </a:t>
            </a:r>
            <a:r>
              <a:rPr lang="en-US" dirty="0" smtClean="0"/>
              <a:t>WCS has</a:t>
            </a:r>
            <a:r>
              <a:rPr lang="en-US" baseline="0" dirty="0" smtClean="0"/>
              <a:t> capitalized on it global network of field sites, country program offices, regional offices plus its long-established extensive network of relationships within countries to produce, analyze, and disseminate actionable intelligence to the appropriate agencies.</a:t>
            </a:r>
            <a:endParaRPr lang="en-US" dirty="0" smtClean="0"/>
          </a:p>
          <a:p>
            <a:endParaRPr lang="en-US" dirty="0" smtClean="0"/>
          </a:p>
          <a:p>
            <a:r>
              <a:rPr lang="en-US" sz="1200" kern="1200" dirty="0" smtClean="0">
                <a:solidFill>
                  <a:schemeClr val="tx1"/>
                </a:solidFill>
                <a:effectLst/>
                <a:latin typeface="+mn-lt"/>
                <a:ea typeface="+mn-ea"/>
                <a:cs typeface="+mn-cs"/>
              </a:rPr>
              <a:t>WCS is in a unique position to deliver at all points in the international wildlife trafficking chain by virtue of having country programs across both continents that are active at key sources sites; good relationships with key governments and agencies who can have a significant influence on wildlife trafficking across Africa and Asia</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strategic approach to wildlife trafficking in Asia aims to strengthen national commitments and enforcement capacity to respond to wildlife trafficking in key countries along major trans-continental and sub-regional wildlife trafficking networks.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dirty="0" smtClean="0">
                <a:solidFill>
                  <a:srgbClr val="FFFFFF"/>
                </a:solidFill>
                <a:cs typeface="Century Gothic"/>
              </a:rPr>
              <a:t>unparalleled local knowledge and government relationships </a:t>
            </a:r>
            <a:endParaRPr lang="en-US" dirty="0" smtClean="0"/>
          </a:p>
          <a:p>
            <a:endParaRPr lang="en-US" dirty="0" smtClean="0"/>
          </a:p>
          <a:p>
            <a:endParaRPr lang="en-US" dirty="0" smtClean="0"/>
          </a:p>
          <a:p>
            <a:r>
              <a:rPr lang="en-US" dirty="0" smtClean="0"/>
              <a:t>TALKING POINTS</a:t>
            </a:r>
          </a:p>
          <a:p>
            <a:pPr marL="171450" indent="-171450">
              <a:buFontTx/>
              <a:buChar char="-"/>
            </a:pPr>
            <a:r>
              <a:rPr lang="en-US" baseline="0" dirty="0" smtClean="0"/>
              <a:t>Wildlife trafficking is a global problem, but the reality is that each country, each landscape requires a different set of practical solutions.</a:t>
            </a:r>
          </a:p>
          <a:p>
            <a:pPr marL="171450" indent="-171450">
              <a:buFontTx/>
              <a:buChar char="-"/>
            </a:pPr>
            <a:r>
              <a:rPr lang="en-US" baseline="0" dirty="0" smtClean="0"/>
              <a:t>This means that an intelligence-led approach is the ONLY approach that will be successful against wildlife trafficking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t>This means evidence-based policy,  </a:t>
            </a:r>
            <a:r>
              <a:rPr lang="en-US" baseline="0" dirty="0" err="1" smtClean="0"/>
              <a:t>intel</a:t>
            </a:r>
            <a:r>
              <a:rPr lang="en-US" baseline="0" dirty="0" smtClean="0"/>
              <a:t>-led enforcement, research-driven field programs </a:t>
            </a:r>
          </a:p>
          <a:p>
            <a:pPr marL="171450" indent="-171450">
              <a:buFontTx/>
              <a:buChar char="-"/>
            </a:pPr>
            <a:r>
              <a:rPr lang="en-US" baseline="0" dirty="0" smtClean="0"/>
              <a:t>In order to do this, WCS has made a strategic investments in its anti-wildlife trafficking intelligence/analysis and action capabilities. </a:t>
            </a:r>
          </a:p>
          <a:p>
            <a:pPr marL="171450" indent="-171450">
              <a:buFontTx/>
              <a:buChar char="-"/>
            </a:pPr>
            <a:r>
              <a:rPr lang="en-US" baseline="0" dirty="0" smtClean="0"/>
              <a:t>Centralized, standardized global </a:t>
            </a:r>
            <a:r>
              <a:rPr lang="en-US" baseline="0" dirty="0" err="1" smtClean="0"/>
              <a:t>intel</a:t>
            </a:r>
            <a:r>
              <a:rPr lang="en-US" baseline="0" dirty="0" smtClean="0"/>
              <a:t> database on wildlife traffickers, using state-of-the-art technology</a:t>
            </a:r>
          </a:p>
          <a:p>
            <a:pPr marL="171450" indent="-171450">
              <a:buFontTx/>
              <a:buChar char="-"/>
            </a:pPr>
            <a:r>
              <a:rPr lang="en-US" baseline="0" dirty="0" smtClean="0"/>
              <a:t>Ongoing internal training and capacity building in major source, transit, and destination countries  (starting with East Africa, SE Asia, and China), focusing on professionalization, best practices, and how to use information to catalyze action</a:t>
            </a:r>
          </a:p>
          <a:p>
            <a:pPr marL="171450" indent="-171450">
              <a:buFontTx/>
              <a:buChar char="-"/>
            </a:pPr>
            <a:r>
              <a:rPr lang="en-US" baseline="0" dirty="0" smtClean="0"/>
              <a:t>Professional-quality intelligence analysis of wildlife trafficking networks and trends, conducted on a field/landscape level, country level, and regional levels, both internal and with partners.  This enables us to move beyond generic analyses to create high-impact products that actually enable action – No more simple maps with arrows!</a:t>
            </a:r>
          </a:p>
          <a:p>
            <a:pPr marL="171450" indent="-171450">
              <a:buFontTx/>
              <a:buChar char="-"/>
            </a:pPr>
            <a:r>
              <a:rPr lang="en-US" baseline="0" dirty="0" smtClean="0"/>
              <a:t>Well-thought out and close integration of this information and analysis into WCS field programs, as well as government enforcement action, and non-governmental initiatives.</a:t>
            </a:r>
          </a:p>
          <a:p>
            <a:pPr marL="171450" indent="-171450">
              <a:buFontTx/>
              <a:buChar char="-"/>
            </a:pPr>
            <a:r>
              <a:rPr lang="en-US" baseline="0" dirty="0" smtClean="0"/>
              <a:t>WCS has the unique ability to develop, plan, and execute or facilitate the execution of action against wildlife traffickers </a:t>
            </a:r>
          </a:p>
          <a:p>
            <a:pPr marL="171450" indent="-171450">
              <a:buFontTx/>
              <a:buChar char="-"/>
            </a:pPr>
            <a:endParaRPr lang="en-US" baseline="0" dirty="0" smtClean="0"/>
          </a:p>
          <a:p>
            <a:pPr marL="171450" indent="-171450">
              <a:buFontTx/>
              <a:buChar char="-"/>
            </a:pPr>
            <a:endParaRPr lang="en-US" dirty="0" smtClean="0"/>
          </a:p>
        </p:txBody>
      </p:sp>
      <p:sp>
        <p:nvSpPr>
          <p:cNvPr id="4" name="Slide Number Placeholder 3"/>
          <p:cNvSpPr>
            <a:spLocks noGrp="1"/>
          </p:cNvSpPr>
          <p:nvPr>
            <p:ph type="sldNum" sz="quarter" idx="10"/>
          </p:nvPr>
        </p:nvSpPr>
        <p:spPr/>
        <p:txBody>
          <a:bodyPr/>
          <a:lstStyle/>
          <a:p>
            <a:fld id="{07252CB7-DADF-0943-8A71-8E16C0DFC671}"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624480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stand today at a critical cross-roads for a number of environmental issues</a:t>
            </a:r>
          </a:p>
          <a:p>
            <a:endParaRPr lang="en-US" baseline="0" dirty="0" smtClean="0"/>
          </a:p>
          <a:p>
            <a:r>
              <a:rPr lang="en-US" baseline="0" dirty="0" smtClean="0"/>
              <a:t>If we do not enhance the effectiveness of law enforcement in protected areas, at borders and in cities then we face the shame of handing over this planet to future generations </a:t>
            </a:r>
            <a:r>
              <a:rPr lang="en-US" baseline="0" dirty="0" err="1" smtClean="0"/>
              <a:t>withuot</a:t>
            </a:r>
            <a:r>
              <a:rPr lang="en-US" baseline="0" dirty="0" smtClean="0"/>
              <a:t> some of the most inspiring creatures to have walked this land</a:t>
            </a:r>
          </a:p>
          <a:p>
            <a:endParaRPr lang="en-US" baseline="0" dirty="0" smtClean="0"/>
          </a:p>
          <a:p>
            <a:r>
              <a:rPr lang="en-US" baseline="0" dirty="0" smtClean="0"/>
              <a:t>Fighting wildlife trafficking is perhaps unique amongst other forms of TNOC as the gains in terms of political profile, improving global perceptions of a nation are far greater than for other </a:t>
            </a:r>
            <a:r>
              <a:rPr lang="en-US" baseline="0" dirty="0" err="1" smtClean="0"/>
              <a:t>cromes</a:t>
            </a:r>
            <a:endParaRPr lang="en-US" baseline="0" dirty="0" smtClean="0"/>
          </a:p>
          <a:p>
            <a:endParaRPr lang="en-US" baseline="0" dirty="0" smtClean="0"/>
          </a:p>
          <a:p>
            <a:r>
              <a:rPr lang="en-US" baseline="0" dirty="0" smtClean="0"/>
              <a:t>I think we need to desensitize</a:t>
            </a:r>
          </a:p>
          <a:p>
            <a:endParaRPr lang="en-US" baseline="0" dirty="0" smtClean="0"/>
          </a:p>
          <a:p>
            <a:endParaRPr lang="en-US" baseline="0" dirty="0" smtClean="0"/>
          </a:p>
          <a:p>
            <a:r>
              <a:rPr lang="en-US" baseline="0" dirty="0" err="1" smtClean="0"/>
              <a:t>Thankyou</a:t>
            </a:r>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90F75E6-AEE4-CD43-91EE-A2CE538C4859}" type="slidenum">
              <a:rPr lang="en-US" smtClean="0"/>
              <a:t>14</a:t>
            </a:fld>
            <a:endParaRPr lang="en-US"/>
          </a:p>
        </p:txBody>
      </p:sp>
    </p:spTree>
    <p:extLst>
      <p:ext uri="{BB962C8B-B14F-4D97-AF65-F5344CB8AC3E}">
        <p14:creationId xmlns:p14="http://schemas.microsoft.com/office/powerpoint/2010/main" val="3001386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rgbClr val="FFFFFF"/>
                </a:solidFill>
              </a:rPr>
              <a:t>Similarly the global attention to combat this issue</a:t>
            </a:r>
            <a:r>
              <a:rPr lang="en-GB" sz="1200" baseline="0" dirty="0" smtClean="0">
                <a:solidFill>
                  <a:srgbClr val="FFFFFF"/>
                </a:solidFill>
              </a:rPr>
              <a:t> is matched by a similar  if not greater commitment by </a:t>
            </a:r>
            <a:endParaRPr lang="en-GB" sz="1200" dirty="0" smtClean="0">
              <a:solidFill>
                <a:srgbClr val="FFFFFF"/>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dirty="0" smtClean="0">
              <a:solidFill>
                <a:srgbClr val="FFFFF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rgbClr val="FFFFFF"/>
                </a:solidFill>
              </a:rPr>
              <a:t>Their crimes are not only an</a:t>
            </a:r>
            <a:r>
              <a:rPr lang="en-GB" sz="1200" baseline="0" dirty="0" smtClean="0">
                <a:solidFill>
                  <a:srgbClr val="FFFFFF"/>
                </a:solidFill>
              </a:rPr>
              <a:t> environmental issue – they have a broad and serious impact for APEC economies</a:t>
            </a:r>
            <a:endParaRPr lang="en-GB" sz="1200" dirty="0" smtClean="0">
              <a:solidFill>
                <a:srgbClr val="FFFFFF"/>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dirty="0" smtClean="0">
              <a:solidFill>
                <a:srgbClr val="FFFFFF"/>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dirty="0" smtClean="0">
              <a:solidFill>
                <a:srgbClr val="FFFFF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solidFill>
                  <a:srgbClr val="FFFFFF"/>
                </a:solidFill>
              </a:rPr>
              <a:t>Manta rays value 2000 times greater for tourism alive than dead for fisheries products (c. $2m)</a:t>
            </a:r>
          </a:p>
          <a:p>
            <a:endParaRPr lang="en-GB" dirty="0">
              <a:latin typeface="Calibri" charset="0"/>
              <a:ea typeface="ＭＳ Ｐゴシック" charset="0"/>
              <a:cs typeface="ＭＳ Ｐゴシック"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5CE99E3-0F98-C147-A592-F5DC963F721E}" type="slidenum">
              <a:rPr lang="en-GB" sz="1200">
                <a:latin typeface="Calibri" charset="0"/>
              </a:rPr>
              <a:pPr eaLnBrk="1" hangingPunct="1"/>
              <a:t>3</a:t>
            </a:fld>
            <a:endParaRPr lang="en-GB"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pPr>
            <a:r>
              <a:rPr lang="en-GB" dirty="0">
                <a:latin typeface="Calibri" charset="0"/>
                <a:ea typeface="ＭＳ Ｐゴシック" charset="0"/>
                <a:cs typeface="ＭＳ Ｐゴシック" charset="0"/>
              </a:rPr>
              <a:t>Wildlife trader </a:t>
            </a:r>
            <a:r>
              <a:rPr lang="en-GB" dirty="0" smtClean="0">
                <a:latin typeface="Calibri" charset="0"/>
                <a:ea typeface="ＭＳ Ｐゴシック" charset="0"/>
                <a:cs typeface="ＭＳ Ｐゴシック" charset="0"/>
              </a:rPr>
              <a:t>A</a:t>
            </a:r>
            <a:endParaRPr lang="en-US" dirty="0">
              <a:latin typeface="Calibri" charset="0"/>
              <a:ea typeface="ＭＳ Ｐゴシック" charset="0"/>
              <a:cs typeface="ＭＳ Ｐゴシック" charset="0"/>
            </a:endParaRPr>
          </a:p>
          <a:p>
            <a:pPr eaLnBrk="1" hangingPunct="1">
              <a:lnSpc>
                <a:spcPct val="90000"/>
              </a:lnSpc>
              <a:spcBef>
                <a:spcPct val="0"/>
              </a:spcBef>
            </a:pPr>
            <a:r>
              <a:rPr lang="en-GB" dirty="0">
                <a:latin typeface="Calibri" charset="0"/>
                <a:ea typeface="ＭＳ Ｐゴシック" charset="0"/>
                <a:cs typeface="ＭＳ Ｐゴシック" charset="0"/>
              </a:rPr>
              <a:t>Regularly smuggles CITES-listed, Decree 32-listed species via an illegal crossing point from Vietnam to </a:t>
            </a:r>
            <a:r>
              <a:rPr lang="en-GB" dirty="0" smtClean="0">
                <a:latin typeface="Calibri" charset="0"/>
                <a:ea typeface="ＭＳ Ｐゴシック" charset="0"/>
                <a:cs typeface="ＭＳ Ｐゴシック" charset="0"/>
              </a:rPr>
              <a:t>China</a:t>
            </a:r>
            <a:endParaRPr lang="en-US" dirty="0">
              <a:latin typeface="Calibri" charset="0"/>
              <a:ea typeface="ＭＳ Ｐゴシック" charset="0"/>
              <a:cs typeface="ＭＳ Ｐゴシック" charset="0"/>
            </a:endParaRPr>
          </a:p>
          <a:p>
            <a:pPr eaLnBrk="1" hangingPunct="1">
              <a:lnSpc>
                <a:spcPct val="90000"/>
              </a:lnSpc>
              <a:spcBef>
                <a:spcPct val="0"/>
              </a:spcBef>
            </a:pPr>
            <a:r>
              <a:rPr lang="en-GB" dirty="0">
                <a:latin typeface="Calibri" charset="0"/>
                <a:ea typeface="ＭＳ Ｐゴシック" charset="0"/>
                <a:cs typeface="ＭＳ Ｐゴシック" charset="0"/>
              </a:rPr>
              <a:t>Wildlife trader A and people working for him has threatened law enforcement officers working on the border. His gang uses, transports guns, grenades and tear </a:t>
            </a:r>
            <a:r>
              <a:rPr lang="en-GB" dirty="0" smtClean="0">
                <a:latin typeface="Calibri" charset="0"/>
                <a:ea typeface="ＭＳ Ｐゴシック" charset="0"/>
                <a:cs typeface="ＭＳ Ｐゴシック" charset="0"/>
              </a:rPr>
              <a:t>gas</a:t>
            </a:r>
            <a:endParaRPr lang="en-US" dirty="0">
              <a:latin typeface="Calibri" charset="0"/>
              <a:ea typeface="ＭＳ Ｐゴシック" charset="0"/>
              <a:cs typeface="ＭＳ Ｐゴシック" charset="0"/>
            </a:endParaRPr>
          </a:p>
          <a:p>
            <a:pPr eaLnBrk="1" hangingPunct="1">
              <a:lnSpc>
                <a:spcPct val="90000"/>
              </a:lnSpc>
              <a:spcBef>
                <a:spcPct val="0"/>
              </a:spcBef>
            </a:pPr>
            <a:r>
              <a:rPr lang="en-GB" dirty="0">
                <a:latin typeface="Calibri" charset="0"/>
                <a:ea typeface="ＭＳ Ｐゴシック" charset="0"/>
                <a:cs typeface="ＭＳ Ｐゴシック" charset="0"/>
              </a:rPr>
              <a:t>Himself and his employees have beaten up journalists investigating cross-border smuggling at that point that he </a:t>
            </a:r>
            <a:r>
              <a:rPr lang="en-GB" dirty="0" smtClean="0">
                <a:latin typeface="Calibri" charset="0"/>
                <a:ea typeface="ＭＳ Ｐゴシック" charset="0"/>
                <a:cs typeface="ＭＳ Ｐゴシック" charset="0"/>
              </a:rPr>
              <a:t>controls</a:t>
            </a:r>
            <a:endParaRPr lang="en-US" dirty="0">
              <a:latin typeface="Calibri" charset="0"/>
              <a:ea typeface="ＭＳ Ｐゴシック" charset="0"/>
              <a:cs typeface="ＭＳ Ｐゴシック" charset="0"/>
            </a:endParaRPr>
          </a:p>
          <a:p>
            <a:pPr eaLnBrk="1" hangingPunct="1">
              <a:lnSpc>
                <a:spcPct val="90000"/>
              </a:lnSpc>
              <a:spcBef>
                <a:spcPct val="0"/>
              </a:spcBef>
            </a:pPr>
            <a:r>
              <a:rPr lang="en-GB" dirty="0">
                <a:latin typeface="Calibri" charset="0"/>
                <a:ea typeface="ＭＳ Ｐゴシック" charset="0"/>
                <a:cs typeface="ＭＳ Ｐゴシック" charset="0"/>
              </a:rPr>
              <a:t>Facilitates the smuggling of women, drugs, petrol, foreign currency, and e-</a:t>
            </a:r>
            <a:r>
              <a:rPr lang="en-GB" dirty="0" smtClean="0">
                <a:latin typeface="Calibri" charset="0"/>
                <a:ea typeface="ＭＳ Ｐゴシック" charset="0"/>
                <a:cs typeface="ＭＳ Ｐゴシック" charset="0"/>
              </a:rPr>
              <a:t>waste</a:t>
            </a:r>
            <a:endParaRPr lang="en-US" dirty="0">
              <a:latin typeface="Calibri" charset="0"/>
              <a:ea typeface="ＭＳ Ｐゴシック" charset="0"/>
              <a:cs typeface="ＭＳ Ｐゴシック" charset="0"/>
            </a:endParaRPr>
          </a:p>
          <a:p>
            <a:pPr eaLnBrk="1" hangingPunct="1">
              <a:lnSpc>
                <a:spcPct val="90000"/>
              </a:lnSpc>
              <a:spcBef>
                <a:spcPct val="0"/>
              </a:spcBef>
            </a:pPr>
            <a:r>
              <a:rPr lang="en-GB" dirty="0">
                <a:latin typeface="Calibri" charset="0"/>
                <a:ea typeface="ＭＳ Ｐゴシック" charset="0"/>
                <a:cs typeface="ＭＳ Ｐゴシック" charset="0"/>
              </a:rPr>
              <a:t>Does not pay his </a:t>
            </a:r>
            <a:r>
              <a:rPr lang="en-GB" dirty="0" smtClean="0">
                <a:latin typeface="Calibri" charset="0"/>
                <a:ea typeface="ＭＳ Ｐゴシック" charset="0"/>
                <a:cs typeface="ＭＳ Ｐゴシック" charset="0"/>
              </a:rPr>
              <a:t>taxes</a:t>
            </a:r>
            <a:endParaRPr lang="en-US" dirty="0">
              <a:latin typeface="Calibri" charset="0"/>
              <a:ea typeface="ＭＳ Ｐゴシック" charset="0"/>
              <a:cs typeface="ＭＳ Ｐゴシック" charset="0"/>
            </a:endParaRPr>
          </a:p>
          <a:p>
            <a:pPr eaLnBrk="1" hangingPunct="1">
              <a:lnSpc>
                <a:spcPct val="90000"/>
              </a:lnSpc>
              <a:spcBef>
                <a:spcPct val="0"/>
              </a:spcBef>
            </a:pPr>
            <a:r>
              <a:rPr lang="en-GB" dirty="0">
                <a:latin typeface="Calibri" charset="0"/>
                <a:ea typeface="ＭＳ Ｐゴシック" charset="0"/>
                <a:cs typeface="ＭＳ Ｐゴシック" charset="0"/>
              </a:rPr>
              <a:t>Uses money obtained through his smuggling activities to buy property and conduct other business </a:t>
            </a:r>
            <a:r>
              <a:rPr lang="en-GB" dirty="0" smtClean="0">
                <a:latin typeface="Calibri" charset="0"/>
                <a:ea typeface="ＭＳ Ｐゴシック" charset="0"/>
                <a:cs typeface="ＭＳ Ｐゴシック" charset="0"/>
              </a:rPr>
              <a:t>activities</a:t>
            </a:r>
            <a:endParaRPr lang="en-US" dirty="0">
              <a:latin typeface="Calibri" charset="0"/>
              <a:ea typeface="ＭＳ Ｐゴシック" charset="0"/>
              <a:cs typeface="ＭＳ Ｐゴシック" charset="0"/>
            </a:endParaRPr>
          </a:p>
          <a:p>
            <a:pPr eaLnBrk="1" hangingPunct="1">
              <a:lnSpc>
                <a:spcPct val="90000"/>
              </a:lnSpc>
              <a:spcBef>
                <a:spcPct val="0"/>
              </a:spcBef>
            </a:pPr>
            <a:r>
              <a:rPr lang="en-GB" dirty="0">
                <a:latin typeface="Calibri" charset="0"/>
                <a:ea typeface="ＭＳ Ｐゴシック" charset="0"/>
                <a:cs typeface="ＭＳ Ｐゴシック" charset="0"/>
              </a:rPr>
              <a:t>Bribes border police officers at KM1</a:t>
            </a:r>
            <a:endParaRPr lang="en-US" dirty="0">
              <a:latin typeface="Calibri" charset="0"/>
              <a:ea typeface="ＭＳ Ｐゴシック" charset="0"/>
              <a:cs typeface="ＭＳ Ｐゴシック" charset="0"/>
            </a:endParaRPr>
          </a:p>
          <a:p>
            <a:pPr eaLnBrk="1" hangingPunct="1">
              <a:lnSpc>
                <a:spcPct val="90000"/>
              </a:lnSpc>
              <a:spcBef>
                <a:spcPct val="0"/>
              </a:spcBef>
            </a:pPr>
            <a:endParaRPr lang="en-GB" dirty="0">
              <a:latin typeface="Calibri" charset="0"/>
              <a:ea typeface="ＭＳ Ｐゴシック" charset="0"/>
              <a:cs typeface="ＭＳ Ｐゴシック"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6E4500-7686-934F-8A3C-82D6424D688A}" type="slidenum">
              <a:rPr lang="en-GB" sz="1200"/>
              <a:pPr eaLnBrk="1" hangingPunct="1"/>
              <a:t>4</a:t>
            </a:fld>
            <a:endParaRPr lang="en-GB"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charset="0"/>
                <a:ea typeface="ＭＳ Ｐゴシック" charset="0"/>
                <a:cs typeface="ＭＳ Ｐゴシック" charset="0"/>
              </a:rPr>
              <a:t>For example, in </a:t>
            </a:r>
            <a:r>
              <a:rPr lang="en-US" dirty="0" err="1" smtClean="0">
                <a:latin typeface="Calibri" charset="0"/>
                <a:ea typeface="ＭＳ Ｐゴシック" charset="0"/>
                <a:cs typeface="ＭＳ Ｐゴシック" charset="0"/>
              </a:rPr>
              <a:t>Vn</a:t>
            </a:r>
            <a:r>
              <a:rPr lang="en-US" dirty="0" smtClean="0">
                <a:latin typeface="Calibri" charset="0"/>
                <a:ea typeface="ＭＳ Ｐゴシック" charset="0"/>
                <a:cs typeface="ＭＳ Ｐゴシック" charset="0"/>
              </a:rPr>
              <a:t>,</a:t>
            </a:r>
            <a:r>
              <a:rPr lang="en-US" baseline="0" dirty="0" smtClean="0">
                <a:latin typeface="Calibri" charset="0"/>
                <a:ea typeface="ＭＳ Ｐゴシック" charset="0"/>
                <a:cs typeface="ＭＳ Ｐゴシック" charset="0"/>
              </a:rPr>
              <a:t> WCS has been working with the authorities to promote exactly that, something we are expanding across our programs in Asia. </a:t>
            </a:r>
          </a:p>
          <a:p>
            <a:endParaRPr lang="en-US" baseline="0" dirty="0" smtClean="0">
              <a:latin typeface="Calibri" charset="0"/>
              <a:ea typeface="ＭＳ Ｐゴシック" charset="0"/>
              <a:cs typeface="ＭＳ Ｐゴシック" charset="0"/>
            </a:endParaRPr>
          </a:p>
          <a:p>
            <a:r>
              <a:rPr lang="en-US" baseline="0" dirty="0" smtClean="0">
                <a:latin typeface="Calibri" charset="0"/>
                <a:ea typeface="ＭＳ Ｐゴシック" charset="0"/>
                <a:cs typeface="ＭＳ Ｐゴシック" charset="0"/>
              </a:rPr>
              <a:t>where the limited people actually being arrested are rarely facing a fine or jail term</a:t>
            </a:r>
          </a:p>
          <a:p>
            <a:endParaRPr lang="en-US" baseline="0" dirty="0" smtClean="0">
              <a:latin typeface="Calibri" charset="0"/>
              <a:ea typeface="ＭＳ Ｐゴシック" charset="0"/>
              <a:cs typeface="ＭＳ Ｐゴシック" charset="0"/>
            </a:endParaRPr>
          </a:p>
          <a:p>
            <a:r>
              <a:rPr lang="en-US" baseline="0" dirty="0" smtClean="0">
                <a:latin typeface="Calibri" charset="0"/>
                <a:ea typeface="ＭＳ Ｐゴシック" charset="0"/>
                <a:cs typeface="ＭＳ Ｐゴシック" charset="0"/>
              </a:rPr>
              <a:t>There needs to be transparency and objective reporting of this sort of data to allow IOs and </a:t>
            </a:r>
            <a:r>
              <a:rPr lang="en-US" baseline="0" dirty="0" err="1" smtClean="0">
                <a:latin typeface="Calibri" charset="0"/>
                <a:ea typeface="ＭＳ Ｐゴシック" charset="0"/>
                <a:cs typeface="ＭＳ Ｐゴシック" charset="0"/>
              </a:rPr>
              <a:t>govts</a:t>
            </a:r>
            <a:r>
              <a:rPr lang="en-US" baseline="0" dirty="0" smtClean="0">
                <a:latin typeface="Calibri" charset="0"/>
                <a:ea typeface="ＭＳ Ｐゴシック" charset="0"/>
                <a:cs typeface="ＭＳ Ｐゴシック" charset="0"/>
              </a:rPr>
              <a:t> to </a:t>
            </a:r>
            <a:r>
              <a:rPr lang="en-US" baseline="0" dirty="0" err="1" smtClean="0">
                <a:latin typeface="Calibri" charset="0"/>
                <a:ea typeface="ＭＳ Ｐゴシック" charset="0"/>
                <a:cs typeface="ＭＳ Ｐゴシック" charset="0"/>
              </a:rPr>
              <a:t>analyse</a:t>
            </a:r>
            <a:r>
              <a:rPr lang="en-US" baseline="0" dirty="0" smtClean="0">
                <a:latin typeface="Calibri" charset="0"/>
                <a:ea typeface="ＭＳ Ｐゴシック" charset="0"/>
                <a:cs typeface="ＭＳ Ｐゴシック" charset="0"/>
              </a:rPr>
              <a:t> enforcement  effectiveness</a:t>
            </a:r>
          </a:p>
          <a:p>
            <a:endParaRPr lang="en-US" baseline="0" dirty="0" smtClean="0">
              <a:latin typeface="Calibri" charset="0"/>
              <a:ea typeface="ＭＳ Ｐゴシック" charset="0"/>
              <a:cs typeface="ＭＳ Ｐゴシック" charset="0"/>
            </a:endParaRPr>
          </a:p>
          <a:p>
            <a:r>
              <a:rPr lang="en-US" baseline="0" dirty="0" smtClean="0">
                <a:latin typeface="Calibri" charset="0"/>
                <a:ea typeface="ＭＳ Ｐゴシック" charset="0"/>
                <a:cs typeface="ＭＳ Ｐゴシック" charset="0"/>
              </a:rPr>
              <a:t>Moving past reporting seizures and arrests in reports to measures that inform on </a:t>
            </a:r>
            <a:r>
              <a:rPr lang="en-US" baseline="0" dirty="0" err="1" smtClean="0">
                <a:latin typeface="Calibri" charset="0"/>
                <a:ea typeface="ＭＳ Ｐゴシック" charset="0"/>
                <a:cs typeface="ＭＳ Ｐゴシック" charset="0"/>
              </a:rPr>
              <a:t>enf</a:t>
            </a:r>
            <a:r>
              <a:rPr lang="en-US" baseline="0" dirty="0" smtClean="0">
                <a:latin typeface="Calibri" charset="0"/>
                <a:ea typeface="ＭＳ Ｐゴシック" charset="0"/>
                <a:cs typeface="ＭＳ Ｐゴシック" charset="0"/>
              </a:rPr>
              <a:t> effectiveness and guide strategies and resource allocations</a:t>
            </a:r>
          </a:p>
          <a:p>
            <a:endParaRPr lang="en-US" baseline="0" dirty="0" smtClean="0">
              <a:latin typeface="Calibri" charset="0"/>
              <a:ea typeface="ＭＳ Ｐゴシック" charset="0"/>
              <a:cs typeface="ＭＳ Ｐゴシック"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B510855-53C9-0548-8266-37DCE774C758}" type="slidenum">
              <a:rPr lang="en-GB" sz="1200">
                <a:latin typeface="Calibri" charset="0"/>
              </a:rPr>
              <a:pPr eaLnBrk="1" hangingPunct="1"/>
              <a:t>5</a:t>
            </a:fld>
            <a:endParaRPr lang="en-GB"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Undermining government and ODA investments</a:t>
            </a:r>
            <a:endParaRPr lang="en-US" dirty="0"/>
          </a:p>
        </p:txBody>
      </p:sp>
      <p:sp>
        <p:nvSpPr>
          <p:cNvPr id="4" name="Slide Number Placeholder 3"/>
          <p:cNvSpPr>
            <a:spLocks noGrp="1"/>
          </p:cNvSpPr>
          <p:nvPr>
            <p:ph type="sldNum" sz="quarter" idx="10"/>
          </p:nvPr>
        </p:nvSpPr>
        <p:spPr/>
        <p:txBody>
          <a:bodyPr/>
          <a:lstStyle/>
          <a:p>
            <a:fld id="{B300B372-E781-8148-A3CA-0320A873110E}" type="slidenum">
              <a:rPr lang="en-US" smtClean="0"/>
              <a:t>6</a:t>
            </a:fld>
            <a:endParaRPr lang="en-US"/>
          </a:p>
        </p:txBody>
      </p:sp>
    </p:spTree>
    <p:extLst>
      <p:ext uri="{BB962C8B-B14F-4D97-AF65-F5344CB8AC3E}">
        <p14:creationId xmlns:p14="http://schemas.microsoft.com/office/powerpoint/2010/main" val="553793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Efforts to address corruption in law enforcement can</a:t>
            </a:r>
            <a:r>
              <a:rPr lang="en-US" baseline="0" dirty="0" smtClean="0"/>
              <a:t> </a:t>
            </a:r>
            <a:r>
              <a:rPr lang="en-US" dirty="0" smtClean="0"/>
              <a:t>take time  - but currently in many countries there is a sense amongst CSOs that the</a:t>
            </a:r>
            <a:r>
              <a:rPr lang="en-US" baseline="0" dirty="0" smtClean="0"/>
              <a:t> pledges and speeches are not leaving the meeting room or paper they are written 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300B372-E781-8148-A3CA-0320A873110E}" type="slidenum">
              <a:rPr lang="en-US" smtClean="0"/>
              <a:t>7</a:t>
            </a:fld>
            <a:endParaRPr lang="en-US"/>
          </a:p>
        </p:txBody>
      </p:sp>
    </p:spTree>
    <p:extLst>
      <p:ext uri="{BB962C8B-B14F-4D97-AF65-F5344CB8AC3E}">
        <p14:creationId xmlns:p14="http://schemas.microsoft.com/office/powerpoint/2010/main" val="2298498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00B372-E781-8148-A3CA-0320A873110E}" type="slidenum">
              <a:rPr lang="en-US" smtClean="0"/>
              <a:t>11</a:t>
            </a:fld>
            <a:endParaRPr lang="en-US"/>
          </a:p>
        </p:txBody>
      </p:sp>
    </p:spTree>
    <p:extLst>
      <p:ext uri="{BB962C8B-B14F-4D97-AF65-F5344CB8AC3E}">
        <p14:creationId xmlns:p14="http://schemas.microsoft.com/office/powerpoint/2010/main" val="545599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Demand reduction requires</a:t>
            </a:r>
            <a:r>
              <a:rPr lang="en-US" baseline="0" dirty="0" smtClean="0"/>
              <a:t> </a:t>
            </a:r>
            <a:r>
              <a:rPr lang="en-US" dirty="0" smtClean="0"/>
              <a:t>a multi-pronged approach</a:t>
            </a:r>
          </a:p>
          <a:p>
            <a:endParaRPr lang="en-US" dirty="0" smtClean="0"/>
          </a:p>
          <a:p>
            <a:r>
              <a:rPr lang="en-US" dirty="0" smtClean="0"/>
              <a:t>The</a:t>
            </a:r>
            <a:r>
              <a:rPr lang="en-US" baseline="0" dirty="0" smtClean="0"/>
              <a:t> governments of Vietnam and China have made widespread behavioral changes in traditional consumptive practice through policy and law enforcement. </a:t>
            </a:r>
          </a:p>
          <a:p>
            <a:endParaRPr lang="en-US" baseline="0" dirty="0" smtClean="0"/>
          </a:p>
          <a:p>
            <a:r>
              <a:rPr lang="en-US" baseline="0" dirty="0" smtClean="0"/>
              <a:t>The 1995 ban on firecrackers in VN, a lunar new year tradition going back over a thousand years, was stopped overnight with enforcement and almost no awareness campaigns – the ban remain effective to date.</a:t>
            </a:r>
          </a:p>
          <a:p>
            <a:pPr algn="l">
              <a:defRPr/>
            </a:pPr>
            <a:endParaRPr lang="en-US" sz="1200" b="1" dirty="0" smtClean="0">
              <a:solidFill>
                <a:srgbClr val="FFFFFF"/>
              </a:solidFill>
            </a:endParaRPr>
          </a:p>
          <a:p>
            <a:pPr algn="l">
              <a:defRPr/>
            </a:pPr>
            <a:r>
              <a:rPr lang="en-US" sz="1200" b="1" dirty="0" smtClean="0">
                <a:solidFill>
                  <a:srgbClr val="FFFFFF"/>
                </a:solidFill>
              </a:rPr>
              <a:t>Approach Corruption as a social marketing problem, </a:t>
            </a:r>
            <a:r>
              <a:rPr lang="en-US" sz="1200" b="1" dirty="0" err="1" smtClean="0">
                <a:solidFill>
                  <a:srgbClr val="FFFFFF"/>
                </a:solidFill>
              </a:rPr>
              <a:t>Behaviour</a:t>
            </a:r>
            <a:r>
              <a:rPr lang="en-US" sz="1200" b="1" dirty="0" smtClean="0">
                <a:solidFill>
                  <a:srgbClr val="FFFFFF"/>
                </a:solidFill>
              </a:rPr>
              <a:t> change</a:t>
            </a:r>
          </a:p>
          <a:p>
            <a:pPr algn="ctr">
              <a:defRPr/>
            </a:pPr>
            <a:endParaRPr lang="en-US" sz="1200" b="1" dirty="0" smtClean="0">
              <a:solidFill>
                <a:srgbClr val="FFFFFF"/>
              </a:solidFill>
            </a:endParaRPr>
          </a:p>
          <a:p>
            <a:endParaRPr lang="en-US" dirty="0"/>
          </a:p>
        </p:txBody>
      </p:sp>
      <p:sp>
        <p:nvSpPr>
          <p:cNvPr id="4" name="Slide Number Placeholder 3"/>
          <p:cNvSpPr>
            <a:spLocks noGrp="1"/>
          </p:cNvSpPr>
          <p:nvPr>
            <p:ph type="sldNum" sz="quarter" idx="10"/>
          </p:nvPr>
        </p:nvSpPr>
        <p:spPr/>
        <p:txBody>
          <a:bodyPr/>
          <a:lstStyle/>
          <a:p>
            <a:fld id="{3674F88B-0F16-0C46-A960-C144A68AE2C7}" type="slidenum">
              <a:rPr lang="en-US" smtClean="0"/>
              <a:t>12</a:t>
            </a:fld>
            <a:endParaRPr lang="en-US"/>
          </a:p>
        </p:txBody>
      </p:sp>
    </p:spTree>
    <p:extLst>
      <p:ext uri="{BB962C8B-B14F-4D97-AF65-F5344CB8AC3E}">
        <p14:creationId xmlns:p14="http://schemas.microsoft.com/office/powerpoint/2010/main" val="607801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endParaRPr lang="en-GB" sz="900" b="1" kern="1200" dirty="0" smtClean="0">
              <a:solidFill>
                <a:schemeClr val="bg1"/>
              </a:solidFill>
              <a:latin typeface="+mn-lt"/>
              <a:ea typeface="+mn-ea"/>
              <a:cs typeface="Cambria" charset="0"/>
            </a:endParaRPr>
          </a:p>
          <a:p>
            <a:pPr algn="l" eaLnBrk="1" hangingPunct="1"/>
            <a:r>
              <a:rPr lang="en-GB" sz="1000" b="1" kern="1200" dirty="0" smtClean="0">
                <a:solidFill>
                  <a:schemeClr val="bg1"/>
                </a:solidFill>
                <a:latin typeface="+mn-lt"/>
                <a:ea typeface="+mn-ea"/>
                <a:cs typeface="Cambria" charset="0"/>
              </a:rPr>
              <a:t>- officers coerced to participate regardless of Inter-agency approaches</a:t>
            </a:r>
          </a:p>
          <a:p>
            <a:pPr algn="l" eaLnBrk="1" hangingPunct="1"/>
            <a:endParaRPr lang="en-GB" sz="1000" b="1" kern="1200" dirty="0" smtClean="0">
              <a:solidFill>
                <a:schemeClr val="bg1"/>
              </a:solidFill>
              <a:latin typeface="+mn-lt"/>
              <a:ea typeface="+mn-ea"/>
              <a:cs typeface="Cambria" charset="0"/>
            </a:endParaRPr>
          </a:p>
          <a:p>
            <a:pPr algn="l" eaLnBrk="1" hangingPunct="1"/>
            <a:r>
              <a:rPr lang="en-GB" sz="1000" b="1" kern="1200" dirty="0" smtClean="0">
                <a:solidFill>
                  <a:schemeClr val="bg1"/>
                </a:solidFill>
                <a:latin typeface="+mn-lt"/>
                <a:ea typeface="+mn-ea"/>
                <a:cs typeface="Cambria" charset="0"/>
              </a:rPr>
              <a:t>Potential bribe values </a:t>
            </a:r>
            <a:r>
              <a:rPr lang="en-GB" sz="1000" b="1" kern="1200" dirty="0" err="1" smtClean="0">
                <a:solidFill>
                  <a:schemeClr val="bg1"/>
                </a:solidFill>
                <a:latin typeface="+mn-lt"/>
                <a:ea typeface="+mn-ea"/>
                <a:cs typeface="Cambria" charset="0"/>
              </a:rPr>
              <a:t>Vs</a:t>
            </a:r>
            <a:r>
              <a:rPr lang="en-GB" sz="1000" b="1" kern="1200" dirty="0" smtClean="0">
                <a:solidFill>
                  <a:schemeClr val="bg1"/>
                </a:solidFill>
                <a:latin typeface="+mn-lt"/>
                <a:ea typeface="+mn-ea"/>
                <a:cs typeface="Cambria" charset="0"/>
              </a:rPr>
              <a:t> Salary increases (Poverty/Greed)</a:t>
            </a:r>
          </a:p>
          <a:p>
            <a:endParaRPr lang="en-US" dirty="0"/>
          </a:p>
        </p:txBody>
      </p:sp>
      <p:sp>
        <p:nvSpPr>
          <p:cNvPr id="4" name="Slide Number Placeholder 3"/>
          <p:cNvSpPr>
            <a:spLocks noGrp="1"/>
          </p:cNvSpPr>
          <p:nvPr>
            <p:ph type="sldNum" sz="quarter" idx="10"/>
          </p:nvPr>
        </p:nvSpPr>
        <p:spPr/>
        <p:txBody>
          <a:bodyPr/>
          <a:lstStyle/>
          <a:p>
            <a:fld id="{B300B372-E781-8148-A3CA-0320A873110E}" type="slidenum">
              <a:rPr lang="en-US" smtClean="0"/>
              <a:t>13</a:t>
            </a:fld>
            <a:endParaRPr lang="en-US"/>
          </a:p>
        </p:txBody>
      </p:sp>
    </p:spTree>
    <p:extLst>
      <p:ext uri="{BB962C8B-B14F-4D97-AF65-F5344CB8AC3E}">
        <p14:creationId xmlns:p14="http://schemas.microsoft.com/office/powerpoint/2010/main" val="436219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F3A6B6-5021-7545-888C-B040722160B7}"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7D6D2-392E-AE43-ABB0-A91EE185311F}" type="slidenum">
              <a:rPr lang="en-US" smtClean="0"/>
              <a:t>‹#›</a:t>
            </a:fld>
            <a:endParaRPr lang="en-US"/>
          </a:p>
        </p:txBody>
      </p:sp>
    </p:spTree>
    <p:extLst>
      <p:ext uri="{BB962C8B-B14F-4D97-AF65-F5344CB8AC3E}">
        <p14:creationId xmlns:p14="http://schemas.microsoft.com/office/powerpoint/2010/main" val="2263751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3A6B6-5021-7545-888C-B040722160B7}"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7D6D2-392E-AE43-ABB0-A91EE185311F}" type="slidenum">
              <a:rPr lang="en-US" smtClean="0"/>
              <a:t>‹#›</a:t>
            </a:fld>
            <a:endParaRPr lang="en-US"/>
          </a:p>
        </p:txBody>
      </p:sp>
    </p:spTree>
    <p:extLst>
      <p:ext uri="{BB962C8B-B14F-4D97-AF65-F5344CB8AC3E}">
        <p14:creationId xmlns:p14="http://schemas.microsoft.com/office/powerpoint/2010/main" val="452325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3A6B6-5021-7545-888C-B040722160B7}"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7D6D2-392E-AE43-ABB0-A91EE185311F}" type="slidenum">
              <a:rPr lang="en-US" smtClean="0"/>
              <a:t>‹#›</a:t>
            </a:fld>
            <a:endParaRPr lang="en-US"/>
          </a:p>
        </p:txBody>
      </p:sp>
    </p:spTree>
    <p:extLst>
      <p:ext uri="{BB962C8B-B14F-4D97-AF65-F5344CB8AC3E}">
        <p14:creationId xmlns:p14="http://schemas.microsoft.com/office/powerpoint/2010/main" val="3832291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3A6B6-5021-7545-888C-B040722160B7}"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7D6D2-392E-AE43-ABB0-A91EE185311F}" type="slidenum">
              <a:rPr lang="en-US" smtClean="0"/>
              <a:t>‹#›</a:t>
            </a:fld>
            <a:endParaRPr lang="en-US"/>
          </a:p>
        </p:txBody>
      </p:sp>
    </p:spTree>
    <p:extLst>
      <p:ext uri="{BB962C8B-B14F-4D97-AF65-F5344CB8AC3E}">
        <p14:creationId xmlns:p14="http://schemas.microsoft.com/office/powerpoint/2010/main" val="302300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F3A6B6-5021-7545-888C-B040722160B7}"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7D6D2-392E-AE43-ABB0-A91EE185311F}" type="slidenum">
              <a:rPr lang="en-US" smtClean="0"/>
              <a:t>‹#›</a:t>
            </a:fld>
            <a:endParaRPr lang="en-US"/>
          </a:p>
        </p:txBody>
      </p:sp>
    </p:spTree>
    <p:extLst>
      <p:ext uri="{BB962C8B-B14F-4D97-AF65-F5344CB8AC3E}">
        <p14:creationId xmlns:p14="http://schemas.microsoft.com/office/powerpoint/2010/main" val="902828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F3A6B6-5021-7545-888C-B040722160B7}" type="datetimeFigureOut">
              <a:rPr lang="en-US" smtClean="0"/>
              <a:t>3/8/2016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7D6D2-392E-AE43-ABB0-A91EE185311F}" type="slidenum">
              <a:rPr lang="en-US" smtClean="0"/>
              <a:t>‹#›</a:t>
            </a:fld>
            <a:endParaRPr lang="en-US"/>
          </a:p>
        </p:txBody>
      </p:sp>
    </p:spTree>
    <p:extLst>
      <p:ext uri="{BB962C8B-B14F-4D97-AF65-F5344CB8AC3E}">
        <p14:creationId xmlns:p14="http://schemas.microsoft.com/office/powerpoint/2010/main" val="2619398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F3A6B6-5021-7545-888C-B040722160B7}" type="datetimeFigureOut">
              <a:rPr lang="en-US" smtClean="0"/>
              <a:t>3/8/2016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E7D6D2-392E-AE43-ABB0-A91EE185311F}" type="slidenum">
              <a:rPr lang="en-US" smtClean="0"/>
              <a:t>‹#›</a:t>
            </a:fld>
            <a:endParaRPr lang="en-US"/>
          </a:p>
        </p:txBody>
      </p:sp>
    </p:spTree>
    <p:extLst>
      <p:ext uri="{BB962C8B-B14F-4D97-AF65-F5344CB8AC3E}">
        <p14:creationId xmlns:p14="http://schemas.microsoft.com/office/powerpoint/2010/main" val="2576845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F3A6B6-5021-7545-888C-B040722160B7}" type="datetimeFigureOut">
              <a:rPr lang="en-US" smtClean="0"/>
              <a:t>3/8/2016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E7D6D2-392E-AE43-ABB0-A91EE185311F}" type="slidenum">
              <a:rPr lang="en-US" smtClean="0"/>
              <a:t>‹#›</a:t>
            </a:fld>
            <a:endParaRPr lang="en-US"/>
          </a:p>
        </p:txBody>
      </p:sp>
    </p:spTree>
    <p:extLst>
      <p:ext uri="{BB962C8B-B14F-4D97-AF65-F5344CB8AC3E}">
        <p14:creationId xmlns:p14="http://schemas.microsoft.com/office/powerpoint/2010/main" val="197102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F3A6B6-5021-7545-888C-B040722160B7}" type="datetimeFigureOut">
              <a:rPr lang="en-US" smtClean="0"/>
              <a:t>3/8/2016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E7D6D2-392E-AE43-ABB0-A91EE185311F}" type="slidenum">
              <a:rPr lang="en-US" smtClean="0"/>
              <a:t>‹#›</a:t>
            </a:fld>
            <a:endParaRPr lang="en-US"/>
          </a:p>
        </p:txBody>
      </p:sp>
    </p:spTree>
    <p:extLst>
      <p:ext uri="{BB962C8B-B14F-4D97-AF65-F5344CB8AC3E}">
        <p14:creationId xmlns:p14="http://schemas.microsoft.com/office/powerpoint/2010/main" val="1332058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F3A6B6-5021-7545-888C-B040722160B7}" type="datetimeFigureOut">
              <a:rPr lang="en-US" smtClean="0"/>
              <a:t>3/8/2016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7D6D2-392E-AE43-ABB0-A91EE185311F}" type="slidenum">
              <a:rPr lang="en-US" smtClean="0"/>
              <a:t>‹#›</a:t>
            </a:fld>
            <a:endParaRPr lang="en-US"/>
          </a:p>
        </p:txBody>
      </p:sp>
    </p:spTree>
    <p:extLst>
      <p:ext uri="{BB962C8B-B14F-4D97-AF65-F5344CB8AC3E}">
        <p14:creationId xmlns:p14="http://schemas.microsoft.com/office/powerpoint/2010/main" val="4054178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F3A6B6-5021-7545-888C-B040722160B7}" type="datetimeFigureOut">
              <a:rPr lang="en-US" smtClean="0"/>
              <a:t>3/8/2016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7D6D2-392E-AE43-ABB0-A91EE185311F}" type="slidenum">
              <a:rPr lang="en-US" smtClean="0"/>
              <a:t>‹#›</a:t>
            </a:fld>
            <a:endParaRPr lang="en-US"/>
          </a:p>
        </p:txBody>
      </p:sp>
    </p:spTree>
    <p:extLst>
      <p:ext uri="{BB962C8B-B14F-4D97-AF65-F5344CB8AC3E}">
        <p14:creationId xmlns:p14="http://schemas.microsoft.com/office/powerpoint/2010/main" val="177836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F3A6B6-5021-7545-888C-B040722160B7}" type="datetimeFigureOut">
              <a:rPr lang="en-US" smtClean="0"/>
              <a:t>3/8/2016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E7D6D2-392E-AE43-ABB0-A91EE185311F}" type="slidenum">
              <a:rPr lang="en-US" smtClean="0"/>
              <a:t>‹#›</a:t>
            </a:fld>
            <a:endParaRPr lang="en-US"/>
          </a:p>
        </p:txBody>
      </p:sp>
    </p:spTree>
    <p:extLst>
      <p:ext uri="{BB962C8B-B14F-4D97-AF65-F5344CB8AC3E}">
        <p14:creationId xmlns:p14="http://schemas.microsoft.com/office/powerpoint/2010/main" val="679222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0.png"/><Relationship Id="rId7" Type="http://schemas.microsoft.com/office/2007/relationships/hdphoto" Target="../media/hdphoto7.wdp"/><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20.png"/><Relationship Id="rId10" Type="http://schemas.openxmlformats.org/officeDocument/2006/relationships/image" Target="../media/image32.jpeg"/><Relationship Id="rId4" Type="http://schemas.openxmlformats.org/officeDocument/2006/relationships/image" Target="../media/image31.jpeg"/><Relationship Id="rId9" Type="http://schemas.microsoft.com/office/2007/relationships/hdphoto" Target="../media/hdphoto9.wdp"/></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4.jpeg"/><Relationship Id="rId7" Type="http://schemas.openxmlformats.org/officeDocument/2006/relationships/image" Target="../media/image6.jpeg"/><Relationship Id="rId12"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9.jpeg"/><Relationship Id="rId5" Type="http://schemas.openxmlformats.org/officeDocument/2006/relationships/image" Target="../media/image5.jpeg"/><Relationship Id="rId10" Type="http://schemas.openxmlformats.org/officeDocument/2006/relationships/image" Target="../media/image8.png"/><Relationship Id="rId4" Type="http://schemas.microsoft.com/office/2007/relationships/hdphoto" Target="../media/hdphoto2.wdp"/><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png"/><Relationship Id="rId7" Type="http://schemas.microsoft.com/office/2007/relationships/hdphoto" Target="../media/hdphoto8.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7.wdp"/><Relationship Id="rId5" Type="http://schemas.microsoft.com/office/2007/relationships/hdphoto" Target="../media/hdphoto6.wdp"/><Relationship Id="rId4" Type="http://schemas.microsoft.com/office/2007/relationships/hdphoto" Target="../media/hdphoto5.wdp"/><Relationship Id="rId9" Type="http://schemas.microsoft.com/office/2007/relationships/hdphoto" Target="../media/hdphoto9.wdp"/></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30198"/>
            <a:ext cx="9144000" cy="1200329"/>
          </a:xfrm>
          <a:prstGeom prst="rect">
            <a:avLst/>
          </a:prstGeom>
        </p:spPr>
        <p:txBody>
          <a:bodyPr wrap="square">
            <a:spAutoFit/>
          </a:bodyPr>
          <a:lstStyle/>
          <a:p>
            <a:pPr algn="r"/>
            <a:r>
              <a:rPr lang="en-US" b="1" dirty="0" smtClean="0">
                <a:solidFill>
                  <a:schemeClr val="bg1"/>
                </a:solidFill>
              </a:rPr>
              <a:t>Scott Roberton PhD, Wildlife Conservation Society</a:t>
            </a:r>
          </a:p>
          <a:p>
            <a:pPr algn="r"/>
            <a:endParaRPr lang="en-US" dirty="0" smtClean="0">
              <a:solidFill>
                <a:schemeClr val="bg1"/>
              </a:solidFill>
            </a:endParaRPr>
          </a:p>
          <a:p>
            <a:pPr algn="r"/>
            <a:r>
              <a:rPr lang="en-US" dirty="0" smtClean="0">
                <a:solidFill>
                  <a:schemeClr val="bg1"/>
                </a:solidFill>
              </a:rPr>
              <a:t>Strategies </a:t>
            </a:r>
            <a:r>
              <a:rPr lang="en-US" dirty="0">
                <a:solidFill>
                  <a:schemeClr val="bg1"/>
                </a:solidFill>
              </a:rPr>
              <a:t>and Responses to </a:t>
            </a:r>
            <a:r>
              <a:rPr lang="en-US" dirty="0" smtClean="0">
                <a:solidFill>
                  <a:schemeClr val="bg1"/>
                </a:solidFill>
              </a:rPr>
              <a:t>Combat Corruption </a:t>
            </a:r>
            <a:r>
              <a:rPr lang="en-US" dirty="0">
                <a:solidFill>
                  <a:schemeClr val="bg1"/>
                </a:solidFill>
              </a:rPr>
              <a:t>&amp; Environmental Crime</a:t>
            </a:r>
            <a:r>
              <a:rPr lang="en-GB" dirty="0" smtClean="0">
                <a:solidFill>
                  <a:schemeClr val="bg1"/>
                </a:solidFill>
                <a:effectLst/>
              </a:rPr>
              <a:t> </a:t>
            </a:r>
          </a:p>
          <a:p>
            <a:pPr algn="r"/>
            <a:r>
              <a:rPr lang="en-US" dirty="0">
                <a:solidFill>
                  <a:srgbClr val="FFFFFF"/>
                </a:solidFill>
              </a:rPr>
              <a:t>APEC Pathfinder Dialogue </a:t>
            </a:r>
            <a:r>
              <a:rPr lang="en-US" dirty="0" smtClean="0">
                <a:solidFill>
                  <a:srgbClr val="FFFFFF"/>
                </a:solidFill>
              </a:rPr>
              <a:t>II </a:t>
            </a:r>
            <a:r>
              <a:rPr lang="en-US" i="1" dirty="0" smtClean="0">
                <a:solidFill>
                  <a:srgbClr val="FFFFFF"/>
                </a:solidFill>
              </a:rPr>
              <a:t>August 2015 - Cebu</a:t>
            </a:r>
            <a:r>
              <a:rPr lang="en-US" i="1" dirty="0">
                <a:solidFill>
                  <a:srgbClr val="FFFFFF"/>
                </a:solidFill>
              </a:rPr>
              <a:t>, </a:t>
            </a:r>
            <a:r>
              <a:rPr lang="en-US" i="1" dirty="0" smtClean="0">
                <a:solidFill>
                  <a:srgbClr val="FFFFFF"/>
                </a:solidFill>
              </a:rPr>
              <a:t>Philippines</a:t>
            </a:r>
            <a:endParaRPr lang="en-GB" dirty="0">
              <a:solidFill>
                <a:srgbClr val="FFFFFF"/>
              </a:solidFill>
            </a:endParaRPr>
          </a:p>
        </p:txBody>
      </p:sp>
      <p:sp>
        <p:nvSpPr>
          <p:cNvPr id="3" name="Rectangle 2"/>
          <p:cNvSpPr/>
          <p:nvPr/>
        </p:nvSpPr>
        <p:spPr>
          <a:xfrm>
            <a:off x="0" y="381853"/>
            <a:ext cx="9144000" cy="1077218"/>
          </a:xfrm>
          <a:prstGeom prst="rect">
            <a:avLst/>
          </a:prstGeom>
        </p:spPr>
        <p:txBody>
          <a:bodyPr wrap="square">
            <a:spAutoFit/>
          </a:bodyPr>
          <a:lstStyle/>
          <a:p>
            <a:r>
              <a:rPr lang="en-US" sz="3200" b="1" dirty="0" smtClean="0">
                <a:solidFill>
                  <a:schemeClr val="bg1"/>
                </a:solidFill>
              </a:rPr>
              <a:t>International </a:t>
            </a:r>
            <a:r>
              <a:rPr lang="en-US" sz="3200" b="1" dirty="0">
                <a:solidFill>
                  <a:schemeClr val="bg1"/>
                </a:solidFill>
              </a:rPr>
              <a:t>W</a:t>
            </a:r>
            <a:r>
              <a:rPr lang="en-US" sz="3200" b="1" dirty="0" smtClean="0">
                <a:solidFill>
                  <a:schemeClr val="bg1"/>
                </a:solidFill>
              </a:rPr>
              <a:t>ildlife Trafficking and Corruption: </a:t>
            </a:r>
          </a:p>
          <a:p>
            <a:r>
              <a:rPr lang="en-US" sz="3200" b="1" dirty="0" smtClean="0">
                <a:solidFill>
                  <a:schemeClr val="bg1"/>
                </a:solidFill>
              </a:rPr>
              <a:t>Key issues &amp; Responses</a:t>
            </a:r>
          </a:p>
        </p:txBody>
      </p:sp>
      <p:pic>
        <p:nvPicPr>
          <p:cNvPr id="4" name="Picture 1" descr="DSC06385.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0" y="1621019"/>
            <a:ext cx="9144000" cy="3125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Logo-2-inch"/>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3577" y="5530470"/>
            <a:ext cx="8382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3044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961602" y="4067407"/>
            <a:ext cx="5182397" cy="2440897"/>
          </a:xfrm>
          <a:prstGeom prst="rect">
            <a:avLst/>
          </a:prstGeom>
        </p:spPr>
      </p:pic>
      <p:sp>
        <p:nvSpPr>
          <p:cNvPr id="10" name="Rectangle 9"/>
          <p:cNvSpPr/>
          <p:nvPr/>
        </p:nvSpPr>
        <p:spPr>
          <a:xfrm>
            <a:off x="-55224" y="2563923"/>
            <a:ext cx="3670300" cy="4339650"/>
          </a:xfrm>
          <a:prstGeom prst="rect">
            <a:avLst/>
          </a:prstGeom>
        </p:spPr>
        <p:txBody>
          <a:bodyPr wrap="square">
            <a:spAutoFit/>
          </a:bodyPr>
          <a:lstStyle/>
          <a:p>
            <a:endParaRPr lang="en-GB" b="1" dirty="0" smtClean="0">
              <a:solidFill>
                <a:schemeClr val="bg1"/>
              </a:solidFill>
              <a:cs typeface="Cambria" charset="0"/>
            </a:endParaRPr>
          </a:p>
          <a:p>
            <a:pPr marL="285750" indent="-285750">
              <a:buFont typeface="Arial"/>
              <a:buChar char="•"/>
            </a:pPr>
            <a:r>
              <a:rPr lang="en-GB" b="1" dirty="0" smtClean="0">
                <a:solidFill>
                  <a:schemeClr val="bg1"/>
                </a:solidFill>
                <a:cs typeface="Cambria" charset="0"/>
              </a:rPr>
              <a:t>China Customs enforcement campaign on the </a:t>
            </a:r>
            <a:r>
              <a:rPr lang="en-GB" b="1" dirty="0" err="1" smtClean="0">
                <a:solidFill>
                  <a:schemeClr val="bg1"/>
                </a:solidFill>
                <a:cs typeface="Cambria" charset="0"/>
              </a:rPr>
              <a:t>Ka</a:t>
            </a:r>
            <a:r>
              <a:rPr lang="en-GB" b="1" dirty="0" smtClean="0">
                <a:solidFill>
                  <a:schemeClr val="bg1"/>
                </a:solidFill>
                <a:cs typeface="Cambria" charset="0"/>
              </a:rPr>
              <a:t> Long River</a:t>
            </a:r>
          </a:p>
          <a:p>
            <a:pPr marL="285750" indent="-285750">
              <a:buFont typeface="Arial"/>
              <a:buChar char="•"/>
            </a:pPr>
            <a:endParaRPr lang="en-GB" b="1" dirty="0" smtClean="0">
              <a:solidFill>
                <a:schemeClr val="bg1"/>
              </a:solidFill>
              <a:cs typeface="Cambria" charset="0"/>
            </a:endParaRPr>
          </a:p>
          <a:p>
            <a:pPr marL="285750" indent="-285750">
              <a:buFont typeface="Arial"/>
              <a:buChar char="•"/>
            </a:pPr>
            <a:r>
              <a:rPr lang="en-GB" b="1" dirty="0" smtClean="0">
                <a:solidFill>
                  <a:schemeClr val="bg1"/>
                </a:solidFill>
                <a:cs typeface="Cambria" charset="0"/>
              </a:rPr>
              <a:t>VN Prime Minister’s Office Formed Central Task force </a:t>
            </a:r>
          </a:p>
          <a:p>
            <a:pPr marL="285750" indent="-285750">
              <a:buFont typeface="Arial"/>
              <a:buChar char="•"/>
            </a:pPr>
            <a:endParaRPr lang="en-GB" sz="1400" b="1" dirty="0" smtClean="0">
              <a:solidFill>
                <a:schemeClr val="bg1"/>
              </a:solidFill>
              <a:cs typeface="Cambria" charset="0"/>
            </a:endParaRPr>
          </a:p>
          <a:p>
            <a:pPr marL="285750" indent="-285750">
              <a:buFont typeface="Arial"/>
              <a:buChar char="•"/>
            </a:pPr>
            <a:r>
              <a:rPr lang="en-GB" b="1" dirty="0" smtClean="0">
                <a:solidFill>
                  <a:schemeClr val="bg1"/>
                </a:solidFill>
                <a:cs typeface="Cambria" charset="0"/>
              </a:rPr>
              <a:t>Re-deployed border forces and constructed new barrier walls</a:t>
            </a:r>
          </a:p>
          <a:p>
            <a:pPr marL="285750" indent="-285750">
              <a:buFont typeface="Arial"/>
              <a:buChar char="•"/>
            </a:pPr>
            <a:endParaRPr lang="en-GB" sz="1400" b="1" dirty="0" smtClean="0">
              <a:solidFill>
                <a:schemeClr val="bg1"/>
              </a:solidFill>
              <a:cs typeface="Cambria" charset="0"/>
            </a:endParaRPr>
          </a:p>
          <a:p>
            <a:pPr marL="285750" indent="-285750">
              <a:buFont typeface="Arial"/>
              <a:buChar char="•"/>
            </a:pPr>
            <a:r>
              <a:rPr lang="en-GB" b="1" dirty="0" smtClean="0">
                <a:solidFill>
                  <a:schemeClr val="bg1"/>
                </a:solidFill>
                <a:cs typeface="Cambria" charset="0"/>
              </a:rPr>
              <a:t>Ordered enforcement crackdown major smuggling gang- Steel-face Dung</a:t>
            </a:r>
          </a:p>
          <a:p>
            <a:pPr marL="285750" indent="-285750">
              <a:buFont typeface="Arial"/>
              <a:buChar char="•"/>
            </a:pPr>
            <a:endParaRPr lang="en-GB" sz="1400" b="1" dirty="0" smtClean="0">
              <a:solidFill>
                <a:schemeClr val="bg1"/>
              </a:solidFill>
              <a:cs typeface="Cambria" charset="0"/>
            </a:endParaRPr>
          </a:p>
          <a:p>
            <a:pPr marL="285750" indent="-285750">
              <a:buFont typeface="Arial"/>
              <a:buChar char="•"/>
            </a:pPr>
            <a:r>
              <a:rPr lang="en-GB" b="1" dirty="0" smtClean="0">
                <a:solidFill>
                  <a:schemeClr val="bg1"/>
                </a:solidFill>
                <a:cs typeface="Cambria" charset="0"/>
              </a:rPr>
              <a:t>Tightened regulations on transhipments through Mong Cai</a:t>
            </a:r>
            <a:endParaRPr lang="en-US"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52152" y="20384"/>
            <a:ext cx="2483897" cy="2897880"/>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443082">
            <a:off x="6512069" y="2441607"/>
            <a:ext cx="2505907" cy="2122686"/>
          </a:xfrm>
          <a:prstGeom prst="rect">
            <a:avLst/>
          </a:prstGeom>
        </p:spPr>
      </p:pic>
      <p:grpSp>
        <p:nvGrpSpPr>
          <p:cNvPr id="14" name="Group 13"/>
          <p:cNvGrpSpPr/>
          <p:nvPr/>
        </p:nvGrpSpPr>
        <p:grpSpPr>
          <a:xfrm>
            <a:off x="0" y="0"/>
            <a:ext cx="5105400" cy="2918264"/>
            <a:chOff x="-488330" y="533733"/>
            <a:chExt cx="5105400" cy="2918264"/>
          </a:xfrm>
        </p:grpSpPr>
        <p:pic>
          <p:nvPicPr>
            <p:cNvPr id="8" name="Picture 7"/>
            <p:cNvPicPr>
              <a:picLocks noChangeAspect="1"/>
            </p:cNvPicPr>
            <p:nvPr/>
          </p:nvPicPr>
          <p:blipFill>
            <a:blip r:embed="rId5"/>
            <a:stretch>
              <a:fillRect/>
            </a:stretch>
          </p:blipFill>
          <p:spPr>
            <a:xfrm>
              <a:off x="-488330" y="533733"/>
              <a:ext cx="5105400" cy="2895600"/>
            </a:xfrm>
            <a:prstGeom prst="rect">
              <a:avLst/>
            </a:prstGeom>
          </p:spPr>
        </p:pic>
        <p:pic>
          <p:nvPicPr>
            <p:cNvPr id="13" name="Picture 12" descr="Steelface Dung_WANTED.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8329" y="1687390"/>
              <a:ext cx="1488724" cy="1764607"/>
            </a:xfrm>
            <a:prstGeom prst="rect">
              <a:avLst/>
            </a:prstGeom>
          </p:spPr>
        </p:pic>
      </p:grpSp>
    </p:spTree>
    <p:extLst>
      <p:ext uri="{BB962C8B-B14F-4D97-AF65-F5344CB8AC3E}">
        <p14:creationId xmlns:p14="http://schemas.microsoft.com/office/powerpoint/2010/main" val="752111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25" y="0"/>
            <a:ext cx="9144000" cy="6555641"/>
          </a:xfrm>
          <a:prstGeom prst="rect">
            <a:avLst/>
          </a:prstGeom>
          <a:noFill/>
        </p:spPr>
        <p:txBody>
          <a:bodyPr>
            <a:spAutoFit/>
          </a:bodyPr>
          <a:lstStyle/>
          <a:p>
            <a:pPr>
              <a:defRPr/>
            </a:pPr>
            <a:r>
              <a:rPr lang="en-US" sz="3000" b="1" dirty="0" smtClean="0">
                <a:solidFill>
                  <a:srgbClr val="FFFFFF"/>
                </a:solidFill>
              </a:rPr>
              <a:t>Lessons learnt: </a:t>
            </a:r>
            <a:r>
              <a:rPr lang="en-US" sz="3000" b="1" u="sng" dirty="0" smtClean="0">
                <a:solidFill>
                  <a:srgbClr val="FFFFFF"/>
                </a:solidFill>
              </a:rPr>
              <a:t>Independent monitoring</a:t>
            </a:r>
            <a:r>
              <a:rPr lang="en-US" sz="3000" b="1" dirty="0" smtClean="0">
                <a:solidFill>
                  <a:srgbClr val="FFFFFF"/>
                </a:solidFill>
              </a:rPr>
              <a:t> </a:t>
            </a:r>
          </a:p>
          <a:p>
            <a:pPr algn="ctr">
              <a:defRPr/>
            </a:pPr>
            <a:endParaRPr lang="en-US" sz="3000" b="1" dirty="0" smtClean="0">
              <a:solidFill>
                <a:srgbClr val="FFFFFF"/>
              </a:solidFill>
            </a:endParaRPr>
          </a:p>
          <a:p>
            <a:pPr algn="ctr">
              <a:defRPr/>
            </a:pPr>
            <a:endParaRPr lang="en-US" sz="3000" b="1" dirty="0" smtClean="0">
              <a:solidFill>
                <a:srgbClr val="FFFFFF"/>
              </a:solidFill>
            </a:endParaRPr>
          </a:p>
          <a:p>
            <a:pPr algn="ctr">
              <a:defRPr/>
            </a:pPr>
            <a:endParaRPr lang="en-US" sz="3000" b="1" dirty="0">
              <a:solidFill>
                <a:srgbClr val="FFFFFF"/>
              </a:solidFill>
            </a:endParaRPr>
          </a:p>
          <a:p>
            <a:pPr algn="ctr">
              <a:defRPr/>
            </a:pPr>
            <a:endParaRPr lang="en-US" sz="3000" b="1" dirty="0" smtClean="0">
              <a:solidFill>
                <a:srgbClr val="FFFFFF"/>
              </a:solidFill>
            </a:endParaRPr>
          </a:p>
          <a:p>
            <a:pPr algn="ctr">
              <a:defRPr/>
            </a:pPr>
            <a:endParaRPr lang="en-US" sz="3000" b="1" dirty="0">
              <a:solidFill>
                <a:srgbClr val="FFFFFF"/>
              </a:solidFill>
            </a:endParaRPr>
          </a:p>
          <a:p>
            <a:pPr algn="ctr">
              <a:defRPr/>
            </a:pPr>
            <a:endParaRPr lang="en-US" sz="3000" b="1" dirty="0" smtClean="0">
              <a:solidFill>
                <a:srgbClr val="FFFFFF"/>
              </a:solidFill>
            </a:endParaRPr>
          </a:p>
          <a:p>
            <a:pPr algn="ctr">
              <a:defRPr/>
            </a:pPr>
            <a:endParaRPr lang="en-US" sz="3000" b="1" dirty="0">
              <a:solidFill>
                <a:srgbClr val="FFFFFF"/>
              </a:solidFill>
            </a:endParaRPr>
          </a:p>
          <a:p>
            <a:pPr algn="ctr">
              <a:defRPr/>
            </a:pPr>
            <a:endParaRPr lang="en-US" sz="3000" b="1" dirty="0" smtClean="0">
              <a:solidFill>
                <a:srgbClr val="FFFFFF"/>
              </a:solidFill>
            </a:endParaRPr>
          </a:p>
          <a:p>
            <a:pPr algn="ctr">
              <a:defRPr/>
            </a:pPr>
            <a:endParaRPr lang="en-US" sz="3000" b="1" dirty="0">
              <a:solidFill>
                <a:srgbClr val="FFFFFF"/>
              </a:solidFill>
            </a:endParaRPr>
          </a:p>
          <a:p>
            <a:pPr algn="ctr">
              <a:defRPr/>
            </a:pPr>
            <a:endParaRPr lang="en-US" sz="3000" b="1" dirty="0" smtClean="0">
              <a:solidFill>
                <a:srgbClr val="FFFFFF"/>
              </a:solidFill>
            </a:endParaRPr>
          </a:p>
          <a:p>
            <a:pPr algn="ctr">
              <a:defRPr/>
            </a:pPr>
            <a:r>
              <a:rPr lang="en-US" sz="3000" b="1" dirty="0" err="1" smtClean="0">
                <a:solidFill>
                  <a:srgbClr val="FFFFFF"/>
                </a:solidFill>
              </a:rPr>
              <a:t>Recc</a:t>
            </a:r>
            <a:r>
              <a:rPr lang="en-US" sz="3000" b="1" dirty="0" smtClean="0">
                <a:solidFill>
                  <a:srgbClr val="FFFFFF"/>
                </a:solidFill>
              </a:rPr>
              <a:t> #1: Transparent, independent monitoring of </a:t>
            </a:r>
          </a:p>
          <a:p>
            <a:pPr algn="ctr">
              <a:defRPr/>
            </a:pPr>
            <a:r>
              <a:rPr lang="en-US" sz="3000" b="1" dirty="0" smtClean="0">
                <a:solidFill>
                  <a:srgbClr val="FFFFFF"/>
                </a:solidFill>
              </a:rPr>
              <a:t>wildlife trafficking/crime levels, </a:t>
            </a:r>
          </a:p>
          <a:p>
            <a:pPr algn="ctr">
              <a:defRPr/>
            </a:pPr>
            <a:r>
              <a:rPr lang="en-US" sz="3000" b="1" dirty="0" smtClean="0">
                <a:solidFill>
                  <a:srgbClr val="FFFFFF"/>
                </a:solidFill>
              </a:rPr>
              <a:t>and crime prevention effectiveness</a:t>
            </a:r>
          </a:p>
        </p:txBody>
      </p:sp>
      <p:sp>
        <p:nvSpPr>
          <p:cNvPr id="3" name="TextBox 2"/>
          <p:cNvSpPr txBox="1"/>
          <p:nvPr/>
        </p:nvSpPr>
        <p:spPr>
          <a:xfrm>
            <a:off x="3479046" y="5410941"/>
            <a:ext cx="184666" cy="369332"/>
          </a:xfrm>
          <a:prstGeom prst="rect">
            <a:avLst/>
          </a:prstGeom>
          <a:noFill/>
        </p:spPr>
        <p:txBody>
          <a:bodyPr wrap="none" rtlCol="0">
            <a:spAutoFit/>
          </a:bodyPr>
          <a:lstStyle/>
          <a:p>
            <a:endParaRPr lang="en-US" dirty="0"/>
          </a:p>
        </p:txBody>
      </p:sp>
      <p:grpSp>
        <p:nvGrpSpPr>
          <p:cNvPr id="6" name="Group 7"/>
          <p:cNvGrpSpPr>
            <a:grpSpLocks/>
          </p:cNvGrpSpPr>
          <p:nvPr/>
        </p:nvGrpSpPr>
        <p:grpSpPr bwMode="auto">
          <a:xfrm>
            <a:off x="220891" y="2858349"/>
            <a:ext cx="5811840" cy="2204146"/>
            <a:chOff x="171967" y="208970"/>
            <a:chExt cx="8823930" cy="3879040"/>
          </a:xfrm>
        </p:grpSpPr>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1967" y="208970"/>
              <a:ext cx="8823930" cy="3879040"/>
            </a:xfrm>
            <a:prstGeom prst="rect">
              <a:avLst/>
            </a:prstGeom>
            <a:noFill/>
            <a:ln w="317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Down Arrow 7"/>
            <p:cNvSpPr/>
            <p:nvPr/>
          </p:nvSpPr>
          <p:spPr>
            <a:xfrm>
              <a:off x="6594277" y="2015907"/>
              <a:ext cx="169844" cy="641479"/>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Down Arrow 8"/>
            <p:cNvSpPr/>
            <p:nvPr/>
          </p:nvSpPr>
          <p:spPr>
            <a:xfrm>
              <a:off x="6502212" y="1911111"/>
              <a:ext cx="169844" cy="641479"/>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Down Arrow 9"/>
            <p:cNvSpPr/>
            <p:nvPr/>
          </p:nvSpPr>
          <p:spPr>
            <a:xfrm>
              <a:off x="2311679" y="2552590"/>
              <a:ext cx="169844" cy="641479"/>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 name="Down Arrow 10"/>
            <p:cNvSpPr/>
            <p:nvPr/>
          </p:nvSpPr>
          <p:spPr>
            <a:xfrm>
              <a:off x="2141836" y="2487489"/>
              <a:ext cx="169843" cy="641479"/>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 name="Down Arrow 11"/>
            <p:cNvSpPr/>
            <p:nvPr/>
          </p:nvSpPr>
          <p:spPr>
            <a:xfrm>
              <a:off x="1971991" y="2420801"/>
              <a:ext cx="169844" cy="641479"/>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p>
          </p:txBody>
        </p:sp>
      </p:grpSp>
      <p:pic>
        <p:nvPicPr>
          <p:cNvPr id="13" name="Picture 2" descr="27-03-2012 wildlife trading through border.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1736" y="899420"/>
            <a:ext cx="2958632" cy="417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man_silhouette_clip_art.png"/>
          <p:cNvPicPr>
            <a:picLocks noChangeAspect="1"/>
          </p:cNvPicPr>
          <p:nvPr/>
        </p:nvPicPr>
        <p:blipFill rotWithShape="1">
          <a:blip r:embed="rId5" cstate="email">
            <a:lum bright="70000" contrast="-70000"/>
            <a:extLst>
              <a:ext uri="{BEBA8EAE-BF5A-486C-A8C5-ECC9F3942E4B}">
                <a14:imgProps xmlns:a14="http://schemas.microsoft.com/office/drawing/2010/main">
                  <a14:imgLayer r:embed="rId6">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4618559" y="1140018"/>
            <a:ext cx="504986" cy="1014710"/>
          </a:xfrm>
          <a:prstGeom prst="rect">
            <a:avLst/>
          </a:prstGeom>
        </p:spPr>
      </p:pic>
      <p:pic>
        <p:nvPicPr>
          <p:cNvPr id="15" name="Picture 14" descr="man_silhouette_clip_art.png"/>
          <p:cNvPicPr>
            <a:picLocks noChangeAspect="1"/>
          </p:cNvPicPr>
          <p:nvPr/>
        </p:nvPicPr>
        <p:blipFill rotWithShape="1">
          <a:blip r:embed="rId5" cstate="email">
            <a:duotone>
              <a:schemeClr val="accent6">
                <a:shade val="45000"/>
                <a:satMod val="135000"/>
              </a:schemeClr>
              <a:prstClr val="white"/>
            </a:duotone>
            <a:extLst>
              <a:ext uri="{BEBA8EAE-BF5A-486C-A8C5-ECC9F3942E4B}">
                <a14:imgProps xmlns:a14="http://schemas.microsoft.com/office/drawing/2010/main">
                  <a14:imgLayer r:embed="rId7">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4896438" y="1140018"/>
            <a:ext cx="504986" cy="1014710"/>
          </a:xfrm>
          <a:prstGeom prst="rect">
            <a:avLst/>
          </a:prstGeom>
        </p:spPr>
      </p:pic>
      <p:pic>
        <p:nvPicPr>
          <p:cNvPr id="16" name="Picture 15" descr="man_silhouette_clip_art.png"/>
          <p:cNvPicPr>
            <a:picLocks noChangeAspect="1"/>
          </p:cNvPicPr>
          <p:nvPr/>
        </p:nvPicPr>
        <p:blipFill rotWithShape="1">
          <a:blip r:embed="rId8" cstate="email">
            <a:duotone>
              <a:schemeClr val="accent2">
                <a:shade val="45000"/>
                <a:satMod val="135000"/>
              </a:schemeClr>
              <a:prstClr val="white"/>
            </a:duotone>
            <a:extLst>
              <a:ext uri="{BEBA8EAE-BF5A-486C-A8C5-ECC9F3942E4B}">
                <a14:imgProps xmlns:a14="http://schemas.microsoft.com/office/drawing/2010/main">
                  <a14:imgLayer r:embed="rId9">
                    <a14:imgEffect>
                      <a14:backgroundRemoval t="1145" b="98473" l="3448" r="95402">
                        <a14:foregroundMark x1="50958" y1="10115" x2="50958" y2="10115"/>
                      </a14:backgroundRemoval>
                    </a14:imgEffect>
                    <a14:imgEffect>
                      <a14:colorTemperature colorTemp="11200"/>
                    </a14:imgEffect>
                  </a14:imgLayer>
                </a14:imgProps>
              </a:ext>
              <a:ext uri="{28A0092B-C50C-407E-A947-70E740481C1C}">
                <a14:useLocalDpi xmlns:a14="http://schemas.microsoft.com/office/drawing/2010/main"/>
              </a:ext>
            </a:extLst>
          </a:blip>
          <a:srcRect/>
          <a:stretch/>
        </p:blipFill>
        <p:spPr>
          <a:xfrm>
            <a:off x="5174317" y="1140018"/>
            <a:ext cx="504986" cy="1014710"/>
          </a:xfrm>
          <a:prstGeom prst="rect">
            <a:avLst/>
          </a:prstGeom>
        </p:spPr>
      </p:pic>
      <p:pic>
        <p:nvPicPr>
          <p:cNvPr id="17" name="Picture 16" descr="DSC09528.JPG"/>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687736" y="861864"/>
            <a:ext cx="3399265" cy="1904462"/>
          </a:xfrm>
          <a:prstGeom prst="rect">
            <a:avLst/>
          </a:prstGeom>
        </p:spPr>
      </p:pic>
    </p:spTree>
    <p:extLst>
      <p:ext uri="{BB962C8B-B14F-4D97-AF65-F5344CB8AC3E}">
        <p14:creationId xmlns:p14="http://schemas.microsoft.com/office/powerpoint/2010/main" val="21728170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9144001" cy="6858000"/>
          </a:xfrm>
          <a:prstGeom prst="rect">
            <a:avLst/>
          </a:prstGeom>
        </p:spPr>
      </p:pic>
      <p:sp>
        <p:nvSpPr>
          <p:cNvPr id="3" name="TextBox 2"/>
          <p:cNvSpPr txBox="1"/>
          <p:nvPr/>
        </p:nvSpPr>
        <p:spPr>
          <a:xfrm>
            <a:off x="-19241" y="2478501"/>
            <a:ext cx="9144000" cy="954107"/>
          </a:xfrm>
          <a:prstGeom prst="rect">
            <a:avLst/>
          </a:prstGeom>
          <a:solidFill>
            <a:srgbClr val="000000">
              <a:alpha val="59000"/>
            </a:srgbClr>
          </a:solidFill>
        </p:spPr>
        <p:txBody>
          <a:bodyPr>
            <a:spAutoFit/>
          </a:bodyPr>
          <a:lstStyle/>
          <a:p>
            <a:pPr algn="ctr"/>
            <a:r>
              <a:rPr lang="en-US" sz="2800" b="1" dirty="0" smtClean="0">
                <a:solidFill>
                  <a:schemeClr val="bg1"/>
                </a:solidFill>
              </a:rPr>
              <a:t>Governments action is a key drivers </a:t>
            </a:r>
            <a:r>
              <a:rPr lang="en-US" sz="2800" b="1" dirty="0">
                <a:solidFill>
                  <a:schemeClr val="bg1"/>
                </a:solidFill>
              </a:rPr>
              <a:t>to </a:t>
            </a:r>
            <a:r>
              <a:rPr lang="en-US" sz="2800" b="1" dirty="0" smtClean="0">
                <a:solidFill>
                  <a:schemeClr val="bg1"/>
                </a:solidFill>
              </a:rPr>
              <a:t>changing traditional cultural behaviors – like corruption</a:t>
            </a:r>
            <a:endParaRPr lang="en-US" sz="2800" b="1" dirty="0">
              <a:solidFill>
                <a:schemeClr val="bg1"/>
              </a:solidFill>
            </a:endParaRPr>
          </a:p>
        </p:txBody>
      </p:sp>
      <p:sp>
        <p:nvSpPr>
          <p:cNvPr id="4" name="TextBox 3"/>
          <p:cNvSpPr txBox="1"/>
          <p:nvPr/>
        </p:nvSpPr>
        <p:spPr>
          <a:xfrm>
            <a:off x="-1" y="0"/>
            <a:ext cx="9144000" cy="553998"/>
          </a:xfrm>
          <a:prstGeom prst="rect">
            <a:avLst/>
          </a:prstGeom>
          <a:noFill/>
        </p:spPr>
        <p:txBody>
          <a:bodyPr>
            <a:spAutoFit/>
          </a:bodyPr>
          <a:lstStyle/>
          <a:p>
            <a:pPr>
              <a:defRPr/>
            </a:pPr>
            <a:r>
              <a:rPr lang="en-US" sz="3000" b="1" dirty="0">
                <a:solidFill>
                  <a:srgbClr val="FFFFFF"/>
                </a:solidFill>
              </a:rPr>
              <a:t>Lessons learnt: </a:t>
            </a:r>
            <a:r>
              <a:rPr lang="en-US" sz="3000" b="1" u="sng" dirty="0" smtClean="0">
                <a:solidFill>
                  <a:srgbClr val="FFFFFF"/>
                </a:solidFill>
              </a:rPr>
              <a:t>Effective enforcement</a:t>
            </a:r>
            <a:endParaRPr lang="en-US" sz="3000" b="1" dirty="0">
              <a:solidFill>
                <a:srgbClr val="FFFFFF"/>
              </a:solidFill>
            </a:endParaRPr>
          </a:p>
        </p:txBody>
      </p:sp>
      <p:sp>
        <p:nvSpPr>
          <p:cNvPr id="5" name="Rectangle 4"/>
          <p:cNvSpPr/>
          <p:nvPr/>
        </p:nvSpPr>
        <p:spPr>
          <a:xfrm>
            <a:off x="-3609" y="5657671"/>
            <a:ext cx="9128367" cy="1200328"/>
          </a:xfrm>
          <a:prstGeom prst="rect">
            <a:avLst/>
          </a:prstGeom>
          <a:solidFill>
            <a:srgbClr val="0D0D0D">
              <a:alpha val="41000"/>
            </a:srgbClr>
          </a:solidFill>
        </p:spPr>
        <p:txBody>
          <a:bodyPr wrap="square">
            <a:spAutoFit/>
          </a:bodyPr>
          <a:lstStyle/>
          <a:p>
            <a:pPr algn="ctr">
              <a:defRPr/>
            </a:pPr>
            <a:r>
              <a:rPr lang="en-US" sz="2400" b="1" dirty="0" err="1">
                <a:solidFill>
                  <a:srgbClr val="FFFFFF"/>
                </a:solidFill>
              </a:rPr>
              <a:t>Recc</a:t>
            </a:r>
            <a:r>
              <a:rPr lang="en-US" sz="2400" b="1" dirty="0">
                <a:solidFill>
                  <a:srgbClr val="FFFFFF"/>
                </a:solidFill>
              </a:rPr>
              <a:t> 2</a:t>
            </a:r>
            <a:r>
              <a:rPr lang="en-US" sz="2400" b="1" dirty="0" smtClean="0">
                <a:solidFill>
                  <a:srgbClr val="FFFFFF"/>
                </a:solidFill>
              </a:rPr>
              <a:t>: </a:t>
            </a:r>
            <a:r>
              <a:rPr lang="en-US" sz="2400" b="1" dirty="0">
                <a:solidFill>
                  <a:srgbClr val="FFFFFF"/>
                </a:solidFill>
              </a:rPr>
              <a:t>Sustained campaign to root out corruption in border officials </a:t>
            </a:r>
            <a:r>
              <a:rPr lang="en-US" sz="2400" b="1" dirty="0" smtClean="0">
                <a:solidFill>
                  <a:srgbClr val="FFFFFF"/>
                </a:solidFill>
              </a:rPr>
              <a:t>at key </a:t>
            </a:r>
            <a:r>
              <a:rPr lang="en-US" sz="2400" b="1" dirty="0">
                <a:solidFill>
                  <a:srgbClr val="FFFFFF"/>
                </a:solidFill>
              </a:rPr>
              <a:t>border crossings and ports, applying effective </a:t>
            </a:r>
            <a:r>
              <a:rPr lang="en-US" sz="2400" b="1" dirty="0" smtClean="0">
                <a:solidFill>
                  <a:srgbClr val="FFFFFF"/>
                </a:solidFill>
              </a:rPr>
              <a:t>punishments and promoting the convictions</a:t>
            </a:r>
            <a:endParaRPr lang="en-US" sz="2400" b="1" dirty="0">
              <a:solidFill>
                <a:srgbClr val="FFFFFF"/>
              </a:solidFill>
            </a:endParaRPr>
          </a:p>
        </p:txBody>
      </p:sp>
    </p:spTree>
    <p:extLst>
      <p:ext uri="{BB962C8B-B14F-4D97-AF65-F5344CB8AC3E}">
        <p14:creationId xmlns:p14="http://schemas.microsoft.com/office/powerpoint/2010/main" val="220171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DSC0638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solidFill>
            <a:schemeClr val="tx1">
              <a:lumMod val="50000"/>
              <a:alpha val="49000"/>
            </a:schemeClr>
          </a:solidFill>
          <a:extLs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325" y="694226"/>
            <a:ext cx="9144000" cy="1477328"/>
          </a:xfrm>
          <a:prstGeom prst="rect">
            <a:avLst/>
          </a:prstGeom>
          <a:noFill/>
        </p:spPr>
        <p:txBody>
          <a:bodyPr>
            <a:spAutoFit/>
          </a:bodyPr>
          <a:lstStyle/>
          <a:p>
            <a:pPr algn="ctr">
              <a:defRPr/>
            </a:pPr>
            <a:endParaRPr lang="en-US" sz="3000" b="1" dirty="0" smtClean="0">
              <a:solidFill>
                <a:srgbClr val="FFFFFF"/>
              </a:solidFill>
            </a:endParaRPr>
          </a:p>
          <a:p>
            <a:pPr algn="ctr">
              <a:defRPr/>
            </a:pPr>
            <a:endParaRPr lang="en-US" sz="3000" b="1" dirty="0">
              <a:solidFill>
                <a:srgbClr val="FFFFFF"/>
              </a:solidFill>
            </a:endParaRPr>
          </a:p>
          <a:p>
            <a:pPr algn="ctr">
              <a:defRPr/>
            </a:pPr>
            <a:endParaRPr lang="en-US" sz="3000" b="1" dirty="0">
              <a:solidFill>
                <a:srgbClr val="FFFFFF"/>
              </a:solidFill>
            </a:endParaRPr>
          </a:p>
        </p:txBody>
      </p:sp>
      <p:sp>
        <p:nvSpPr>
          <p:cNvPr id="3" name="TextBox 2"/>
          <p:cNvSpPr txBox="1"/>
          <p:nvPr/>
        </p:nvSpPr>
        <p:spPr>
          <a:xfrm>
            <a:off x="-1" y="4549676"/>
            <a:ext cx="9144000" cy="2308324"/>
          </a:xfrm>
          <a:prstGeom prst="rect">
            <a:avLst/>
          </a:prstGeom>
          <a:solidFill>
            <a:srgbClr val="0D0D0D">
              <a:alpha val="45000"/>
            </a:srgbClr>
          </a:solidFill>
        </p:spPr>
        <p:txBody>
          <a:bodyPr>
            <a:spAutoFit/>
          </a:bodyPr>
          <a:lstStyle/>
          <a:p>
            <a:pPr algn="ctr">
              <a:defRPr/>
            </a:pPr>
            <a:r>
              <a:rPr lang="en-US" sz="2400" b="1" dirty="0" smtClean="0">
                <a:solidFill>
                  <a:srgbClr val="FFFFFF"/>
                </a:solidFill>
              </a:rPr>
              <a:t>Recc#3: M&amp;E on effectiveness of Professional standards/Codes</a:t>
            </a:r>
          </a:p>
          <a:p>
            <a:pPr algn="ctr">
              <a:defRPr/>
            </a:pPr>
            <a:endParaRPr lang="en-US" sz="2400" b="1" dirty="0" smtClean="0">
              <a:solidFill>
                <a:srgbClr val="FFFFFF"/>
              </a:solidFill>
            </a:endParaRPr>
          </a:p>
          <a:p>
            <a:pPr algn="ctr">
              <a:defRPr/>
            </a:pPr>
            <a:r>
              <a:rPr lang="en-US" sz="2400" b="1" dirty="0" smtClean="0">
                <a:solidFill>
                  <a:srgbClr val="FFFFFF"/>
                </a:solidFill>
              </a:rPr>
              <a:t>Staff rotations </a:t>
            </a:r>
            <a:r>
              <a:rPr lang="en-US" sz="2400" b="1" dirty="0" err="1" smtClean="0">
                <a:solidFill>
                  <a:srgbClr val="FFFFFF"/>
                </a:solidFill>
              </a:rPr>
              <a:t>Vs</a:t>
            </a:r>
            <a:r>
              <a:rPr lang="en-US" sz="2400" b="1" dirty="0" smtClean="0">
                <a:solidFill>
                  <a:srgbClr val="FFFFFF"/>
                </a:solidFill>
              </a:rPr>
              <a:t> Irregular, unannounced rotations and shift changes</a:t>
            </a:r>
          </a:p>
          <a:p>
            <a:pPr algn="ctr">
              <a:defRPr/>
            </a:pPr>
            <a:endParaRPr lang="en-US" sz="2400" b="1" dirty="0">
              <a:solidFill>
                <a:srgbClr val="FFFFFF"/>
              </a:solidFill>
            </a:endParaRPr>
          </a:p>
          <a:p>
            <a:pPr algn="ctr">
              <a:defRPr/>
            </a:pPr>
            <a:r>
              <a:rPr lang="en-US" sz="2400" b="1" dirty="0" smtClean="0">
                <a:solidFill>
                  <a:srgbClr val="FFFFFF"/>
                </a:solidFill>
              </a:rPr>
              <a:t>Salary increases? Cost-benefit analyses on options for performance-based salary increases at a level to deter corruption (poverty/greed)</a:t>
            </a:r>
          </a:p>
        </p:txBody>
      </p:sp>
      <p:sp>
        <p:nvSpPr>
          <p:cNvPr id="7" name="TextBox 6"/>
          <p:cNvSpPr txBox="1"/>
          <p:nvPr/>
        </p:nvSpPr>
        <p:spPr>
          <a:xfrm>
            <a:off x="-1" y="0"/>
            <a:ext cx="9144000" cy="553998"/>
          </a:xfrm>
          <a:prstGeom prst="rect">
            <a:avLst/>
          </a:prstGeom>
          <a:solidFill>
            <a:srgbClr val="0D0D0D">
              <a:alpha val="45000"/>
            </a:srgbClr>
          </a:solidFill>
        </p:spPr>
        <p:txBody>
          <a:bodyPr>
            <a:spAutoFit/>
          </a:bodyPr>
          <a:lstStyle/>
          <a:p>
            <a:pPr>
              <a:defRPr/>
            </a:pPr>
            <a:r>
              <a:rPr lang="en-US" sz="3000" b="1" dirty="0">
                <a:solidFill>
                  <a:srgbClr val="FFFFFF"/>
                </a:solidFill>
              </a:rPr>
              <a:t>Lessons learnt: </a:t>
            </a:r>
            <a:r>
              <a:rPr lang="en-US" sz="3000" b="1" u="sng" dirty="0" smtClean="0">
                <a:solidFill>
                  <a:srgbClr val="FFFFFF"/>
                </a:solidFill>
              </a:rPr>
              <a:t>Ground-truth codes of integrity</a:t>
            </a:r>
            <a:endParaRPr lang="en-US" sz="3000" b="1" dirty="0">
              <a:solidFill>
                <a:srgbClr val="FFFFFF"/>
              </a:solidFill>
            </a:endParaRPr>
          </a:p>
        </p:txBody>
      </p:sp>
      <p:sp>
        <p:nvSpPr>
          <p:cNvPr id="8" name="Rectangle 7"/>
          <p:cNvSpPr/>
          <p:nvPr/>
        </p:nvSpPr>
        <p:spPr>
          <a:xfrm>
            <a:off x="-1" y="1662552"/>
            <a:ext cx="9156326" cy="461665"/>
          </a:xfrm>
          <a:prstGeom prst="rect">
            <a:avLst/>
          </a:prstGeom>
          <a:solidFill>
            <a:srgbClr val="0D0D0D">
              <a:alpha val="57000"/>
            </a:srgbClr>
          </a:solidFill>
        </p:spPr>
        <p:txBody>
          <a:bodyPr wrap="square">
            <a:spAutoFit/>
          </a:bodyPr>
          <a:lstStyle/>
          <a:p>
            <a:pPr algn="ctr">
              <a:defRPr/>
            </a:pPr>
            <a:r>
              <a:rPr lang="en-GB" sz="2400" b="1" dirty="0">
                <a:solidFill>
                  <a:schemeClr val="bg1"/>
                </a:solidFill>
                <a:cs typeface="Cambria" charset="0"/>
              </a:rPr>
              <a:t>Corruption is often widespread, across agencies and at a high-level </a:t>
            </a:r>
          </a:p>
        </p:txBody>
      </p:sp>
    </p:spTree>
    <p:extLst>
      <p:ext uri="{BB962C8B-B14F-4D97-AF65-F5344CB8AC3E}">
        <p14:creationId xmlns:p14="http://schemas.microsoft.com/office/powerpoint/2010/main" val="23011455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639763"/>
            <a:ext cx="9156700" cy="787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5656561"/>
            <a:ext cx="9144000" cy="1200328"/>
          </a:xfrm>
          <a:prstGeom prst="rect">
            <a:avLst/>
          </a:prstGeom>
          <a:solidFill>
            <a:srgbClr val="000000">
              <a:alpha val="49000"/>
            </a:srgbClr>
          </a:solidFill>
        </p:spPr>
        <p:txBody>
          <a:bodyPr wrap="square">
            <a:spAutoFit/>
          </a:bodyPr>
          <a:lstStyle/>
          <a:p>
            <a:pPr algn="r"/>
            <a:r>
              <a:rPr lang="en-US" sz="2400" b="1" dirty="0">
                <a:solidFill>
                  <a:schemeClr val="bg1"/>
                </a:solidFill>
              </a:rPr>
              <a:t>Scott Roberton PhD</a:t>
            </a:r>
          </a:p>
          <a:p>
            <a:pPr algn="r"/>
            <a:r>
              <a:rPr lang="en-US" sz="2400" b="1" dirty="0">
                <a:solidFill>
                  <a:schemeClr val="bg1"/>
                </a:solidFill>
              </a:rPr>
              <a:t>Wildlife Conservation Society</a:t>
            </a:r>
          </a:p>
          <a:p>
            <a:pPr algn="r"/>
            <a:r>
              <a:rPr lang="en-US" sz="2400" b="1" dirty="0">
                <a:solidFill>
                  <a:schemeClr val="bg1"/>
                </a:solidFill>
              </a:rPr>
              <a:t>sroberton@</a:t>
            </a:r>
            <a:r>
              <a:rPr lang="en-US" sz="2400" b="1" dirty="0" smtClean="0">
                <a:solidFill>
                  <a:schemeClr val="bg1"/>
                </a:solidFill>
              </a:rPr>
              <a:t>wcs.org /  @</a:t>
            </a:r>
            <a:r>
              <a:rPr lang="en-US" sz="2400" b="1" dirty="0" err="1" smtClean="0">
                <a:solidFill>
                  <a:schemeClr val="bg1"/>
                </a:solidFill>
              </a:rPr>
              <a:t>owstons</a:t>
            </a:r>
            <a:endParaRPr lang="en-US" sz="2400" b="1" dirty="0">
              <a:solidFill>
                <a:schemeClr val="bg1"/>
              </a:solidFill>
            </a:endParaRPr>
          </a:p>
        </p:txBody>
      </p:sp>
    </p:spTree>
    <p:extLst>
      <p:ext uri="{BB962C8B-B14F-4D97-AF65-F5344CB8AC3E}">
        <p14:creationId xmlns:p14="http://schemas.microsoft.com/office/powerpoint/2010/main" val="4140721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rld-Map.jpg"/>
          <p:cNvPicPr>
            <a:picLocks noChangeAspect="1"/>
          </p:cNvPicPr>
          <p:nvPr/>
        </p:nvPicPr>
        <p:blipFill>
          <a:blip r:embed="rId3" cstate="email">
            <a:extLst>
              <a:ext uri="{BEBA8EAE-BF5A-486C-A8C5-ECC9F3942E4B}">
                <a14:imgProps xmlns:a14="http://schemas.microsoft.com/office/drawing/2010/main">
                  <a14:imgLayer r:embed="rId4">
                    <a14:imgEffect>
                      <a14:artisticChalkSketch/>
                    </a14:imgEffect>
                  </a14:imgLayer>
                </a14:imgProps>
              </a:ext>
              <a:ext uri="{28A0092B-C50C-407E-A947-70E740481C1C}">
                <a14:useLocalDpi xmlns:a14="http://schemas.microsoft.com/office/drawing/2010/main"/>
              </a:ext>
            </a:extLst>
          </a:blip>
          <a:stretch>
            <a:fillRect/>
          </a:stretch>
        </p:blipFill>
        <p:spPr>
          <a:xfrm>
            <a:off x="107822" y="2270589"/>
            <a:ext cx="8928354" cy="4432432"/>
          </a:xfrm>
          <a:prstGeom prst="rect">
            <a:avLst/>
          </a:prstGeom>
          <a:solidFill>
            <a:schemeClr val="tx1"/>
          </a:solidFill>
          <a:ln>
            <a:solidFill>
              <a:srgbClr val="D9D9D9"/>
            </a:solidFill>
          </a:ln>
          <a:effectLst>
            <a:outerShdw blurRad="50800" dist="38100" dir="2700000" algn="tl" rotWithShape="0">
              <a:prstClr val="black">
                <a:alpha val="40000"/>
              </a:prstClr>
            </a:outerShdw>
          </a:effectLst>
        </p:spPr>
      </p:pic>
      <p:sp>
        <p:nvSpPr>
          <p:cNvPr id="5" name="Rectangle 4"/>
          <p:cNvSpPr/>
          <p:nvPr/>
        </p:nvSpPr>
        <p:spPr>
          <a:xfrm>
            <a:off x="0" y="0"/>
            <a:ext cx="9144000" cy="6858000"/>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11980" y="6349480"/>
            <a:ext cx="9132020" cy="400110"/>
          </a:xfrm>
          <a:prstGeom prst="rect">
            <a:avLst/>
          </a:prstGeom>
          <a:noFill/>
        </p:spPr>
        <p:txBody>
          <a:bodyPr wrap="square" rtlCol="0">
            <a:spAutoFit/>
          </a:bodyPr>
          <a:lstStyle/>
          <a:p>
            <a:pPr algn="ctr"/>
            <a:r>
              <a:rPr lang="en-US" sz="2000" i="1" spc="600" dirty="0" smtClean="0">
                <a:solidFill>
                  <a:prstClr val="white">
                    <a:lumMod val="85000"/>
                  </a:prstClr>
                </a:solidFill>
                <a:latin typeface="Avenir Next Condensed Regular"/>
                <a:cs typeface="Avenir Next Condensed Regular"/>
              </a:rPr>
              <a:t>IT </a:t>
            </a:r>
            <a:r>
              <a:rPr lang="en-US" sz="2000" i="1" spc="600" smtClean="0">
                <a:solidFill>
                  <a:prstClr val="white">
                    <a:lumMod val="85000"/>
                  </a:prstClr>
                </a:solidFill>
                <a:latin typeface="Avenir Next Condensed Regular"/>
                <a:cs typeface="Avenir Next Condensed Regular"/>
              </a:rPr>
              <a:t>TAKES NETWORKS TO DEFEAT NETWORKS</a:t>
            </a:r>
            <a:endParaRPr lang="en-US" sz="2000" i="1" spc="600" dirty="0">
              <a:solidFill>
                <a:prstClr val="white">
                  <a:lumMod val="85000"/>
                </a:prstClr>
              </a:solidFill>
              <a:latin typeface="Avenir Next Condensed Regular"/>
              <a:cs typeface="Avenir Next Condensed Regular"/>
            </a:endParaRPr>
          </a:p>
        </p:txBody>
      </p:sp>
      <p:sp>
        <p:nvSpPr>
          <p:cNvPr id="41" name="TextBox 40"/>
          <p:cNvSpPr txBox="1"/>
          <p:nvPr/>
        </p:nvSpPr>
        <p:spPr>
          <a:xfrm>
            <a:off x="4536849" y="2564069"/>
            <a:ext cx="1008092" cy="577081"/>
          </a:xfrm>
          <a:prstGeom prst="rect">
            <a:avLst/>
          </a:prstGeom>
          <a:noFill/>
          <a:ln>
            <a:solidFill>
              <a:srgbClr val="D9D9D9"/>
            </a:solidFill>
          </a:ln>
        </p:spPr>
        <p:txBody>
          <a:bodyPr wrap="none" rtlCol="0">
            <a:spAutoFit/>
          </a:bodyPr>
          <a:lstStyle/>
          <a:p>
            <a:pPr algn="ctr"/>
            <a:r>
              <a:rPr lang="en-US" sz="1050" b="1" i="1" dirty="0" smtClean="0">
                <a:solidFill>
                  <a:srgbClr val="FFFFFF"/>
                </a:solidFill>
                <a:latin typeface="Avenir Next Condensed Regular"/>
                <a:cs typeface="Avenir Next Condensed Regular"/>
              </a:rPr>
              <a:t>GLOBAL WT  </a:t>
            </a:r>
          </a:p>
          <a:p>
            <a:pPr algn="ctr"/>
            <a:r>
              <a:rPr lang="en-US" sz="1050" b="1" i="1" dirty="0" smtClean="0">
                <a:solidFill>
                  <a:srgbClr val="FFFFFF"/>
                </a:solidFill>
                <a:latin typeface="Avenir Next Condensed Regular"/>
                <a:cs typeface="Avenir Next Condensed Regular"/>
              </a:rPr>
              <a:t>INTELLIGENCE </a:t>
            </a:r>
          </a:p>
          <a:p>
            <a:pPr algn="ctr"/>
            <a:r>
              <a:rPr lang="en-US" sz="1050" b="1" i="1" dirty="0" smtClean="0">
                <a:solidFill>
                  <a:srgbClr val="FFFFFF"/>
                </a:solidFill>
                <a:latin typeface="Avenir Next Condensed Regular"/>
                <a:cs typeface="Avenir Next Condensed Regular"/>
              </a:rPr>
              <a:t>COORDINATOR</a:t>
            </a:r>
            <a:endParaRPr lang="en-US" sz="1050" b="1" i="1" dirty="0">
              <a:solidFill>
                <a:srgbClr val="FFFFFF"/>
              </a:solidFill>
              <a:latin typeface="Avenir Next Condensed Regular"/>
              <a:cs typeface="Avenir Next Condensed Regular"/>
            </a:endParaRPr>
          </a:p>
        </p:txBody>
      </p:sp>
      <p:sp>
        <p:nvSpPr>
          <p:cNvPr id="42" name="Rounded Rectangle 41"/>
          <p:cNvSpPr>
            <a:spLocks noChangeAspect="1"/>
          </p:cNvSpPr>
          <p:nvPr/>
        </p:nvSpPr>
        <p:spPr>
          <a:xfrm>
            <a:off x="6572480" y="4163823"/>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43" name="Rounded Rectangle 42"/>
          <p:cNvSpPr>
            <a:spLocks noChangeAspect="1"/>
          </p:cNvSpPr>
          <p:nvPr/>
        </p:nvSpPr>
        <p:spPr>
          <a:xfrm>
            <a:off x="6665472" y="4316223"/>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44" name="Rounded Rectangle 43"/>
          <p:cNvSpPr>
            <a:spLocks noChangeAspect="1"/>
          </p:cNvSpPr>
          <p:nvPr/>
        </p:nvSpPr>
        <p:spPr>
          <a:xfrm>
            <a:off x="6431670" y="4224785"/>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80" name="TextBox 79"/>
          <p:cNvSpPr txBox="1"/>
          <p:nvPr/>
        </p:nvSpPr>
        <p:spPr>
          <a:xfrm>
            <a:off x="11981" y="817307"/>
            <a:ext cx="9106110" cy="1251625"/>
          </a:xfrm>
          <a:prstGeom prst="rect">
            <a:avLst/>
          </a:prstGeom>
          <a:noFill/>
        </p:spPr>
        <p:txBody>
          <a:bodyPr wrap="square" rtlCol="0">
            <a:spAutoFit/>
          </a:bodyPr>
          <a:lstStyle/>
          <a:p>
            <a:pPr marL="285750" indent="-285750">
              <a:spcAft>
                <a:spcPts val="1000"/>
              </a:spcAft>
              <a:buFont typeface="Arial"/>
              <a:buChar char="•"/>
            </a:pPr>
            <a:endParaRPr lang="en-US" sz="300" b="1" dirty="0" smtClean="0">
              <a:solidFill>
                <a:srgbClr val="FFFFFF"/>
              </a:solidFill>
              <a:latin typeface="Avenir Next Condensed Medium"/>
              <a:cs typeface="Avenir Next Condensed Medium"/>
            </a:endParaRPr>
          </a:p>
          <a:p>
            <a:pPr marL="285750" indent="-285750">
              <a:buFont typeface="Arial"/>
              <a:buChar char="•"/>
            </a:pPr>
            <a:r>
              <a:rPr lang="en-US" sz="1600" dirty="0">
                <a:solidFill>
                  <a:srgbClr val="FFFFFF"/>
                </a:solidFill>
                <a:cs typeface="Calibri"/>
              </a:rPr>
              <a:t>Working enforcement relationships in all major source, transit, and destination </a:t>
            </a:r>
            <a:r>
              <a:rPr lang="en-US" sz="1600" dirty="0" smtClean="0">
                <a:solidFill>
                  <a:srgbClr val="FFFFFF"/>
                </a:solidFill>
                <a:cs typeface="Calibri"/>
              </a:rPr>
              <a:t>countries</a:t>
            </a:r>
            <a:endParaRPr lang="en-US" sz="1600" dirty="0">
              <a:solidFill>
                <a:srgbClr val="FFFFFF"/>
              </a:solidFill>
              <a:cs typeface="Calibri"/>
            </a:endParaRPr>
          </a:p>
          <a:p>
            <a:pPr marL="285750" indent="-285750">
              <a:buFont typeface="Arial"/>
              <a:buChar char="•"/>
            </a:pPr>
            <a:r>
              <a:rPr lang="en-US" sz="1600" dirty="0" smtClean="0">
                <a:solidFill>
                  <a:srgbClr val="FFFFFF"/>
                </a:solidFill>
                <a:latin typeface="Calibri"/>
                <a:cs typeface="Calibri"/>
              </a:rPr>
              <a:t>Confidential intelligence database of thousands of traffickers from all around the world</a:t>
            </a:r>
          </a:p>
          <a:p>
            <a:pPr marL="285750" indent="-285750">
              <a:buFont typeface="Arial"/>
              <a:buChar char="•"/>
            </a:pPr>
            <a:r>
              <a:rPr lang="en-US" sz="1600" dirty="0" smtClean="0">
                <a:solidFill>
                  <a:srgbClr val="FFFFFF"/>
                </a:solidFill>
                <a:latin typeface="Calibri"/>
                <a:cs typeface="Calibri"/>
              </a:rPr>
              <a:t>Catalyzing intelligence-led operations against traffickers at strategic, operational, and tactical levels</a:t>
            </a:r>
          </a:p>
          <a:p>
            <a:pPr marL="285750" indent="-285750">
              <a:buFont typeface="Arial"/>
              <a:buChar char="•"/>
            </a:pPr>
            <a:r>
              <a:rPr lang="en-US" sz="1600" dirty="0" smtClean="0">
                <a:solidFill>
                  <a:srgbClr val="FFFFFF"/>
                </a:solidFill>
                <a:latin typeface="Calibri"/>
                <a:cs typeface="Calibri"/>
              </a:rPr>
              <a:t>Leading demand-reduction efforts in key consumer markets  e.g. US, China and Viet Nam</a:t>
            </a:r>
          </a:p>
        </p:txBody>
      </p:sp>
      <p:sp>
        <p:nvSpPr>
          <p:cNvPr id="49" name="Rounded Rectangle 48"/>
          <p:cNvSpPr>
            <a:spLocks noChangeAspect="1"/>
          </p:cNvSpPr>
          <p:nvPr/>
        </p:nvSpPr>
        <p:spPr>
          <a:xfrm>
            <a:off x="5741675" y="4270504"/>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81" name="Rounded Rectangle 80"/>
          <p:cNvSpPr>
            <a:spLocks noChangeAspect="1"/>
          </p:cNvSpPr>
          <p:nvPr/>
        </p:nvSpPr>
        <p:spPr>
          <a:xfrm>
            <a:off x="6473302" y="4123042"/>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cxnSp>
        <p:nvCxnSpPr>
          <p:cNvPr id="134" name="Straight Connector 133"/>
          <p:cNvCxnSpPr/>
          <p:nvPr/>
        </p:nvCxnSpPr>
        <p:spPr>
          <a:xfrm flipV="1">
            <a:off x="5499222" y="6312845"/>
            <a:ext cx="45719" cy="255994"/>
          </a:xfrm>
          <a:prstGeom prst="line">
            <a:avLst/>
          </a:prstGeom>
          <a:ln w="12700" cmpd="sng">
            <a:solidFill>
              <a:srgbClr val="0B5D68"/>
            </a:solidFill>
          </a:ln>
          <a:effectLst/>
        </p:spPr>
        <p:style>
          <a:lnRef idx="2">
            <a:schemeClr val="accent1"/>
          </a:lnRef>
          <a:fillRef idx="0">
            <a:schemeClr val="accent1"/>
          </a:fillRef>
          <a:effectRef idx="1">
            <a:schemeClr val="accent1"/>
          </a:effectRef>
          <a:fontRef idx="minor">
            <a:schemeClr val="tx1"/>
          </a:fontRef>
        </p:style>
      </p:cxnSp>
      <p:sp>
        <p:nvSpPr>
          <p:cNvPr id="11" name="Rounded Rectangle 10"/>
          <p:cNvSpPr>
            <a:spLocks noChangeAspect="1"/>
          </p:cNvSpPr>
          <p:nvPr/>
        </p:nvSpPr>
        <p:spPr>
          <a:xfrm>
            <a:off x="4950549" y="5271201"/>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2" name="Rounded Rectangle 11"/>
          <p:cNvSpPr>
            <a:spLocks noChangeAspect="1"/>
          </p:cNvSpPr>
          <p:nvPr/>
        </p:nvSpPr>
        <p:spPr>
          <a:xfrm>
            <a:off x="5057230" y="5154607"/>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45" name="Rounded Rectangle 44"/>
          <p:cNvSpPr>
            <a:spLocks noChangeAspect="1"/>
          </p:cNvSpPr>
          <p:nvPr/>
        </p:nvSpPr>
        <p:spPr>
          <a:xfrm>
            <a:off x="6543596" y="4836220"/>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82" name="Rounded Rectangle 81"/>
          <p:cNvSpPr>
            <a:spLocks noChangeAspect="1"/>
          </p:cNvSpPr>
          <p:nvPr/>
        </p:nvSpPr>
        <p:spPr>
          <a:xfrm>
            <a:off x="6378779" y="4565054"/>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83" name="Rounded Rectangle 82"/>
          <p:cNvSpPr>
            <a:spLocks noChangeAspect="1"/>
          </p:cNvSpPr>
          <p:nvPr/>
        </p:nvSpPr>
        <p:spPr>
          <a:xfrm>
            <a:off x="6531179" y="4613448"/>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84" name="Rounded Rectangle 83"/>
          <p:cNvSpPr>
            <a:spLocks noChangeAspect="1"/>
          </p:cNvSpPr>
          <p:nvPr/>
        </p:nvSpPr>
        <p:spPr>
          <a:xfrm>
            <a:off x="6727371" y="4645420"/>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85" name="Rounded Rectangle 84"/>
          <p:cNvSpPr>
            <a:spLocks noChangeAspect="1"/>
          </p:cNvSpPr>
          <p:nvPr/>
        </p:nvSpPr>
        <p:spPr>
          <a:xfrm>
            <a:off x="6715551" y="4852560"/>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86" name="Rounded Rectangle 85"/>
          <p:cNvSpPr>
            <a:spLocks noChangeAspect="1"/>
          </p:cNvSpPr>
          <p:nvPr/>
        </p:nvSpPr>
        <p:spPr>
          <a:xfrm>
            <a:off x="7059549" y="4671083"/>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87" name="Rounded Rectangle 86"/>
          <p:cNvSpPr>
            <a:spLocks noChangeAspect="1"/>
          </p:cNvSpPr>
          <p:nvPr/>
        </p:nvSpPr>
        <p:spPr>
          <a:xfrm>
            <a:off x="7166230" y="4655305"/>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98" name="Rounded Rectangle 97"/>
          <p:cNvSpPr>
            <a:spLocks noChangeAspect="1"/>
          </p:cNvSpPr>
          <p:nvPr/>
        </p:nvSpPr>
        <p:spPr>
          <a:xfrm>
            <a:off x="7725955" y="4741653"/>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99" name="Rounded Rectangle 98"/>
          <p:cNvSpPr>
            <a:spLocks noChangeAspect="1"/>
          </p:cNvSpPr>
          <p:nvPr/>
        </p:nvSpPr>
        <p:spPr>
          <a:xfrm>
            <a:off x="8458622" y="5200326"/>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60" name="Rounded Rectangle 59"/>
          <p:cNvSpPr>
            <a:spLocks noChangeAspect="1"/>
          </p:cNvSpPr>
          <p:nvPr/>
        </p:nvSpPr>
        <p:spPr>
          <a:xfrm>
            <a:off x="5838818" y="4072385"/>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88" name="Rounded Rectangle 87"/>
          <p:cNvSpPr>
            <a:spLocks noChangeAspect="1"/>
          </p:cNvSpPr>
          <p:nvPr/>
        </p:nvSpPr>
        <p:spPr>
          <a:xfrm>
            <a:off x="5149567" y="3694600"/>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89" name="Rounded Rectangle 88"/>
          <p:cNvSpPr>
            <a:spLocks noChangeAspect="1"/>
          </p:cNvSpPr>
          <p:nvPr/>
        </p:nvSpPr>
        <p:spPr>
          <a:xfrm>
            <a:off x="5460720" y="3636157"/>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90" name="Rounded Rectangle 89"/>
          <p:cNvSpPr>
            <a:spLocks noChangeAspect="1"/>
          </p:cNvSpPr>
          <p:nvPr/>
        </p:nvSpPr>
        <p:spPr>
          <a:xfrm>
            <a:off x="5613120" y="3624337"/>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91" name="Rounded Rectangle 90"/>
          <p:cNvSpPr>
            <a:spLocks noChangeAspect="1"/>
          </p:cNvSpPr>
          <p:nvPr/>
        </p:nvSpPr>
        <p:spPr>
          <a:xfrm>
            <a:off x="5656040" y="3557777"/>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92" name="Rounded Rectangle 91"/>
          <p:cNvSpPr>
            <a:spLocks noChangeAspect="1"/>
          </p:cNvSpPr>
          <p:nvPr/>
        </p:nvSpPr>
        <p:spPr>
          <a:xfrm>
            <a:off x="5928081" y="3681876"/>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93" name="Rounded Rectangle 92"/>
          <p:cNvSpPr>
            <a:spLocks noChangeAspect="1"/>
          </p:cNvSpPr>
          <p:nvPr/>
        </p:nvSpPr>
        <p:spPr>
          <a:xfrm>
            <a:off x="6003806" y="3264943"/>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4" name="Rounded Rectangle 93"/>
          <p:cNvSpPr>
            <a:spLocks noChangeAspect="1"/>
          </p:cNvSpPr>
          <p:nvPr/>
        </p:nvSpPr>
        <p:spPr>
          <a:xfrm>
            <a:off x="6385951" y="3417343"/>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5" name="Rounded Rectangle 94"/>
          <p:cNvSpPr>
            <a:spLocks noChangeAspect="1"/>
          </p:cNvSpPr>
          <p:nvPr/>
        </p:nvSpPr>
        <p:spPr>
          <a:xfrm>
            <a:off x="6444626" y="3264943"/>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6" name="Rounded Rectangle 95"/>
          <p:cNvSpPr>
            <a:spLocks noChangeAspect="1"/>
          </p:cNvSpPr>
          <p:nvPr/>
        </p:nvSpPr>
        <p:spPr>
          <a:xfrm>
            <a:off x="6865262" y="3371624"/>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7" name="Rounded Rectangle 96"/>
          <p:cNvSpPr>
            <a:spLocks noChangeAspect="1"/>
          </p:cNvSpPr>
          <p:nvPr/>
        </p:nvSpPr>
        <p:spPr>
          <a:xfrm>
            <a:off x="6976865" y="3264943"/>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1" name="Rounded Rectangle 50"/>
          <p:cNvSpPr>
            <a:spLocks noChangeAspect="1"/>
          </p:cNvSpPr>
          <p:nvPr/>
        </p:nvSpPr>
        <p:spPr>
          <a:xfrm>
            <a:off x="6142455" y="4004124"/>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78" name="Rounded Rectangle 77"/>
          <p:cNvSpPr>
            <a:spLocks noChangeAspect="1"/>
          </p:cNvSpPr>
          <p:nvPr/>
        </p:nvSpPr>
        <p:spPr>
          <a:xfrm>
            <a:off x="6287341" y="3877976"/>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9" name="Rounded Rectangle 8"/>
          <p:cNvSpPr>
            <a:spLocks noChangeAspect="1"/>
          </p:cNvSpPr>
          <p:nvPr/>
        </p:nvSpPr>
        <p:spPr>
          <a:xfrm>
            <a:off x="4539103" y="5654439"/>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0" name="Rounded Rectangle 9"/>
          <p:cNvSpPr>
            <a:spLocks noChangeAspect="1"/>
          </p:cNvSpPr>
          <p:nvPr/>
        </p:nvSpPr>
        <p:spPr>
          <a:xfrm>
            <a:off x="4737222" y="5076789"/>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3" name="Rounded Rectangle 12"/>
          <p:cNvSpPr>
            <a:spLocks noChangeAspect="1"/>
          </p:cNvSpPr>
          <p:nvPr/>
        </p:nvSpPr>
        <p:spPr>
          <a:xfrm>
            <a:off x="4584822" y="5307007"/>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5" name="Rounded Rectangle 14"/>
          <p:cNvSpPr>
            <a:spLocks noChangeAspect="1"/>
          </p:cNvSpPr>
          <p:nvPr/>
        </p:nvSpPr>
        <p:spPr>
          <a:xfrm>
            <a:off x="4798184" y="4881939"/>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cxnSp>
        <p:nvCxnSpPr>
          <p:cNvPr id="18" name="Straight Connector 17"/>
          <p:cNvCxnSpPr>
            <a:endCxn id="15" idx="0"/>
          </p:cNvCxnSpPr>
          <p:nvPr/>
        </p:nvCxnSpPr>
        <p:spPr>
          <a:xfrm flipH="1">
            <a:off x="4843903" y="4754762"/>
            <a:ext cx="12190" cy="127177"/>
          </a:xfrm>
          <a:prstGeom prst="line">
            <a:avLst/>
          </a:prstGeom>
          <a:ln w="12700" cmpd="sng">
            <a:solidFill>
              <a:srgbClr val="FFFF00"/>
            </a:solidFill>
          </a:ln>
          <a:effectLst/>
        </p:spPr>
        <p:style>
          <a:lnRef idx="2">
            <a:schemeClr val="accent1"/>
          </a:lnRef>
          <a:fillRef idx="0">
            <a:schemeClr val="accent1"/>
          </a:fillRef>
          <a:effectRef idx="1">
            <a:schemeClr val="accent1"/>
          </a:effectRef>
          <a:fontRef idx="minor">
            <a:schemeClr val="tx1"/>
          </a:fontRef>
        </p:style>
      </p:cxnSp>
      <p:sp>
        <p:nvSpPr>
          <p:cNvPr id="71" name="Rounded Rectangle 70"/>
          <p:cNvSpPr>
            <a:spLocks noChangeAspect="1"/>
          </p:cNvSpPr>
          <p:nvPr/>
        </p:nvSpPr>
        <p:spPr>
          <a:xfrm>
            <a:off x="1750772" y="3520445"/>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72" name="Rounded Rectangle 71"/>
          <p:cNvSpPr>
            <a:spLocks noChangeAspect="1"/>
          </p:cNvSpPr>
          <p:nvPr/>
        </p:nvSpPr>
        <p:spPr>
          <a:xfrm>
            <a:off x="1675552" y="3648881"/>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79" name="Rounded Rectangle 78"/>
          <p:cNvSpPr>
            <a:spLocks noChangeAspect="1"/>
          </p:cNvSpPr>
          <p:nvPr/>
        </p:nvSpPr>
        <p:spPr>
          <a:xfrm>
            <a:off x="4782941" y="4688395"/>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48" name="Rounded Rectangle 47"/>
          <p:cNvSpPr>
            <a:spLocks noChangeAspect="1"/>
          </p:cNvSpPr>
          <p:nvPr/>
        </p:nvSpPr>
        <p:spPr>
          <a:xfrm>
            <a:off x="4630771" y="4973377"/>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52" name="Rounded Rectangle 51"/>
          <p:cNvSpPr>
            <a:spLocks noChangeAspect="1"/>
          </p:cNvSpPr>
          <p:nvPr/>
        </p:nvSpPr>
        <p:spPr>
          <a:xfrm>
            <a:off x="4645784" y="4595753"/>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54" name="Rounded Rectangle 53"/>
          <p:cNvSpPr>
            <a:spLocks noChangeAspect="1"/>
          </p:cNvSpPr>
          <p:nvPr/>
        </p:nvSpPr>
        <p:spPr>
          <a:xfrm>
            <a:off x="4539103" y="4479887"/>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55" name="Rounded Rectangle 54"/>
          <p:cNvSpPr>
            <a:spLocks noChangeAspect="1"/>
          </p:cNvSpPr>
          <p:nvPr/>
        </p:nvSpPr>
        <p:spPr>
          <a:xfrm>
            <a:off x="4134874" y="4779833"/>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57" name="Rounded Rectangle 56"/>
          <p:cNvSpPr>
            <a:spLocks noChangeAspect="1"/>
          </p:cNvSpPr>
          <p:nvPr/>
        </p:nvSpPr>
        <p:spPr>
          <a:xfrm>
            <a:off x="4541355" y="4825552"/>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58" name="Rounded Rectangle 57"/>
          <p:cNvSpPr>
            <a:spLocks noChangeAspect="1"/>
          </p:cNvSpPr>
          <p:nvPr/>
        </p:nvSpPr>
        <p:spPr>
          <a:xfrm>
            <a:off x="4737222" y="4811987"/>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61" name="Rounded Rectangle 60"/>
          <p:cNvSpPr>
            <a:spLocks noChangeAspect="1"/>
          </p:cNvSpPr>
          <p:nvPr/>
        </p:nvSpPr>
        <p:spPr>
          <a:xfrm>
            <a:off x="4539333" y="4626750"/>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63" name="Rounded Rectangle 62"/>
          <p:cNvSpPr>
            <a:spLocks noChangeAspect="1"/>
          </p:cNvSpPr>
          <p:nvPr/>
        </p:nvSpPr>
        <p:spPr>
          <a:xfrm>
            <a:off x="4317750" y="4754762"/>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64" name="Rounded Rectangle 63"/>
          <p:cNvSpPr>
            <a:spLocks noChangeAspect="1"/>
          </p:cNvSpPr>
          <p:nvPr/>
        </p:nvSpPr>
        <p:spPr>
          <a:xfrm>
            <a:off x="4063652" y="4388449"/>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66" name="Rounded Rectangle 65"/>
          <p:cNvSpPr>
            <a:spLocks noChangeAspect="1"/>
          </p:cNvSpPr>
          <p:nvPr/>
        </p:nvSpPr>
        <p:spPr>
          <a:xfrm>
            <a:off x="3951998" y="4505848"/>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67" name="Rounded Rectangle 66"/>
          <p:cNvSpPr>
            <a:spLocks noChangeAspect="1"/>
          </p:cNvSpPr>
          <p:nvPr/>
        </p:nvSpPr>
        <p:spPr>
          <a:xfrm>
            <a:off x="4676260" y="4903425"/>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69" name="Rounded Rectangle 68"/>
          <p:cNvSpPr>
            <a:spLocks noChangeAspect="1"/>
          </p:cNvSpPr>
          <p:nvPr/>
        </p:nvSpPr>
        <p:spPr>
          <a:xfrm>
            <a:off x="4518300" y="4732910"/>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70" name="Rounded Rectangle 69"/>
          <p:cNvSpPr>
            <a:spLocks noChangeAspect="1"/>
          </p:cNvSpPr>
          <p:nvPr/>
        </p:nvSpPr>
        <p:spPr>
          <a:xfrm>
            <a:off x="4652764" y="4479887"/>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74" name="Rounded Rectangle 73"/>
          <p:cNvSpPr>
            <a:spLocks noChangeAspect="1"/>
          </p:cNvSpPr>
          <p:nvPr/>
        </p:nvSpPr>
        <p:spPr>
          <a:xfrm>
            <a:off x="4109371" y="4656492"/>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75" name="Rounded Rectangle 74"/>
          <p:cNvSpPr>
            <a:spLocks noChangeAspect="1"/>
          </p:cNvSpPr>
          <p:nvPr/>
        </p:nvSpPr>
        <p:spPr>
          <a:xfrm>
            <a:off x="4017933" y="4734114"/>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76" name="Rounded Rectangle 75"/>
          <p:cNvSpPr>
            <a:spLocks noChangeAspect="1"/>
          </p:cNvSpPr>
          <p:nvPr/>
        </p:nvSpPr>
        <p:spPr>
          <a:xfrm>
            <a:off x="4109371" y="4505848"/>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77" name="Rounded Rectangle 76"/>
          <p:cNvSpPr>
            <a:spLocks noChangeAspect="1"/>
          </p:cNvSpPr>
          <p:nvPr/>
        </p:nvSpPr>
        <p:spPr>
          <a:xfrm>
            <a:off x="4200809" y="4641472"/>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00" name="Rounded Rectangle 99"/>
          <p:cNvSpPr>
            <a:spLocks noChangeAspect="1"/>
          </p:cNvSpPr>
          <p:nvPr/>
        </p:nvSpPr>
        <p:spPr>
          <a:xfrm>
            <a:off x="2320755" y="6044124"/>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85000"/>
                </a:prstClr>
              </a:solidFill>
            </a:endParaRPr>
          </a:p>
        </p:txBody>
      </p:sp>
      <p:sp>
        <p:nvSpPr>
          <p:cNvPr id="101" name="Rounded Rectangle 100"/>
          <p:cNvSpPr>
            <a:spLocks noChangeAspect="1"/>
          </p:cNvSpPr>
          <p:nvPr/>
        </p:nvSpPr>
        <p:spPr>
          <a:xfrm>
            <a:off x="2229317" y="6287962"/>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85000"/>
                </a:prstClr>
              </a:solidFill>
            </a:endParaRPr>
          </a:p>
        </p:txBody>
      </p:sp>
      <p:sp>
        <p:nvSpPr>
          <p:cNvPr id="102" name="Rounded Rectangle 101"/>
          <p:cNvSpPr>
            <a:spLocks noChangeAspect="1"/>
          </p:cNvSpPr>
          <p:nvPr/>
        </p:nvSpPr>
        <p:spPr>
          <a:xfrm>
            <a:off x="2013321" y="6196524"/>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85000"/>
                </a:prstClr>
              </a:solidFill>
            </a:endParaRPr>
          </a:p>
        </p:txBody>
      </p:sp>
      <p:sp>
        <p:nvSpPr>
          <p:cNvPr id="103" name="Rounded Rectangle 102"/>
          <p:cNvSpPr>
            <a:spLocks noChangeAspect="1"/>
          </p:cNvSpPr>
          <p:nvPr/>
        </p:nvSpPr>
        <p:spPr>
          <a:xfrm>
            <a:off x="2036527" y="5745877"/>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04" name="Rounded Rectangle 103"/>
          <p:cNvSpPr>
            <a:spLocks noChangeAspect="1"/>
          </p:cNvSpPr>
          <p:nvPr/>
        </p:nvSpPr>
        <p:spPr>
          <a:xfrm>
            <a:off x="2188927" y="5352726"/>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05" name="Rounded Rectangle 104"/>
          <p:cNvSpPr>
            <a:spLocks noChangeAspect="1"/>
          </p:cNvSpPr>
          <p:nvPr/>
        </p:nvSpPr>
        <p:spPr>
          <a:xfrm>
            <a:off x="2295608" y="5281997"/>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06" name="Rounded Rectangle 105"/>
          <p:cNvSpPr>
            <a:spLocks noChangeAspect="1"/>
          </p:cNvSpPr>
          <p:nvPr/>
        </p:nvSpPr>
        <p:spPr>
          <a:xfrm>
            <a:off x="2143208" y="5231096"/>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07" name="Rounded Rectangle 106"/>
          <p:cNvSpPr>
            <a:spLocks noChangeAspect="1"/>
          </p:cNvSpPr>
          <p:nvPr/>
        </p:nvSpPr>
        <p:spPr>
          <a:xfrm>
            <a:off x="1967272" y="5108888"/>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08" name="Rounded Rectangle 107"/>
          <p:cNvSpPr>
            <a:spLocks noChangeAspect="1"/>
          </p:cNvSpPr>
          <p:nvPr/>
        </p:nvSpPr>
        <p:spPr>
          <a:xfrm>
            <a:off x="2059040" y="4783088"/>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09" name="Rounded Rectangle 108"/>
          <p:cNvSpPr>
            <a:spLocks noChangeAspect="1"/>
          </p:cNvSpPr>
          <p:nvPr/>
        </p:nvSpPr>
        <p:spPr>
          <a:xfrm>
            <a:off x="1835845" y="4854916"/>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10" name="Rounded Rectangle 109"/>
          <p:cNvSpPr>
            <a:spLocks noChangeAspect="1"/>
          </p:cNvSpPr>
          <p:nvPr/>
        </p:nvSpPr>
        <p:spPr>
          <a:xfrm>
            <a:off x="1355519" y="4133347"/>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11" name="Rounded Rectangle 110"/>
          <p:cNvSpPr>
            <a:spLocks noChangeAspect="1"/>
          </p:cNvSpPr>
          <p:nvPr/>
        </p:nvSpPr>
        <p:spPr>
          <a:xfrm>
            <a:off x="1446957" y="4205086"/>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12" name="Rounded Rectangle 111"/>
          <p:cNvSpPr>
            <a:spLocks noChangeAspect="1"/>
          </p:cNvSpPr>
          <p:nvPr/>
        </p:nvSpPr>
        <p:spPr>
          <a:xfrm>
            <a:off x="1538395" y="4280477"/>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13" name="Rounded Rectangle 112"/>
          <p:cNvSpPr>
            <a:spLocks noChangeAspect="1"/>
          </p:cNvSpPr>
          <p:nvPr/>
        </p:nvSpPr>
        <p:spPr>
          <a:xfrm>
            <a:off x="1584114" y="4342730"/>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14" name="Rounded Rectangle 113"/>
          <p:cNvSpPr>
            <a:spLocks noChangeAspect="1"/>
          </p:cNvSpPr>
          <p:nvPr/>
        </p:nvSpPr>
        <p:spPr>
          <a:xfrm>
            <a:off x="2082246" y="4504315"/>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15" name="Rounded Rectangle 114"/>
          <p:cNvSpPr>
            <a:spLocks noChangeAspect="1"/>
          </p:cNvSpPr>
          <p:nvPr/>
        </p:nvSpPr>
        <p:spPr>
          <a:xfrm>
            <a:off x="1897767" y="4530963"/>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16" name="Rounded Rectangle 115"/>
          <p:cNvSpPr>
            <a:spLocks noChangeAspect="1"/>
          </p:cNvSpPr>
          <p:nvPr/>
        </p:nvSpPr>
        <p:spPr>
          <a:xfrm>
            <a:off x="1789982" y="4567729"/>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17" name="Rounded Rectangle 116"/>
          <p:cNvSpPr>
            <a:spLocks noChangeAspect="1"/>
          </p:cNvSpPr>
          <p:nvPr/>
        </p:nvSpPr>
        <p:spPr>
          <a:xfrm>
            <a:off x="1744263" y="4720549"/>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18" name="Rounded Rectangle 117"/>
          <p:cNvSpPr>
            <a:spLocks noChangeAspect="1"/>
          </p:cNvSpPr>
          <p:nvPr/>
        </p:nvSpPr>
        <p:spPr>
          <a:xfrm>
            <a:off x="975515" y="3773314"/>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19" name="Rounded Rectangle 118"/>
          <p:cNvSpPr>
            <a:spLocks noChangeAspect="1"/>
          </p:cNvSpPr>
          <p:nvPr/>
        </p:nvSpPr>
        <p:spPr>
          <a:xfrm>
            <a:off x="1642933" y="3974888"/>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lumMod val="95000"/>
                </a:prstClr>
              </a:solidFill>
            </a:endParaRPr>
          </a:p>
        </p:txBody>
      </p:sp>
      <p:sp>
        <p:nvSpPr>
          <p:cNvPr id="121" name="Rounded Rectangle 120"/>
          <p:cNvSpPr>
            <a:spLocks noChangeAspect="1"/>
          </p:cNvSpPr>
          <p:nvPr/>
        </p:nvSpPr>
        <p:spPr>
          <a:xfrm>
            <a:off x="764860" y="3463062"/>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22" name="Rounded Rectangle 121"/>
          <p:cNvSpPr>
            <a:spLocks noChangeAspect="1"/>
          </p:cNvSpPr>
          <p:nvPr/>
        </p:nvSpPr>
        <p:spPr>
          <a:xfrm>
            <a:off x="1150690" y="3412656"/>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23" name="Rounded Rectangle 122"/>
          <p:cNvSpPr>
            <a:spLocks noChangeAspect="1"/>
          </p:cNvSpPr>
          <p:nvPr/>
        </p:nvSpPr>
        <p:spPr>
          <a:xfrm>
            <a:off x="2127965" y="3325905"/>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24" name="Rounded Rectangle 123"/>
          <p:cNvSpPr>
            <a:spLocks noChangeAspect="1"/>
          </p:cNvSpPr>
          <p:nvPr/>
        </p:nvSpPr>
        <p:spPr>
          <a:xfrm>
            <a:off x="1967272" y="3371624"/>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25" name="Rounded Rectangle 124"/>
          <p:cNvSpPr>
            <a:spLocks noChangeAspect="1"/>
          </p:cNvSpPr>
          <p:nvPr/>
        </p:nvSpPr>
        <p:spPr>
          <a:xfrm>
            <a:off x="1066953" y="3355189"/>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26" name="Rounded Rectangle 125"/>
          <p:cNvSpPr>
            <a:spLocks noChangeAspect="1"/>
          </p:cNvSpPr>
          <p:nvPr/>
        </p:nvSpPr>
        <p:spPr>
          <a:xfrm>
            <a:off x="1158391" y="3234467"/>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27" name="Rounded Rectangle 126"/>
          <p:cNvSpPr>
            <a:spLocks noChangeAspect="1"/>
          </p:cNvSpPr>
          <p:nvPr/>
        </p:nvSpPr>
        <p:spPr>
          <a:xfrm>
            <a:off x="1021234" y="2919082"/>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28" name="Rounded Rectangle 127"/>
          <p:cNvSpPr>
            <a:spLocks noChangeAspect="1"/>
          </p:cNvSpPr>
          <p:nvPr/>
        </p:nvSpPr>
        <p:spPr>
          <a:xfrm>
            <a:off x="1796491" y="3143029"/>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136" name="Elbow Connector 135"/>
          <p:cNvCxnSpPr>
            <a:stCxn id="79" idx="0"/>
            <a:endCxn id="41" idx="2"/>
          </p:cNvCxnSpPr>
          <p:nvPr/>
        </p:nvCxnSpPr>
        <p:spPr>
          <a:xfrm rot="5400000" flipH="1" flipV="1">
            <a:off x="4161155" y="3808656"/>
            <a:ext cx="1547245" cy="212235"/>
          </a:xfrm>
          <a:prstGeom prst="bentConnector3">
            <a:avLst>
              <a:gd name="adj1" fmla="val 50000"/>
            </a:avLst>
          </a:prstGeom>
          <a:ln>
            <a:solidFill>
              <a:srgbClr val="D9D9D9"/>
            </a:solidFill>
            <a:prstDash val="sysDash"/>
          </a:ln>
          <a:effectLst/>
        </p:spPr>
        <p:style>
          <a:lnRef idx="2">
            <a:schemeClr val="accent1"/>
          </a:lnRef>
          <a:fillRef idx="0">
            <a:schemeClr val="accent1"/>
          </a:fillRef>
          <a:effectRef idx="1">
            <a:schemeClr val="accent1"/>
          </a:effectRef>
          <a:fontRef idx="minor">
            <a:schemeClr val="tx1"/>
          </a:fontRef>
        </p:style>
      </p:cxnSp>
      <p:sp>
        <p:nvSpPr>
          <p:cNvPr id="150" name="Rounded Rectangle 149"/>
          <p:cNvSpPr>
            <a:spLocks noChangeAspect="1"/>
          </p:cNvSpPr>
          <p:nvPr/>
        </p:nvSpPr>
        <p:spPr>
          <a:xfrm>
            <a:off x="3717134" y="3097310"/>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1" name="Rounded Rectangle 150"/>
          <p:cNvSpPr>
            <a:spLocks noChangeAspect="1"/>
          </p:cNvSpPr>
          <p:nvPr/>
        </p:nvSpPr>
        <p:spPr>
          <a:xfrm>
            <a:off x="3869534" y="3141150"/>
            <a:ext cx="91438" cy="91438"/>
          </a:xfrm>
          <a:prstGeom prst="roundRect">
            <a:avLst/>
          </a:prstGeom>
          <a:solidFill>
            <a:srgbClr val="0B5D68"/>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3" name="TextBox 152"/>
          <p:cNvSpPr txBox="1"/>
          <p:nvPr/>
        </p:nvSpPr>
        <p:spPr>
          <a:xfrm>
            <a:off x="5370687" y="4846200"/>
            <a:ext cx="1008092" cy="577081"/>
          </a:xfrm>
          <a:prstGeom prst="rect">
            <a:avLst/>
          </a:prstGeom>
          <a:noFill/>
          <a:ln>
            <a:solidFill>
              <a:srgbClr val="D9D9D9"/>
            </a:solidFill>
          </a:ln>
        </p:spPr>
        <p:txBody>
          <a:bodyPr wrap="none" rtlCol="0">
            <a:spAutoFit/>
          </a:bodyPr>
          <a:lstStyle/>
          <a:p>
            <a:pPr algn="ctr"/>
            <a:r>
              <a:rPr lang="en-US" sz="1050" b="1" i="1" dirty="0" smtClean="0">
                <a:solidFill>
                  <a:prstClr val="white">
                    <a:lumMod val="95000"/>
                  </a:prstClr>
                </a:solidFill>
                <a:latin typeface="Avenir Next Condensed Regular"/>
                <a:cs typeface="Avenir Next Condensed Regular"/>
              </a:rPr>
              <a:t>ASIA </a:t>
            </a:r>
          </a:p>
          <a:p>
            <a:pPr algn="ctr"/>
            <a:r>
              <a:rPr lang="en-US" sz="1050" b="1" i="1" dirty="0" smtClean="0">
                <a:solidFill>
                  <a:prstClr val="white">
                    <a:lumMod val="95000"/>
                  </a:prstClr>
                </a:solidFill>
                <a:latin typeface="Avenir Next Condensed Regular"/>
                <a:cs typeface="Avenir Next Condensed Regular"/>
              </a:rPr>
              <a:t>ANTI-WT </a:t>
            </a:r>
          </a:p>
          <a:p>
            <a:pPr algn="ctr"/>
            <a:r>
              <a:rPr lang="en-US" sz="1050" b="1" i="1" dirty="0" smtClean="0">
                <a:solidFill>
                  <a:prstClr val="white">
                    <a:lumMod val="95000"/>
                  </a:prstClr>
                </a:solidFill>
                <a:latin typeface="Avenir Next Condensed Regular"/>
                <a:cs typeface="Avenir Next Condensed Regular"/>
              </a:rPr>
              <a:t>COORDINATOR</a:t>
            </a:r>
          </a:p>
        </p:txBody>
      </p:sp>
      <p:cxnSp>
        <p:nvCxnSpPr>
          <p:cNvPr id="154" name="Elbow Connector 153"/>
          <p:cNvCxnSpPr>
            <a:stCxn id="42" idx="0"/>
            <a:endCxn id="153" idx="0"/>
          </p:cNvCxnSpPr>
          <p:nvPr/>
        </p:nvCxnSpPr>
        <p:spPr>
          <a:xfrm rot="16200000" flipH="1" flipV="1">
            <a:off x="5905277" y="4133278"/>
            <a:ext cx="682377" cy="743466"/>
          </a:xfrm>
          <a:prstGeom prst="bentConnector3">
            <a:avLst>
              <a:gd name="adj1" fmla="val -9306"/>
            </a:avLst>
          </a:prstGeom>
          <a:ln>
            <a:solidFill>
              <a:srgbClr val="D9D9D9"/>
            </a:solidFill>
            <a:prstDash val="sysDash"/>
          </a:ln>
          <a:effectLst/>
        </p:spPr>
        <p:style>
          <a:lnRef idx="2">
            <a:schemeClr val="accent1"/>
          </a:lnRef>
          <a:fillRef idx="0">
            <a:schemeClr val="accent1"/>
          </a:fillRef>
          <a:effectRef idx="1">
            <a:schemeClr val="accent1"/>
          </a:effectRef>
          <a:fontRef idx="minor">
            <a:schemeClr val="tx1"/>
          </a:fontRef>
        </p:style>
      </p:cxnSp>
      <p:sp>
        <p:nvSpPr>
          <p:cNvPr id="158" name="TextBox 157"/>
          <p:cNvSpPr txBox="1"/>
          <p:nvPr/>
        </p:nvSpPr>
        <p:spPr>
          <a:xfrm>
            <a:off x="3101279" y="5350517"/>
            <a:ext cx="1008092" cy="577081"/>
          </a:xfrm>
          <a:prstGeom prst="rect">
            <a:avLst/>
          </a:prstGeom>
          <a:noFill/>
          <a:ln>
            <a:solidFill>
              <a:srgbClr val="D9D9D9"/>
            </a:solidFill>
          </a:ln>
        </p:spPr>
        <p:txBody>
          <a:bodyPr wrap="none" rtlCol="0">
            <a:spAutoFit/>
          </a:bodyPr>
          <a:lstStyle/>
          <a:p>
            <a:pPr algn="ctr"/>
            <a:r>
              <a:rPr lang="en-US" sz="1050" b="1" i="1" dirty="0" smtClean="0">
                <a:solidFill>
                  <a:prstClr val="white">
                    <a:lumMod val="95000"/>
                  </a:prstClr>
                </a:solidFill>
                <a:latin typeface="Avenir Next Condensed Regular"/>
                <a:cs typeface="Avenir Next Condensed Regular"/>
              </a:rPr>
              <a:t>AFRICA</a:t>
            </a:r>
          </a:p>
          <a:p>
            <a:pPr algn="ctr"/>
            <a:r>
              <a:rPr lang="en-US" sz="1050" b="1" i="1" dirty="0" smtClean="0">
                <a:solidFill>
                  <a:prstClr val="white">
                    <a:lumMod val="95000"/>
                  </a:prstClr>
                </a:solidFill>
                <a:latin typeface="Avenir Next Condensed Regular"/>
                <a:cs typeface="Avenir Next Condensed Regular"/>
              </a:rPr>
              <a:t>ANTI-WT </a:t>
            </a:r>
          </a:p>
          <a:p>
            <a:pPr algn="ctr"/>
            <a:r>
              <a:rPr lang="en-US" sz="1050" b="1" i="1" dirty="0" smtClean="0">
                <a:solidFill>
                  <a:prstClr val="white">
                    <a:lumMod val="95000"/>
                  </a:prstClr>
                </a:solidFill>
                <a:latin typeface="Avenir Next Condensed Regular"/>
                <a:cs typeface="Avenir Next Condensed Regular"/>
              </a:rPr>
              <a:t>COORDINATOR</a:t>
            </a:r>
          </a:p>
        </p:txBody>
      </p:sp>
      <p:cxnSp>
        <p:nvCxnSpPr>
          <p:cNvPr id="159" name="Elbow Connector 158"/>
          <p:cNvCxnSpPr>
            <a:stCxn id="74" idx="1"/>
            <a:endCxn id="158" idx="0"/>
          </p:cNvCxnSpPr>
          <p:nvPr/>
        </p:nvCxnSpPr>
        <p:spPr>
          <a:xfrm rot="10800000" flipV="1">
            <a:off x="3605325" y="4702211"/>
            <a:ext cx="504046" cy="648306"/>
          </a:xfrm>
          <a:prstGeom prst="bentConnector2">
            <a:avLst/>
          </a:prstGeom>
          <a:ln>
            <a:solidFill>
              <a:srgbClr val="D9D9D9"/>
            </a:solidFill>
            <a:prstDash val="sysDash"/>
          </a:ln>
          <a:effectLst/>
        </p:spPr>
        <p:style>
          <a:lnRef idx="2">
            <a:schemeClr val="accent1"/>
          </a:lnRef>
          <a:fillRef idx="0">
            <a:schemeClr val="accent1"/>
          </a:fillRef>
          <a:effectRef idx="1">
            <a:schemeClr val="accent1"/>
          </a:effectRef>
          <a:fontRef idx="minor">
            <a:schemeClr val="tx1"/>
          </a:fontRef>
        </p:style>
      </p:cxnSp>
      <p:sp>
        <p:nvSpPr>
          <p:cNvPr id="166" name="TextBox 165"/>
          <p:cNvSpPr txBox="1"/>
          <p:nvPr/>
        </p:nvSpPr>
        <p:spPr>
          <a:xfrm>
            <a:off x="419080" y="2366915"/>
            <a:ext cx="1069222" cy="577081"/>
          </a:xfrm>
          <a:prstGeom prst="rect">
            <a:avLst/>
          </a:prstGeom>
          <a:noFill/>
          <a:ln>
            <a:solidFill>
              <a:srgbClr val="D9D9D9"/>
            </a:solidFill>
          </a:ln>
        </p:spPr>
        <p:txBody>
          <a:bodyPr wrap="none" rtlCol="0">
            <a:spAutoFit/>
          </a:bodyPr>
          <a:lstStyle/>
          <a:p>
            <a:pPr algn="ctr"/>
            <a:r>
              <a:rPr lang="en-US" sz="1050" b="1" i="1" dirty="0" smtClean="0">
                <a:solidFill>
                  <a:srgbClr val="FFFFFF"/>
                </a:solidFill>
                <a:latin typeface="Avenir Next Condensed Regular"/>
                <a:cs typeface="Avenir Next Condensed Regular"/>
              </a:rPr>
              <a:t>INTERNATIONAL </a:t>
            </a:r>
          </a:p>
          <a:p>
            <a:pPr algn="ctr"/>
            <a:r>
              <a:rPr lang="en-US" sz="1050" b="1" i="1" dirty="0" smtClean="0">
                <a:solidFill>
                  <a:srgbClr val="FFFFFF"/>
                </a:solidFill>
                <a:latin typeface="Avenir Next Condensed Regular"/>
                <a:cs typeface="Avenir Next Condensed Regular"/>
              </a:rPr>
              <a:t>POLICY </a:t>
            </a:r>
          </a:p>
          <a:p>
            <a:pPr algn="ctr"/>
            <a:r>
              <a:rPr lang="en-US" sz="1050" b="1" i="1" dirty="0" smtClean="0">
                <a:solidFill>
                  <a:srgbClr val="FFFFFF"/>
                </a:solidFill>
                <a:latin typeface="Avenir Next Condensed Regular"/>
                <a:cs typeface="Avenir Next Condensed Regular"/>
              </a:rPr>
              <a:t>LEAD (VP)</a:t>
            </a:r>
          </a:p>
        </p:txBody>
      </p:sp>
      <p:cxnSp>
        <p:nvCxnSpPr>
          <p:cNvPr id="167" name="Elbow Connector 166"/>
          <p:cNvCxnSpPr>
            <a:stCxn id="71" idx="1"/>
            <a:endCxn id="166" idx="2"/>
          </p:cNvCxnSpPr>
          <p:nvPr/>
        </p:nvCxnSpPr>
        <p:spPr>
          <a:xfrm rot="10800000">
            <a:off x="953692" y="2943996"/>
            <a:ext cx="797081" cy="622168"/>
          </a:xfrm>
          <a:prstGeom prst="bentConnector2">
            <a:avLst/>
          </a:prstGeom>
          <a:ln>
            <a:solidFill>
              <a:srgbClr val="D9D9D9"/>
            </a:solidFill>
            <a:prstDash val="sysDash"/>
          </a:ln>
          <a:effectLst/>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123500" y="131727"/>
            <a:ext cx="9026550" cy="800219"/>
          </a:xfrm>
          <a:prstGeom prst="rect">
            <a:avLst/>
          </a:prstGeom>
          <a:noFill/>
        </p:spPr>
        <p:txBody>
          <a:bodyPr wrap="square">
            <a:spAutoFit/>
          </a:bodyPr>
          <a:lstStyle/>
          <a:p>
            <a:pPr algn="ctr"/>
            <a:r>
              <a:rPr lang="en-US" sz="2300" b="1" dirty="0" smtClean="0">
                <a:solidFill>
                  <a:srgbClr val="FFFFFF"/>
                </a:solidFill>
                <a:cs typeface="Century Gothic"/>
              </a:rPr>
              <a:t>WCS coordinates our counter wildlife trafficking efforts across </a:t>
            </a:r>
          </a:p>
          <a:p>
            <a:pPr algn="ctr"/>
            <a:r>
              <a:rPr lang="en-US" sz="2300" b="1" dirty="0" smtClean="0">
                <a:solidFill>
                  <a:srgbClr val="FFFFFF"/>
                </a:solidFill>
                <a:cs typeface="Century Gothic"/>
              </a:rPr>
              <a:t>major trafficking networks at a global scale</a:t>
            </a:r>
            <a:endParaRPr lang="en-US" sz="2300" b="1" dirty="0">
              <a:solidFill>
                <a:srgbClr val="FFFFFF"/>
              </a:solidFill>
              <a:cs typeface="Century Gothic"/>
            </a:endParaRPr>
          </a:p>
        </p:txBody>
      </p:sp>
      <p:pic>
        <p:nvPicPr>
          <p:cNvPr id="129" name="Picture 10" descr="Logo-2-inch"/>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433048" y="6062190"/>
            <a:ext cx="566004" cy="57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 name="TextBox 129"/>
          <p:cNvSpPr txBox="1"/>
          <p:nvPr/>
        </p:nvSpPr>
        <p:spPr>
          <a:xfrm>
            <a:off x="7460971" y="2611667"/>
            <a:ext cx="1538081" cy="415498"/>
          </a:xfrm>
          <a:prstGeom prst="rect">
            <a:avLst/>
          </a:prstGeom>
          <a:noFill/>
          <a:ln>
            <a:solidFill>
              <a:srgbClr val="D9D9D9"/>
            </a:solidFill>
          </a:ln>
        </p:spPr>
        <p:txBody>
          <a:bodyPr wrap="none" rtlCol="0">
            <a:spAutoFit/>
          </a:bodyPr>
          <a:lstStyle/>
          <a:p>
            <a:pPr algn="ctr"/>
            <a:r>
              <a:rPr lang="en-US" sz="1050" b="1" i="1" dirty="0" smtClean="0">
                <a:solidFill>
                  <a:prstClr val="white">
                    <a:lumMod val="95000"/>
                  </a:prstClr>
                </a:solidFill>
                <a:latin typeface="Avenir Next Condensed Regular"/>
                <a:cs typeface="Avenir Next Condensed Regular"/>
              </a:rPr>
              <a:t>ASIA LAW ENFORCEMENT </a:t>
            </a:r>
          </a:p>
          <a:p>
            <a:pPr algn="ctr"/>
            <a:r>
              <a:rPr lang="en-US" sz="1050" b="1" i="1" dirty="0" smtClean="0">
                <a:solidFill>
                  <a:prstClr val="white">
                    <a:lumMod val="95000"/>
                  </a:prstClr>
                </a:solidFill>
                <a:latin typeface="Avenir Next Condensed Regular"/>
                <a:cs typeface="Avenir Next Condensed Regular"/>
              </a:rPr>
              <a:t>COORDINATOR</a:t>
            </a:r>
          </a:p>
        </p:txBody>
      </p:sp>
      <p:cxnSp>
        <p:nvCxnSpPr>
          <p:cNvPr id="131" name="Elbow Connector 130"/>
          <p:cNvCxnSpPr>
            <a:stCxn id="43" idx="2"/>
            <a:endCxn id="130" idx="1"/>
          </p:cNvCxnSpPr>
          <p:nvPr/>
        </p:nvCxnSpPr>
        <p:spPr>
          <a:xfrm rot="5400000" flipH="1" flipV="1">
            <a:off x="6291958" y="3238649"/>
            <a:ext cx="1588245" cy="749780"/>
          </a:xfrm>
          <a:prstGeom prst="bentConnector4">
            <a:avLst>
              <a:gd name="adj1" fmla="val 0"/>
              <a:gd name="adj2" fmla="val -1154"/>
            </a:avLst>
          </a:prstGeom>
          <a:ln>
            <a:solidFill>
              <a:srgbClr val="D9D9D9"/>
            </a:solidFill>
            <a:prstDash val="sysDash"/>
          </a:ln>
          <a:effectLst/>
        </p:spPr>
        <p:style>
          <a:lnRef idx="2">
            <a:schemeClr val="accent1"/>
          </a:lnRef>
          <a:fillRef idx="0">
            <a:schemeClr val="accent1"/>
          </a:fillRef>
          <a:effectRef idx="1">
            <a:schemeClr val="accent1"/>
          </a:effectRef>
          <a:fontRef idx="minor">
            <a:schemeClr val="tx1"/>
          </a:fontRef>
        </p:style>
      </p:cxnSp>
      <p:sp>
        <p:nvSpPr>
          <p:cNvPr id="132" name="TextBox 131"/>
          <p:cNvSpPr txBox="1"/>
          <p:nvPr/>
        </p:nvSpPr>
        <p:spPr>
          <a:xfrm>
            <a:off x="195966" y="5502917"/>
            <a:ext cx="1040806" cy="577081"/>
          </a:xfrm>
          <a:prstGeom prst="rect">
            <a:avLst/>
          </a:prstGeom>
          <a:noFill/>
          <a:ln>
            <a:solidFill>
              <a:srgbClr val="D9D9D9"/>
            </a:solidFill>
          </a:ln>
        </p:spPr>
        <p:txBody>
          <a:bodyPr wrap="none" rtlCol="0">
            <a:spAutoFit/>
          </a:bodyPr>
          <a:lstStyle/>
          <a:p>
            <a:pPr algn="ctr"/>
            <a:r>
              <a:rPr lang="en-US" sz="1050" b="1" i="1" dirty="0" smtClean="0">
                <a:solidFill>
                  <a:prstClr val="white">
                    <a:lumMod val="95000"/>
                  </a:prstClr>
                </a:solidFill>
                <a:latin typeface="Avenir Next Condensed Regular"/>
                <a:cs typeface="Avenir Next Condensed Regular"/>
              </a:rPr>
              <a:t>LATIN AMERICA</a:t>
            </a:r>
          </a:p>
          <a:p>
            <a:pPr algn="ctr"/>
            <a:r>
              <a:rPr lang="en-US" sz="1050" b="1" i="1" dirty="0" smtClean="0">
                <a:solidFill>
                  <a:prstClr val="white">
                    <a:lumMod val="95000"/>
                  </a:prstClr>
                </a:solidFill>
                <a:latin typeface="Avenir Next Condensed Regular"/>
                <a:cs typeface="Avenir Next Condensed Regular"/>
              </a:rPr>
              <a:t>ANTI-WT </a:t>
            </a:r>
          </a:p>
          <a:p>
            <a:pPr algn="ctr"/>
            <a:r>
              <a:rPr lang="en-US" sz="1050" b="1" i="1" dirty="0" smtClean="0">
                <a:solidFill>
                  <a:prstClr val="white">
                    <a:lumMod val="95000"/>
                  </a:prstClr>
                </a:solidFill>
                <a:latin typeface="Avenir Next Condensed Regular"/>
                <a:cs typeface="Avenir Next Condensed Regular"/>
              </a:rPr>
              <a:t>COORDINATOR</a:t>
            </a:r>
          </a:p>
        </p:txBody>
      </p:sp>
      <p:cxnSp>
        <p:nvCxnSpPr>
          <p:cNvPr id="133" name="Elbow Connector 132"/>
          <p:cNvCxnSpPr>
            <a:stCxn id="132" idx="0"/>
            <a:endCxn id="109" idx="1"/>
          </p:cNvCxnSpPr>
          <p:nvPr/>
        </p:nvCxnSpPr>
        <p:spPr>
          <a:xfrm rot="5400000" flipH="1" flipV="1">
            <a:off x="974966" y="4642038"/>
            <a:ext cx="602282" cy="1119476"/>
          </a:xfrm>
          <a:prstGeom prst="bentConnector2">
            <a:avLst/>
          </a:prstGeom>
          <a:ln>
            <a:solidFill>
              <a:srgbClr val="D9D9D9"/>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4207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1696042_1.jpg"/>
          <p:cNvPicPr>
            <a:picLocks noChangeAspect="1"/>
          </p:cNvPicPr>
          <p:nvPr/>
        </p:nvPicPr>
        <p:blipFill>
          <a:blip r:embed="rId3" cstate="email">
            <a:alphaModFix amt="4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258763" y="1348216"/>
            <a:ext cx="1959504" cy="2900066"/>
          </a:xfrm>
          <a:prstGeom prst="rect">
            <a:avLst/>
          </a:prstGeom>
        </p:spPr>
      </p:pic>
      <p:pic>
        <p:nvPicPr>
          <p:cNvPr id="5" name="Content Placeholder 3" descr="IMG_0315.JPG"/>
          <p:cNvPicPr>
            <a:picLocks noChangeAspect="1"/>
          </p:cNvPicPr>
          <p:nvPr/>
        </p:nvPicPr>
        <p:blipFill rotWithShape="1">
          <a:blip r:embed="rId5" cstate="email">
            <a:alphaModFix amt="52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r="-1119"/>
          <a:stretch/>
        </p:blipFill>
        <p:spPr>
          <a:xfrm>
            <a:off x="2627881" y="1341956"/>
            <a:ext cx="2246865" cy="2926080"/>
          </a:xfrm>
          <a:prstGeom prst="rect">
            <a:avLst/>
          </a:prstGeom>
        </p:spPr>
      </p:pic>
      <p:pic>
        <p:nvPicPr>
          <p:cNvPr id="6" name="Picture 5" descr="B30D1BFF-8A37-4F1D-8119-4907837460CB.jpg"/>
          <p:cNvPicPr>
            <a:picLocks noChangeAspect="1"/>
          </p:cNvPicPr>
          <p:nvPr/>
        </p:nvPicPr>
        <p:blipFill>
          <a:blip r:embed="rId7" cstate="email">
            <a:alphaModFix amt="52000"/>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tretch>
            <a:fillRect/>
          </a:stretch>
        </p:blipFill>
        <p:spPr>
          <a:xfrm>
            <a:off x="5077942" y="1341956"/>
            <a:ext cx="3901440" cy="2926080"/>
          </a:xfrm>
          <a:prstGeom prst="rect">
            <a:avLst/>
          </a:prstGeom>
        </p:spPr>
      </p:pic>
      <p:pic>
        <p:nvPicPr>
          <p:cNvPr id="7" name="Picture 2"/>
          <p:cNvPicPr>
            <a:picLocks noChangeAspect="1" noChangeArrowheads="1"/>
          </p:cNvPicPr>
          <p:nvPr/>
        </p:nvPicPr>
        <p:blipFill rotWithShape="1">
          <a:blip r:embed="rId9" cstate="email">
            <a:grayscl/>
            <a:alphaModFix amt="58000"/>
            <a:extLst>
              <a:ext uri="{28A0092B-C50C-407E-A947-70E740481C1C}">
                <a14:useLocalDpi xmlns:a14="http://schemas.microsoft.com/office/drawing/2010/main"/>
              </a:ext>
            </a:extLst>
          </a:blip>
          <a:srcRect/>
          <a:stretch/>
        </p:blipFill>
        <p:spPr bwMode="auto">
          <a:xfrm>
            <a:off x="137877" y="4389843"/>
            <a:ext cx="2433526" cy="2408862"/>
          </a:xfrm>
          <a:prstGeom prst="rect">
            <a:avLst/>
          </a:prstGeom>
          <a:noFill/>
          <a:ln w="9525">
            <a:noFill/>
            <a:miter lim="800000"/>
            <a:headEnd/>
            <a:tailEnd/>
          </a:ln>
        </p:spPr>
      </p:pic>
      <p:pic>
        <p:nvPicPr>
          <p:cNvPr id="8" name="Picture 7" descr="53A91647-1E29-4DE6-854A-E8FB8999743A.jpg"/>
          <p:cNvPicPr>
            <a:picLocks noChangeAspect="1"/>
          </p:cNvPicPr>
          <p:nvPr/>
        </p:nvPicPr>
        <p:blipFill>
          <a:blip r:embed="rId10" cstate="email">
            <a:grayscl/>
            <a:alphaModFix amt="58000"/>
            <a:extLst>
              <a:ext uri="{28A0092B-C50C-407E-A947-70E740481C1C}">
                <a14:useLocalDpi xmlns:a14="http://schemas.microsoft.com/office/drawing/2010/main"/>
              </a:ext>
            </a:extLst>
          </a:blip>
          <a:stretch>
            <a:fillRect/>
          </a:stretch>
        </p:blipFill>
        <p:spPr>
          <a:xfrm>
            <a:off x="2635959" y="4401146"/>
            <a:ext cx="1919111" cy="2397560"/>
          </a:xfrm>
          <a:prstGeom prst="rect">
            <a:avLst/>
          </a:prstGeom>
        </p:spPr>
      </p:pic>
      <p:pic>
        <p:nvPicPr>
          <p:cNvPr id="9" name="Picture 8" descr="Owner named Hien showing prices for ivory products (478x640).jpg"/>
          <p:cNvPicPr>
            <a:picLocks noChangeAspect="1"/>
          </p:cNvPicPr>
          <p:nvPr/>
        </p:nvPicPr>
        <p:blipFill>
          <a:blip r:embed="rId11" cstate="email">
            <a:grayscl/>
            <a:alphaModFix amt="58000"/>
            <a:extLst>
              <a:ext uri="{28A0092B-C50C-407E-A947-70E740481C1C}">
                <a14:useLocalDpi xmlns:a14="http://schemas.microsoft.com/office/drawing/2010/main"/>
              </a:ext>
            </a:extLst>
          </a:blip>
          <a:stretch>
            <a:fillRect/>
          </a:stretch>
        </p:blipFill>
        <p:spPr>
          <a:xfrm>
            <a:off x="4605874" y="4395446"/>
            <a:ext cx="1794934" cy="2403259"/>
          </a:xfrm>
          <a:prstGeom prst="rect">
            <a:avLst/>
          </a:prstGeom>
        </p:spPr>
      </p:pic>
      <p:pic>
        <p:nvPicPr>
          <p:cNvPr id="10" name="Picture 9" descr="Vixay_Keosavang.jpg"/>
          <p:cNvPicPr>
            <a:picLocks noChangeAspect="1"/>
          </p:cNvPicPr>
          <p:nvPr/>
        </p:nvPicPr>
        <p:blipFill rotWithShape="1">
          <a:blip r:embed="rId12" cstate="email">
            <a:grayscl/>
            <a:alphaModFix amt="58000"/>
            <a:extLst>
              <a:ext uri="{28A0092B-C50C-407E-A947-70E740481C1C}">
                <a14:useLocalDpi xmlns:a14="http://schemas.microsoft.com/office/drawing/2010/main"/>
              </a:ext>
            </a:extLst>
          </a:blip>
          <a:srcRect/>
          <a:stretch/>
        </p:blipFill>
        <p:spPr>
          <a:xfrm>
            <a:off x="6439840" y="4401146"/>
            <a:ext cx="2539542" cy="2397559"/>
          </a:xfrm>
          <a:prstGeom prst="rect">
            <a:avLst/>
          </a:prstGeom>
          <a:ln>
            <a:solidFill>
              <a:schemeClr val="tx1"/>
            </a:solidFill>
          </a:ln>
        </p:spPr>
      </p:pic>
      <p:sp>
        <p:nvSpPr>
          <p:cNvPr id="11" name="Rectangle 2"/>
          <p:cNvSpPr>
            <a:spLocks noChangeArrowheads="1"/>
          </p:cNvSpPr>
          <p:nvPr/>
        </p:nvSpPr>
        <p:spPr bwMode="auto">
          <a:xfrm>
            <a:off x="33874" y="5437623"/>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600" b="1" dirty="0">
                <a:solidFill>
                  <a:srgbClr val="FF0000"/>
                </a:solidFill>
                <a:latin typeface="Calibri" charset="0"/>
              </a:rPr>
              <a:t>Professional, organised, cooperating internationally, innovative</a:t>
            </a:r>
          </a:p>
        </p:txBody>
      </p:sp>
      <p:sp>
        <p:nvSpPr>
          <p:cNvPr id="17409" name="TextBox 8"/>
          <p:cNvSpPr txBox="1">
            <a:spLocks noChangeArrowheads="1"/>
          </p:cNvSpPr>
          <p:nvPr/>
        </p:nvSpPr>
        <p:spPr bwMode="auto">
          <a:xfrm>
            <a:off x="207963" y="88914"/>
            <a:ext cx="8704262" cy="470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3600" b="1" dirty="0">
                <a:solidFill>
                  <a:srgbClr val="FF0000"/>
                </a:solidFill>
                <a:latin typeface="Calibri" charset="0"/>
              </a:rPr>
              <a:t>Wildlife criminals are </a:t>
            </a:r>
          </a:p>
          <a:p>
            <a:pPr algn="ctr" eaLnBrk="1" hangingPunct="1"/>
            <a:r>
              <a:rPr lang="en-GB" sz="3300" b="1" dirty="0" smtClean="0">
                <a:solidFill>
                  <a:srgbClr val="FFFFFF"/>
                </a:solidFill>
                <a:latin typeface="Calibri" charset="0"/>
              </a:rPr>
              <a:t>TRANSNATIONAL ORGANISED CRIMINALS</a:t>
            </a:r>
          </a:p>
          <a:p>
            <a:pPr algn="ctr" eaLnBrk="1" hangingPunct="1"/>
            <a:endParaRPr lang="en-GB" sz="3300" b="1" dirty="0" smtClean="0">
              <a:solidFill>
                <a:srgbClr val="FFFFFF"/>
              </a:solidFill>
              <a:latin typeface="Calibri" charset="0"/>
            </a:endParaRPr>
          </a:p>
          <a:p>
            <a:pPr algn="ctr" eaLnBrk="1" hangingPunct="1"/>
            <a:r>
              <a:rPr lang="en-GB" sz="3300" b="1" dirty="0" smtClean="0">
                <a:solidFill>
                  <a:srgbClr val="FFFFFF"/>
                </a:solidFill>
                <a:latin typeface="Calibri" charset="0"/>
              </a:rPr>
              <a:t>Driving </a:t>
            </a:r>
            <a:r>
              <a:rPr lang="en-GB" sz="3300" b="1" dirty="0">
                <a:solidFill>
                  <a:srgbClr val="FFFFFF"/>
                </a:solidFill>
                <a:latin typeface="Calibri" charset="0"/>
              </a:rPr>
              <a:t>species extinct across our planet</a:t>
            </a:r>
          </a:p>
          <a:p>
            <a:pPr algn="ctr" eaLnBrk="1" hangingPunct="1"/>
            <a:endParaRPr lang="en-GB" sz="3300" b="1" dirty="0" smtClean="0">
              <a:solidFill>
                <a:srgbClr val="FFFFFF"/>
              </a:solidFill>
              <a:latin typeface="Calibri" charset="0"/>
            </a:endParaRPr>
          </a:p>
          <a:p>
            <a:pPr algn="ctr" eaLnBrk="1" hangingPunct="1"/>
            <a:r>
              <a:rPr lang="en-GB" sz="3300" b="1" dirty="0" smtClean="0">
                <a:solidFill>
                  <a:srgbClr val="FFFFFF"/>
                </a:solidFill>
                <a:latin typeface="Calibri" charset="0"/>
              </a:rPr>
              <a:t>Corrupting </a:t>
            </a:r>
            <a:r>
              <a:rPr lang="en-GB" sz="3300" b="1" dirty="0">
                <a:solidFill>
                  <a:srgbClr val="FFFFFF"/>
                </a:solidFill>
                <a:latin typeface="Calibri" charset="0"/>
              </a:rPr>
              <a:t>government officials</a:t>
            </a:r>
          </a:p>
          <a:p>
            <a:pPr algn="ctr" eaLnBrk="1" hangingPunct="1"/>
            <a:r>
              <a:rPr lang="en-GB" sz="3300" b="1" dirty="0" smtClean="0">
                <a:solidFill>
                  <a:srgbClr val="FFFFFF"/>
                </a:solidFill>
                <a:latin typeface="Calibri" charset="0"/>
              </a:rPr>
              <a:t>Spreading diseases to humans</a:t>
            </a:r>
          </a:p>
          <a:p>
            <a:pPr algn="ctr" eaLnBrk="1" hangingPunct="1"/>
            <a:r>
              <a:rPr lang="en-GB" sz="3300" b="1" dirty="0" smtClean="0">
                <a:solidFill>
                  <a:srgbClr val="FFFFFF"/>
                </a:solidFill>
                <a:latin typeface="Calibri" charset="0"/>
              </a:rPr>
              <a:t>Threatening national security</a:t>
            </a:r>
          </a:p>
          <a:p>
            <a:pPr algn="ctr" eaLnBrk="1" hangingPunct="1"/>
            <a:r>
              <a:rPr lang="en-GB" sz="3300" b="1" dirty="0" smtClean="0">
                <a:solidFill>
                  <a:srgbClr val="FFFFFF"/>
                </a:solidFill>
                <a:latin typeface="Calibri" charset="0"/>
              </a:rPr>
              <a:t>Weakening </a:t>
            </a:r>
            <a:r>
              <a:rPr lang="en-GB" sz="3300" b="1" dirty="0">
                <a:solidFill>
                  <a:srgbClr val="FFFFFF"/>
                </a:solidFill>
                <a:latin typeface="Calibri" charset="0"/>
              </a:rPr>
              <a:t>the rule of </a:t>
            </a:r>
            <a:r>
              <a:rPr lang="en-GB" sz="3300" b="1" dirty="0" smtClean="0">
                <a:solidFill>
                  <a:srgbClr val="FFFFFF"/>
                </a:solidFill>
                <a:latin typeface="Calibri" charset="0"/>
              </a:rPr>
              <a:t>law</a:t>
            </a:r>
          </a:p>
        </p:txBody>
      </p:sp>
    </p:spTree>
    <p:extLst>
      <p:ext uri="{BB962C8B-B14F-4D97-AF65-F5344CB8AC3E}">
        <p14:creationId xmlns:p14="http://schemas.microsoft.com/office/powerpoint/2010/main" val="1519994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41" descr="8b1-1856.gi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877786" y="995304"/>
            <a:ext cx="2729427" cy="1589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8" name="Curved Connector 147"/>
          <p:cNvCxnSpPr>
            <a:stCxn id="24603" idx="3"/>
            <a:endCxn id="24579" idx="1"/>
          </p:cNvCxnSpPr>
          <p:nvPr/>
        </p:nvCxnSpPr>
        <p:spPr bwMode="auto">
          <a:xfrm flipV="1">
            <a:off x="5008351" y="1789896"/>
            <a:ext cx="869435" cy="2060137"/>
          </a:xfrm>
          <a:prstGeom prst="curvedConnector3">
            <a:avLst>
              <a:gd name="adj1" fmla="val 50000"/>
            </a:avLst>
          </a:prstGeom>
          <a:ln w="76200" cap="flat" cmpd="sng" algn="ctr">
            <a:solidFill>
              <a:srgbClr val="990000"/>
            </a:solidFill>
            <a:prstDash val="solid"/>
            <a:round/>
            <a:headEnd type="none" w="med" len="med"/>
            <a:tailEnd type="triangle" w="sm" len="lg"/>
          </a:ln>
        </p:spPr>
        <p:style>
          <a:lnRef idx="2">
            <a:schemeClr val="accent1"/>
          </a:lnRef>
          <a:fillRef idx="0">
            <a:schemeClr val="accent1"/>
          </a:fillRef>
          <a:effectRef idx="1">
            <a:schemeClr val="accent1"/>
          </a:effectRef>
          <a:fontRef idx="minor">
            <a:schemeClr val="tx1"/>
          </a:fontRef>
        </p:style>
      </p:cxnSp>
      <p:sp>
        <p:nvSpPr>
          <p:cNvPr id="24581" name="TextBox 164"/>
          <p:cNvSpPr txBox="1">
            <a:spLocks noChangeArrowheads="1"/>
          </p:cNvSpPr>
          <p:nvPr/>
        </p:nvSpPr>
        <p:spPr bwMode="auto">
          <a:xfrm>
            <a:off x="5868727" y="2387527"/>
            <a:ext cx="2738486" cy="369910"/>
          </a:xfrm>
          <a:prstGeom prst="rect">
            <a:avLst/>
          </a:prstGeom>
          <a:solidFill>
            <a:schemeClr val="bg2">
              <a:alpha val="5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800" b="1" dirty="0">
                <a:cs typeface="Arial" charset="0"/>
              </a:rPr>
              <a:t>Article 103</a:t>
            </a:r>
          </a:p>
        </p:txBody>
      </p:sp>
      <p:cxnSp>
        <p:nvCxnSpPr>
          <p:cNvPr id="162" name="Curved Connector 161"/>
          <p:cNvCxnSpPr>
            <a:endCxn id="24584" idx="2"/>
          </p:cNvCxnSpPr>
          <p:nvPr/>
        </p:nvCxnSpPr>
        <p:spPr bwMode="auto">
          <a:xfrm rot="5400000" flipH="1" flipV="1">
            <a:off x="4060031" y="2937611"/>
            <a:ext cx="576263" cy="19050"/>
          </a:xfrm>
          <a:prstGeom prst="curvedConnector3">
            <a:avLst>
              <a:gd name="adj1" fmla="val 50000"/>
            </a:avLst>
          </a:prstGeom>
          <a:ln w="76200" cap="flat" cmpd="sng" algn="ctr">
            <a:solidFill>
              <a:srgbClr val="990000"/>
            </a:solidFill>
            <a:prstDash val="solid"/>
            <a:round/>
            <a:headEnd type="none" w="med" len="med"/>
            <a:tailEnd type="triangle" w="sm" len="lg"/>
          </a:ln>
        </p:spPr>
        <p:style>
          <a:lnRef idx="2">
            <a:schemeClr val="accent1"/>
          </a:lnRef>
          <a:fillRef idx="0">
            <a:schemeClr val="accent1"/>
          </a:fillRef>
          <a:effectRef idx="1">
            <a:schemeClr val="accent1"/>
          </a:effectRef>
          <a:fontRef idx="minor">
            <a:schemeClr val="tx1"/>
          </a:fontRef>
        </p:style>
      </p:cxnSp>
      <p:pic>
        <p:nvPicPr>
          <p:cNvPr id="24583" name="Picture 118" descr="guns and drugs.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328347" y="1058548"/>
            <a:ext cx="2065395" cy="160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Box 165"/>
          <p:cNvSpPr txBox="1">
            <a:spLocks noChangeArrowheads="1"/>
          </p:cNvSpPr>
          <p:nvPr/>
        </p:nvSpPr>
        <p:spPr bwMode="auto">
          <a:xfrm>
            <a:off x="3328347" y="2288933"/>
            <a:ext cx="2057457" cy="369910"/>
          </a:xfrm>
          <a:prstGeom prst="rect">
            <a:avLst/>
          </a:prstGeom>
          <a:solidFill>
            <a:schemeClr val="bg2">
              <a:alpha val="5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800" b="1">
                <a:cs typeface="Arial" charset="0"/>
              </a:rPr>
              <a:t>Article 233, 234</a:t>
            </a:r>
          </a:p>
        </p:txBody>
      </p:sp>
      <p:cxnSp>
        <p:nvCxnSpPr>
          <p:cNvPr id="132" name="Curved Connector 131"/>
          <p:cNvCxnSpPr/>
          <p:nvPr/>
        </p:nvCxnSpPr>
        <p:spPr bwMode="auto">
          <a:xfrm rot="10800000">
            <a:off x="2667000" y="1893570"/>
            <a:ext cx="1003300" cy="1955800"/>
          </a:xfrm>
          <a:prstGeom prst="curvedConnector3">
            <a:avLst>
              <a:gd name="adj1" fmla="val 50000"/>
            </a:avLst>
          </a:prstGeom>
          <a:ln w="76200" cap="flat" cmpd="sng" algn="ctr">
            <a:solidFill>
              <a:srgbClr val="990000"/>
            </a:solidFill>
            <a:prstDash val="solid"/>
            <a:round/>
            <a:headEnd type="none" w="med" len="med"/>
            <a:tailEnd type="triangle" w="sm" len="lg"/>
          </a:ln>
        </p:spPr>
        <p:style>
          <a:lnRef idx="2">
            <a:schemeClr val="accent1"/>
          </a:lnRef>
          <a:fillRef idx="0">
            <a:schemeClr val="accent1"/>
          </a:fillRef>
          <a:effectRef idx="1">
            <a:schemeClr val="accent1"/>
          </a:effectRef>
          <a:fontRef idx="minor">
            <a:schemeClr val="tx1"/>
          </a:fontRef>
        </p:style>
      </p:cxnSp>
      <p:grpSp>
        <p:nvGrpSpPr>
          <p:cNvPr id="24586" name="Group 30"/>
          <p:cNvGrpSpPr>
            <a:grpSpLocks/>
          </p:cNvGrpSpPr>
          <p:nvPr/>
        </p:nvGrpSpPr>
        <p:grpSpPr bwMode="auto">
          <a:xfrm>
            <a:off x="533475" y="1193656"/>
            <a:ext cx="2133659" cy="1600296"/>
            <a:chOff x="533400" y="990600"/>
            <a:chExt cx="2133600" cy="1600200"/>
          </a:xfrm>
        </p:grpSpPr>
        <p:pic>
          <p:nvPicPr>
            <p:cNvPr id="24604" name="Picture 117" descr="tiger4_smaller.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533400" y="99060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05" name="TextBox 166"/>
            <p:cNvSpPr txBox="1">
              <a:spLocks noChangeArrowheads="1"/>
            </p:cNvSpPr>
            <p:nvPr/>
          </p:nvSpPr>
          <p:spPr bwMode="auto">
            <a:xfrm>
              <a:off x="533400" y="2207402"/>
              <a:ext cx="2133600" cy="369888"/>
            </a:xfrm>
            <a:prstGeom prst="rect">
              <a:avLst/>
            </a:prstGeom>
            <a:solidFill>
              <a:schemeClr val="bg2">
                <a:alpha val="5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800" b="1">
                  <a:cs typeface="Arial" charset="0"/>
                </a:rPr>
                <a:t>Article 190</a:t>
              </a:r>
            </a:p>
          </p:txBody>
        </p:sp>
      </p:grpSp>
      <p:pic>
        <p:nvPicPr>
          <p:cNvPr id="24587" name="Picture 120" descr="face.JP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466725" y="3269394"/>
            <a:ext cx="2168585" cy="1219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5" name="Curved Connector 134"/>
          <p:cNvCxnSpPr/>
          <p:nvPr/>
        </p:nvCxnSpPr>
        <p:spPr bwMode="auto">
          <a:xfrm rot="10800000" flipV="1">
            <a:off x="2600325" y="3849370"/>
            <a:ext cx="1069975" cy="9525"/>
          </a:xfrm>
          <a:prstGeom prst="curvedConnector3">
            <a:avLst>
              <a:gd name="adj1" fmla="val 50000"/>
            </a:avLst>
          </a:prstGeom>
          <a:ln w="76200" cap="flat" cmpd="sng" algn="ctr">
            <a:solidFill>
              <a:srgbClr val="990000"/>
            </a:solidFill>
            <a:prstDash val="solid"/>
            <a:round/>
            <a:headEnd type="none" w="med" len="med"/>
            <a:tailEnd type="triangle" w="sm" len="lg"/>
          </a:ln>
        </p:spPr>
        <p:style>
          <a:lnRef idx="2">
            <a:schemeClr val="accent1"/>
          </a:lnRef>
          <a:fillRef idx="0">
            <a:schemeClr val="accent1"/>
          </a:fillRef>
          <a:effectRef idx="1">
            <a:schemeClr val="accent1"/>
          </a:effectRef>
          <a:fontRef idx="minor">
            <a:schemeClr val="tx1"/>
          </a:fontRef>
        </p:style>
      </p:cxnSp>
      <p:sp>
        <p:nvSpPr>
          <p:cNvPr id="24589" name="TextBox 167"/>
          <p:cNvSpPr txBox="1">
            <a:spLocks noChangeArrowheads="1"/>
          </p:cNvSpPr>
          <p:nvPr/>
        </p:nvSpPr>
        <p:spPr bwMode="auto">
          <a:xfrm>
            <a:off x="466725" y="4118757"/>
            <a:ext cx="2133659" cy="369910"/>
          </a:xfrm>
          <a:prstGeom prst="rect">
            <a:avLst/>
          </a:prstGeom>
          <a:solidFill>
            <a:schemeClr val="bg2">
              <a:alpha val="5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800" b="1">
                <a:cs typeface="Arial" charset="0"/>
              </a:rPr>
              <a:t>Article 104</a:t>
            </a:r>
          </a:p>
        </p:txBody>
      </p:sp>
      <p:cxnSp>
        <p:nvCxnSpPr>
          <p:cNvPr id="153" name="Curved Connector 152"/>
          <p:cNvCxnSpPr/>
          <p:nvPr/>
        </p:nvCxnSpPr>
        <p:spPr bwMode="auto">
          <a:xfrm>
            <a:off x="5008563" y="3849370"/>
            <a:ext cx="887412" cy="9525"/>
          </a:xfrm>
          <a:prstGeom prst="curvedConnector3">
            <a:avLst>
              <a:gd name="adj1" fmla="val 50000"/>
            </a:avLst>
          </a:prstGeom>
          <a:ln w="76200" cap="flat" cmpd="sng" algn="ctr">
            <a:solidFill>
              <a:srgbClr val="990000"/>
            </a:solidFill>
            <a:prstDash val="solid"/>
            <a:round/>
            <a:headEnd type="none" w="med" len="med"/>
            <a:tailEnd type="triangle" w="sm" len="lg"/>
          </a:ln>
        </p:spPr>
        <p:style>
          <a:lnRef idx="2">
            <a:schemeClr val="accent1"/>
          </a:lnRef>
          <a:fillRef idx="0">
            <a:schemeClr val="accent1"/>
          </a:fillRef>
          <a:effectRef idx="1">
            <a:schemeClr val="accent1"/>
          </a:effectRef>
          <a:fontRef idx="minor">
            <a:schemeClr val="tx1"/>
          </a:fontRef>
        </p:style>
      </p:cxnSp>
      <p:pic>
        <p:nvPicPr>
          <p:cNvPr id="24591" name="Picture 168" descr="buon-lau.jp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5895752" y="3097934"/>
            <a:ext cx="2717876" cy="1522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2" name="TextBox 170"/>
          <p:cNvSpPr txBox="1">
            <a:spLocks noChangeArrowheads="1"/>
          </p:cNvSpPr>
          <p:nvPr/>
        </p:nvSpPr>
        <p:spPr bwMode="auto">
          <a:xfrm>
            <a:off x="5895752" y="3975873"/>
            <a:ext cx="2667074" cy="646152"/>
          </a:xfrm>
          <a:prstGeom prst="rect">
            <a:avLst/>
          </a:prstGeom>
          <a:solidFill>
            <a:schemeClr val="bg2">
              <a:alpha val="5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800" b="1">
                <a:cs typeface="Arial" charset="0"/>
              </a:rPr>
              <a:t>Article 153, 154, 155, 273, 274, 275</a:t>
            </a:r>
          </a:p>
        </p:txBody>
      </p:sp>
      <p:pic>
        <p:nvPicPr>
          <p:cNvPr id="24593" name="Picture 123" descr="Nhap[huonglinhhot.jpg"/>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533475" y="5179512"/>
            <a:ext cx="2133659" cy="160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5" name="Curved Connector 144"/>
          <p:cNvCxnSpPr>
            <a:endCxn id="24595" idx="0"/>
          </p:cNvCxnSpPr>
          <p:nvPr/>
        </p:nvCxnSpPr>
        <p:spPr bwMode="auto">
          <a:xfrm rot="5400000">
            <a:off x="2645569" y="3486539"/>
            <a:ext cx="647700" cy="2738438"/>
          </a:xfrm>
          <a:prstGeom prst="curvedConnector3">
            <a:avLst>
              <a:gd name="adj1" fmla="val 50000"/>
            </a:avLst>
          </a:prstGeom>
          <a:ln w="76200" cap="flat" cmpd="sng" algn="ctr">
            <a:solidFill>
              <a:srgbClr val="990000"/>
            </a:solidFill>
            <a:prstDash val="solid"/>
            <a:round/>
            <a:headEnd type="none" w="med" len="med"/>
            <a:tailEnd type="triangle" w="sm" len="lg"/>
          </a:ln>
        </p:spPr>
        <p:style>
          <a:lnRef idx="2">
            <a:schemeClr val="accent1"/>
          </a:lnRef>
          <a:fillRef idx="0">
            <a:schemeClr val="accent1"/>
          </a:fillRef>
          <a:effectRef idx="1">
            <a:schemeClr val="accent1"/>
          </a:effectRef>
          <a:fontRef idx="minor">
            <a:schemeClr val="tx1"/>
          </a:fontRef>
        </p:style>
      </p:cxnSp>
      <p:sp>
        <p:nvSpPr>
          <p:cNvPr id="24595" name="TextBox 173"/>
          <p:cNvSpPr txBox="1">
            <a:spLocks noChangeArrowheads="1"/>
          </p:cNvSpPr>
          <p:nvPr/>
        </p:nvSpPr>
        <p:spPr bwMode="auto">
          <a:xfrm>
            <a:off x="520775" y="6394021"/>
            <a:ext cx="2133659" cy="369910"/>
          </a:xfrm>
          <a:prstGeom prst="rect">
            <a:avLst/>
          </a:prstGeom>
          <a:solidFill>
            <a:schemeClr val="bg2">
              <a:alpha val="5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800" b="1">
                <a:cs typeface="Arial" charset="0"/>
              </a:rPr>
              <a:t>Article 251</a:t>
            </a:r>
          </a:p>
        </p:txBody>
      </p:sp>
      <p:pic>
        <p:nvPicPr>
          <p:cNvPr id="24596" name="Picture 126" descr="tham-nhung.jp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16551" y="5127120"/>
            <a:ext cx="2654374" cy="1607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6" name="Curved Connector 155"/>
          <p:cNvCxnSpPr>
            <a:endCxn id="24592" idx="0"/>
          </p:cNvCxnSpPr>
          <p:nvPr/>
        </p:nvCxnSpPr>
        <p:spPr bwMode="auto">
          <a:xfrm rot="16200000" flipH="1">
            <a:off x="5543550" y="3360420"/>
            <a:ext cx="595313" cy="3005137"/>
          </a:xfrm>
          <a:prstGeom prst="curvedConnector3">
            <a:avLst>
              <a:gd name="adj1" fmla="val 50000"/>
            </a:avLst>
          </a:prstGeom>
          <a:ln w="76200" cap="flat" cmpd="sng" algn="ctr">
            <a:solidFill>
              <a:srgbClr val="990000"/>
            </a:solidFill>
            <a:prstDash val="solid"/>
            <a:round/>
            <a:headEnd type="none" w="med" len="med"/>
            <a:tailEnd type="triangle" w="sm" len="lg"/>
          </a:ln>
        </p:spPr>
        <p:style>
          <a:lnRef idx="2">
            <a:schemeClr val="accent1"/>
          </a:lnRef>
          <a:fillRef idx="0">
            <a:schemeClr val="accent1"/>
          </a:fillRef>
          <a:effectRef idx="1">
            <a:schemeClr val="accent1"/>
          </a:effectRef>
          <a:fontRef idx="minor">
            <a:schemeClr val="tx1"/>
          </a:fontRef>
        </p:style>
      </p:cxnSp>
      <p:sp>
        <p:nvSpPr>
          <p:cNvPr id="24598" name="TextBox 174"/>
          <p:cNvSpPr txBox="1">
            <a:spLocks noChangeArrowheads="1"/>
          </p:cNvSpPr>
          <p:nvPr/>
        </p:nvSpPr>
        <p:spPr bwMode="auto">
          <a:xfrm>
            <a:off x="6003851" y="6372419"/>
            <a:ext cx="2667074" cy="370031"/>
          </a:xfrm>
          <a:prstGeom prst="rect">
            <a:avLst/>
          </a:prstGeom>
          <a:solidFill>
            <a:schemeClr val="bg2">
              <a:alpha val="5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800" b="1">
                <a:cs typeface="Arial" charset="0"/>
              </a:rPr>
              <a:t>Article 289</a:t>
            </a:r>
          </a:p>
        </p:txBody>
      </p:sp>
      <p:cxnSp>
        <p:nvCxnSpPr>
          <p:cNvPr id="159" name="Curved Connector 158"/>
          <p:cNvCxnSpPr>
            <a:endCxn id="24589" idx="0"/>
          </p:cNvCxnSpPr>
          <p:nvPr/>
        </p:nvCxnSpPr>
        <p:spPr bwMode="auto">
          <a:xfrm rot="16200000" flipH="1">
            <a:off x="4040981" y="4862989"/>
            <a:ext cx="595313" cy="0"/>
          </a:xfrm>
          <a:prstGeom prst="curvedConnector3">
            <a:avLst>
              <a:gd name="adj1" fmla="val 50000"/>
            </a:avLst>
          </a:prstGeom>
          <a:ln w="76200" cap="flat" cmpd="sng" algn="ctr">
            <a:solidFill>
              <a:srgbClr val="990000"/>
            </a:solidFill>
            <a:prstDash val="solid"/>
            <a:round/>
            <a:headEnd type="none" w="med" len="med"/>
            <a:tailEnd type="triangle" w="sm" len="lg"/>
          </a:ln>
        </p:spPr>
        <p:style>
          <a:lnRef idx="2">
            <a:schemeClr val="accent1"/>
          </a:lnRef>
          <a:fillRef idx="0">
            <a:schemeClr val="accent1"/>
          </a:fillRef>
          <a:effectRef idx="1">
            <a:schemeClr val="accent1"/>
          </a:effectRef>
          <a:fontRef idx="minor">
            <a:schemeClr val="tx1"/>
          </a:fontRef>
        </p:style>
      </p:cxnSp>
      <p:pic>
        <p:nvPicPr>
          <p:cNvPr id="24600" name="Picture 46" descr="LoGoThue22.png"/>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3459875" y="5127121"/>
            <a:ext cx="1758999" cy="145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01" name="TextBox 172"/>
          <p:cNvSpPr txBox="1">
            <a:spLocks noChangeArrowheads="1"/>
          </p:cNvSpPr>
          <p:nvPr/>
        </p:nvSpPr>
        <p:spPr bwMode="auto">
          <a:xfrm>
            <a:off x="3110615" y="6394022"/>
            <a:ext cx="2438468" cy="369909"/>
          </a:xfrm>
          <a:prstGeom prst="rect">
            <a:avLst/>
          </a:prstGeom>
          <a:solidFill>
            <a:schemeClr val="bg2">
              <a:alpha val="5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800" b="1">
                <a:cs typeface="Arial" charset="0"/>
              </a:rPr>
              <a:t>Article 161</a:t>
            </a:r>
          </a:p>
        </p:txBody>
      </p:sp>
      <p:sp>
        <p:nvSpPr>
          <p:cNvPr id="50" name="Multiply 49"/>
          <p:cNvSpPr/>
          <p:nvPr/>
        </p:nvSpPr>
        <p:spPr bwMode="auto">
          <a:xfrm>
            <a:off x="3543301" y="5179608"/>
            <a:ext cx="1590675" cy="1233488"/>
          </a:xfrm>
          <a:prstGeom prst="mathMultiply">
            <a:avLst/>
          </a:prstGeom>
          <a:solidFill>
            <a:schemeClr val="tx1">
              <a:lumMod val="50000"/>
              <a:alpha val="84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4603" name="Picture 40" descr="NTPhuong1_f04e5.jpg"/>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3670188" y="3134286"/>
            <a:ext cx="1338163" cy="1431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40"/>
          <p:cNvSpPr txBox="1">
            <a:spLocks noChangeArrowheads="1"/>
          </p:cNvSpPr>
          <p:nvPr/>
        </p:nvSpPr>
        <p:spPr bwMode="auto">
          <a:xfrm>
            <a:off x="0" y="-31857"/>
            <a:ext cx="91027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2800" b="1" dirty="0" smtClean="0">
                <a:solidFill>
                  <a:schemeClr val="bg1"/>
                </a:solidFill>
                <a:latin typeface="+mn-lt"/>
                <a:cs typeface="Cambria" charset="0"/>
              </a:rPr>
              <a:t>Individuals committing crimes against wildlife are often involved in other crimes</a:t>
            </a:r>
            <a:endParaRPr lang="en-GB" sz="2800" b="1" dirty="0">
              <a:solidFill>
                <a:schemeClr val="bg1"/>
              </a:solidFill>
              <a:latin typeface="+mn-lt"/>
              <a:cs typeface="Cambria" charset="0"/>
            </a:endParaRPr>
          </a:p>
        </p:txBody>
      </p:sp>
    </p:spTree>
    <p:extLst>
      <p:ext uri="{BB962C8B-B14F-4D97-AF65-F5344CB8AC3E}">
        <p14:creationId xmlns:p14="http://schemas.microsoft.com/office/powerpoint/2010/main" val="3605296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9"/>
          <p:cNvSpPr txBox="1">
            <a:spLocks noChangeArrowheads="1"/>
          </p:cNvSpPr>
          <p:nvPr/>
        </p:nvSpPr>
        <p:spPr bwMode="auto">
          <a:xfrm>
            <a:off x="152400" y="80963"/>
            <a:ext cx="8915400" cy="643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2800" b="1" dirty="0"/>
          </a:p>
          <a:p>
            <a:pPr algn="r" eaLnBrk="1" hangingPunct="1"/>
            <a:endParaRPr lang="en-US" b="1" dirty="0">
              <a:solidFill>
                <a:srgbClr val="FF0000"/>
              </a:solidFill>
            </a:endParaRPr>
          </a:p>
          <a:p>
            <a:pPr algn="r" eaLnBrk="1" hangingPunct="1"/>
            <a:endParaRPr lang="en-US" b="1" dirty="0">
              <a:solidFill>
                <a:srgbClr val="FF0000"/>
              </a:solidFill>
            </a:endParaRPr>
          </a:p>
          <a:p>
            <a:pPr algn="r" eaLnBrk="1" hangingPunct="1"/>
            <a:endParaRPr lang="en-US" b="1" dirty="0">
              <a:solidFill>
                <a:srgbClr val="FF0000"/>
              </a:solidFill>
            </a:endParaRPr>
          </a:p>
          <a:p>
            <a:pPr algn="r" eaLnBrk="1" hangingPunct="1"/>
            <a:endParaRPr lang="en-US" b="1" dirty="0">
              <a:solidFill>
                <a:srgbClr val="FF0000"/>
              </a:solidFill>
            </a:endParaRPr>
          </a:p>
          <a:p>
            <a:pPr algn="r" eaLnBrk="1" hangingPunct="1"/>
            <a:endParaRPr lang="en-US" b="1" dirty="0">
              <a:solidFill>
                <a:srgbClr val="FF0000"/>
              </a:solidFill>
            </a:endParaRPr>
          </a:p>
          <a:p>
            <a:pPr algn="r" eaLnBrk="1" hangingPunct="1"/>
            <a:endParaRPr lang="en-US" b="1" dirty="0">
              <a:solidFill>
                <a:srgbClr val="FF0000"/>
              </a:solidFill>
            </a:endParaRPr>
          </a:p>
          <a:p>
            <a:pPr algn="r" eaLnBrk="1" hangingPunct="1"/>
            <a:endParaRPr lang="en-US" b="1" dirty="0">
              <a:solidFill>
                <a:srgbClr val="FF0000"/>
              </a:solidFill>
            </a:endParaRPr>
          </a:p>
          <a:p>
            <a:pPr algn="r" eaLnBrk="1" hangingPunct="1"/>
            <a:endParaRPr lang="en-US" b="1" dirty="0">
              <a:solidFill>
                <a:srgbClr val="FF0000"/>
              </a:solidFill>
            </a:endParaRPr>
          </a:p>
          <a:p>
            <a:pPr algn="r" eaLnBrk="1" hangingPunct="1"/>
            <a:endParaRPr lang="en-US" b="1" dirty="0">
              <a:solidFill>
                <a:srgbClr val="FF0000"/>
              </a:solidFill>
            </a:endParaRPr>
          </a:p>
          <a:p>
            <a:pPr algn="r" eaLnBrk="1" hangingPunct="1"/>
            <a:endParaRPr lang="en-US" b="1" dirty="0" smtClean="0"/>
          </a:p>
          <a:p>
            <a:pPr algn="r" eaLnBrk="1" hangingPunct="1"/>
            <a:r>
              <a:rPr lang="en-US" b="1" dirty="0" smtClean="0">
                <a:solidFill>
                  <a:srgbClr val="FFFFFF"/>
                </a:solidFill>
              </a:rPr>
              <a:t>2008-2013</a:t>
            </a:r>
            <a:endParaRPr lang="en-US" b="1" dirty="0">
              <a:solidFill>
                <a:srgbClr val="FFFFFF"/>
              </a:solidFill>
            </a:endParaRPr>
          </a:p>
          <a:p>
            <a:pPr algn="r" eaLnBrk="1" hangingPunct="1"/>
            <a:r>
              <a:rPr lang="en-US" b="1" dirty="0" smtClean="0">
                <a:solidFill>
                  <a:srgbClr val="FFFFFF"/>
                </a:solidFill>
              </a:rPr>
              <a:t>19 rhino horn arrests</a:t>
            </a:r>
            <a:endParaRPr lang="en-US" b="1" dirty="0">
              <a:solidFill>
                <a:srgbClr val="FFFFFF"/>
              </a:solidFill>
            </a:endParaRPr>
          </a:p>
          <a:p>
            <a:pPr algn="r" eaLnBrk="1" hangingPunct="1"/>
            <a:r>
              <a:rPr lang="en-US" b="1" dirty="0">
                <a:solidFill>
                  <a:srgbClr val="FFFFFF"/>
                </a:solidFill>
              </a:rPr>
              <a:t>1 person jailed</a:t>
            </a:r>
          </a:p>
          <a:p>
            <a:pPr algn="r" eaLnBrk="1" hangingPunct="1"/>
            <a:r>
              <a:rPr lang="en-US" b="1" dirty="0">
                <a:solidFill>
                  <a:srgbClr val="FFFFFF"/>
                </a:solidFill>
              </a:rPr>
              <a:t>Some </a:t>
            </a:r>
            <a:r>
              <a:rPr lang="en-US" b="1" dirty="0" smtClean="0">
                <a:solidFill>
                  <a:srgbClr val="FFFFFF"/>
                </a:solidFill>
              </a:rPr>
              <a:t>small fines</a:t>
            </a:r>
            <a:endParaRPr lang="en-US" b="1" dirty="0">
              <a:solidFill>
                <a:srgbClr val="FFFFFF"/>
              </a:solidFill>
            </a:endParaRPr>
          </a:p>
          <a:p>
            <a:pPr algn="r" eaLnBrk="1" hangingPunct="1"/>
            <a:r>
              <a:rPr lang="en-US" b="1" dirty="0">
                <a:solidFill>
                  <a:srgbClr val="FFFFFF"/>
                </a:solidFill>
              </a:rPr>
              <a:t>Many cases still </a:t>
            </a:r>
            <a:r>
              <a:rPr lang="en-US" b="1" dirty="0" smtClean="0">
                <a:solidFill>
                  <a:srgbClr val="FFFFFF"/>
                </a:solidFill>
              </a:rPr>
              <a:t>open</a:t>
            </a:r>
          </a:p>
          <a:p>
            <a:pPr algn="r" eaLnBrk="1" hangingPunct="1"/>
            <a:r>
              <a:rPr lang="en-US" b="1" dirty="0" smtClean="0">
                <a:solidFill>
                  <a:srgbClr val="FFFFFF"/>
                </a:solidFill>
              </a:rPr>
              <a:t>No additional arrests following interrogation</a:t>
            </a:r>
          </a:p>
        </p:txBody>
      </p:sp>
      <p:pic>
        <p:nvPicPr>
          <p:cNvPr id="3" name="Picture 2" descr="man_silhouette_clip_art.png"/>
          <p:cNvPicPr>
            <a:picLocks noChangeAspect="1"/>
          </p:cNvPicPr>
          <p:nvPr/>
        </p:nvPicPr>
        <p:blipFill rotWithShape="1">
          <a:blip r:embed="rId3" cstate="email">
            <a:lum bright="70000" contrast="-70000"/>
            <a:extLst>
              <a:ext uri="{BEBA8EAE-BF5A-486C-A8C5-ECC9F3942E4B}">
                <a14:imgProps xmlns:a14="http://schemas.microsoft.com/office/drawing/2010/main">
                  <a14:imgLayer r:embed="rId4">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152400" y="1728309"/>
            <a:ext cx="690245" cy="1386967"/>
          </a:xfrm>
          <a:prstGeom prst="rect">
            <a:avLst/>
          </a:prstGeom>
        </p:spPr>
      </p:pic>
      <p:pic>
        <p:nvPicPr>
          <p:cNvPr id="11" name="Picture 10" descr="man_silhouette_clip_art.png"/>
          <p:cNvPicPr>
            <a:picLocks noChangeAspect="1"/>
          </p:cNvPicPr>
          <p:nvPr/>
        </p:nvPicPr>
        <p:blipFill rotWithShape="1">
          <a:blip r:embed="rId3" cstate="email">
            <a:lum bright="70000" contrast="-70000"/>
            <a:extLst>
              <a:ext uri="{BEBA8EAE-BF5A-486C-A8C5-ECC9F3942E4B}">
                <a14:imgProps xmlns:a14="http://schemas.microsoft.com/office/drawing/2010/main">
                  <a14:imgLayer r:embed="rId5">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773622" y="1678044"/>
            <a:ext cx="690245" cy="1386967"/>
          </a:xfrm>
          <a:prstGeom prst="rect">
            <a:avLst/>
          </a:prstGeom>
        </p:spPr>
      </p:pic>
      <p:pic>
        <p:nvPicPr>
          <p:cNvPr id="12" name="Picture 11" descr="man_silhouette_clip_art.png"/>
          <p:cNvPicPr>
            <a:picLocks noChangeAspect="1"/>
          </p:cNvPicPr>
          <p:nvPr/>
        </p:nvPicPr>
        <p:blipFill rotWithShape="1">
          <a:blip r:embed="rId3" cstate="email">
            <a:lum bright="70000" contrast="-70000"/>
            <a:extLst>
              <a:ext uri="{BEBA8EAE-BF5A-486C-A8C5-ECC9F3942E4B}">
                <a14:imgProps xmlns:a14="http://schemas.microsoft.com/office/drawing/2010/main">
                  <a14:imgLayer r:embed="rId5">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1394842" y="1678044"/>
            <a:ext cx="690245" cy="1386967"/>
          </a:xfrm>
          <a:prstGeom prst="rect">
            <a:avLst/>
          </a:prstGeom>
        </p:spPr>
      </p:pic>
      <p:pic>
        <p:nvPicPr>
          <p:cNvPr id="13" name="Picture 12" descr="man_silhouette_clip_art.png"/>
          <p:cNvPicPr>
            <a:picLocks noChangeAspect="1"/>
          </p:cNvPicPr>
          <p:nvPr/>
        </p:nvPicPr>
        <p:blipFill rotWithShape="1">
          <a:blip r:embed="rId3" cstate="email">
            <a:lum bright="70000" contrast="-70000"/>
            <a:extLst>
              <a:ext uri="{BEBA8EAE-BF5A-486C-A8C5-ECC9F3942E4B}">
                <a14:imgProps xmlns:a14="http://schemas.microsoft.com/office/drawing/2010/main">
                  <a14:imgLayer r:embed="rId5">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2016064" y="1678578"/>
            <a:ext cx="690245" cy="1386967"/>
          </a:xfrm>
          <a:prstGeom prst="rect">
            <a:avLst/>
          </a:prstGeom>
        </p:spPr>
      </p:pic>
      <p:pic>
        <p:nvPicPr>
          <p:cNvPr id="14" name="Picture 13" descr="man_silhouette_clip_art.png"/>
          <p:cNvPicPr>
            <a:picLocks noChangeAspect="1"/>
          </p:cNvPicPr>
          <p:nvPr/>
        </p:nvPicPr>
        <p:blipFill rotWithShape="1">
          <a:blip r:embed="rId3" cstate="email">
            <a:lum bright="70000" contrast="-70000"/>
            <a:extLst>
              <a:ext uri="{BEBA8EAE-BF5A-486C-A8C5-ECC9F3942E4B}">
                <a14:imgProps xmlns:a14="http://schemas.microsoft.com/office/drawing/2010/main">
                  <a14:imgLayer r:embed="rId5">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2610221" y="1676442"/>
            <a:ext cx="690245" cy="1386967"/>
          </a:xfrm>
          <a:prstGeom prst="rect">
            <a:avLst/>
          </a:prstGeom>
        </p:spPr>
      </p:pic>
      <p:pic>
        <p:nvPicPr>
          <p:cNvPr id="15" name="Picture 14" descr="man_silhouette_clip_art.png"/>
          <p:cNvPicPr>
            <a:picLocks noChangeAspect="1"/>
          </p:cNvPicPr>
          <p:nvPr/>
        </p:nvPicPr>
        <p:blipFill rotWithShape="1">
          <a:blip r:embed="rId3" cstate="email">
            <a:lum bright="70000" contrast="-70000"/>
            <a:extLst>
              <a:ext uri="{BEBA8EAE-BF5A-486C-A8C5-ECC9F3942E4B}">
                <a14:imgProps xmlns:a14="http://schemas.microsoft.com/office/drawing/2010/main">
                  <a14:imgLayer r:embed="rId6">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3231443" y="1676976"/>
            <a:ext cx="690245" cy="1386967"/>
          </a:xfrm>
          <a:prstGeom prst="rect">
            <a:avLst/>
          </a:prstGeom>
        </p:spPr>
      </p:pic>
      <p:pic>
        <p:nvPicPr>
          <p:cNvPr id="16" name="Picture 15" descr="man_silhouette_clip_art.png"/>
          <p:cNvPicPr>
            <a:picLocks noChangeAspect="1"/>
          </p:cNvPicPr>
          <p:nvPr/>
        </p:nvPicPr>
        <p:blipFill rotWithShape="1">
          <a:blip r:embed="rId3" cstate="email">
            <a:lum bright="70000" contrast="-70000"/>
            <a:extLst>
              <a:ext uri="{BEBA8EAE-BF5A-486C-A8C5-ECC9F3942E4B}">
                <a14:imgProps xmlns:a14="http://schemas.microsoft.com/office/drawing/2010/main">
                  <a14:imgLayer r:embed="rId5">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3852663" y="1676976"/>
            <a:ext cx="690245" cy="1386967"/>
          </a:xfrm>
          <a:prstGeom prst="rect">
            <a:avLst/>
          </a:prstGeom>
        </p:spPr>
      </p:pic>
      <p:pic>
        <p:nvPicPr>
          <p:cNvPr id="17" name="Picture 16" descr="man_silhouette_clip_art.png"/>
          <p:cNvPicPr>
            <a:picLocks noChangeAspect="1"/>
          </p:cNvPicPr>
          <p:nvPr/>
        </p:nvPicPr>
        <p:blipFill rotWithShape="1">
          <a:blip r:embed="rId3" cstate="email">
            <a:lum bright="70000" contrast="-70000"/>
            <a:extLst>
              <a:ext uri="{BEBA8EAE-BF5A-486C-A8C5-ECC9F3942E4B}">
                <a14:imgProps xmlns:a14="http://schemas.microsoft.com/office/drawing/2010/main">
                  <a14:imgLayer r:embed="rId5">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4473885" y="1677510"/>
            <a:ext cx="690245" cy="1386967"/>
          </a:xfrm>
          <a:prstGeom prst="rect">
            <a:avLst/>
          </a:prstGeom>
        </p:spPr>
      </p:pic>
      <p:pic>
        <p:nvPicPr>
          <p:cNvPr id="18" name="Picture 17" descr="man_silhouette_clip_art.png"/>
          <p:cNvPicPr>
            <a:picLocks noChangeAspect="1"/>
          </p:cNvPicPr>
          <p:nvPr/>
        </p:nvPicPr>
        <p:blipFill rotWithShape="1">
          <a:blip r:embed="rId3" cstate="email">
            <a:lum bright="70000" contrast="-70000"/>
            <a:extLst>
              <a:ext uri="{BEBA8EAE-BF5A-486C-A8C5-ECC9F3942E4B}">
                <a14:imgProps xmlns:a14="http://schemas.microsoft.com/office/drawing/2010/main">
                  <a14:imgLayer r:embed="rId5">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6375834" y="1694443"/>
            <a:ext cx="690245" cy="1386967"/>
          </a:xfrm>
          <a:prstGeom prst="rect">
            <a:avLst/>
          </a:prstGeom>
        </p:spPr>
      </p:pic>
      <p:pic>
        <p:nvPicPr>
          <p:cNvPr id="19" name="Picture 18" descr="man_silhouette_clip_art.png"/>
          <p:cNvPicPr>
            <a:picLocks noChangeAspect="1"/>
          </p:cNvPicPr>
          <p:nvPr/>
        </p:nvPicPr>
        <p:blipFill rotWithShape="1">
          <a:blip r:embed="rId3" cstate="email">
            <a:lum bright="70000" contrast="-70000"/>
            <a:extLst>
              <a:ext uri="{BEBA8EAE-BF5A-486C-A8C5-ECC9F3942E4B}">
                <a14:imgProps xmlns:a14="http://schemas.microsoft.com/office/drawing/2010/main">
                  <a14:imgLayer r:embed="rId6">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7015280" y="1711376"/>
            <a:ext cx="690245" cy="1386967"/>
          </a:xfrm>
          <a:prstGeom prst="rect">
            <a:avLst/>
          </a:prstGeom>
        </p:spPr>
      </p:pic>
      <p:pic>
        <p:nvPicPr>
          <p:cNvPr id="20" name="Picture 19" descr="man_silhouette_clip_art.png"/>
          <p:cNvPicPr>
            <a:picLocks noChangeAspect="1"/>
          </p:cNvPicPr>
          <p:nvPr/>
        </p:nvPicPr>
        <p:blipFill rotWithShape="1">
          <a:blip r:embed="rId3" cstate="email">
            <a:duotone>
              <a:schemeClr val="accent6">
                <a:shade val="45000"/>
                <a:satMod val="135000"/>
              </a:schemeClr>
              <a:prstClr val="white"/>
            </a:duotone>
            <a:extLst>
              <a:ext uri="{BEBA8EAE-BF5A-486C-A8C5-ECC9F3942E4B}">
                <a14:imgProps xmlns:a14="http://schemas.microsoft.com/office/drawing/2010/main">
                  <a14:imgLayer r:embed="rId6">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138597" y="3122163"/>
            <a:ext cx="690245" cy="1386967"/>
          </a:xfrm>
          <a:prstGeom prst="rect">
            <a:avLst/>
          </a:prstGeom>
        </p:spPr>
      </p:pic>
      <p:pic>
        <p:nvPicPr>
          <p:cNvPr id="21" name="Picture 20" descr="man_silhouette_clip_art.png"/>
          <p:cNvPicPr>
            <a:picLocks noChangeAspect="1"/>
          </p:cNvPicPr>
          <p:nvPr/>
        </p:nvPicPr>
        <p:blipFill rotWithShape="1">
          <a:blip r:embed="rId3" cstate="email">
            <a:duotone>
              <a:schemeClr val="accent6">
                <a:shade val="45000"/>
                <a:satMod val="135000"/>
              </a:schemeClr>
              <a:prstClr val="white"/>
            </a:duotone>
            <a:extLst>
              <a:ext uri="{BEBA8EAE-BF5A-486C-A8C5-ECC9F3942E4B}">
                <a14:imgProps xmlns:a14="http://schemas.microsoft.com/office/drawing/2010/main">
                  <a14:imgLayer r:embed="rId6">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759819" y="3122697"/>
            <a:ext cx="690245" cy="1386967"/>
          </a:xfrm>
          <a:prstGeom prst="rect">
            <a:avLst/>
          </a:prstGeom>
        </p:spPr>
      </p:pic>
      <p:pic>
        <p:nvPicPr>
          <p:cNvPr id="22" name="Picture 21" descr="man_silhouette_clip_art.png"/>
          <p:cNvPicPr>
            <a:picLocks noChangeAspect="1"/>
          </p:cNvPicPr>
          <p:nvPr/>
        </p:nvPicPr>
        <p:blipFill rotWithShape="1">
          <a:blip r:embed="rId3" cstate="email">
            <a:duotone>
              <a:schemeClr val="accent6">
                <a:shade val="45000"/>
                <a:satMod val="135000"/>
              </a:schemeClr>
              <a:prstClr val="white"/>
            </a:duotone>
            <a:extLst>
              <a:ext uri="{BEBA8EAE-BF5A-486C-A8C5-ECC9F3942E4B}">
                <a14:imgProps xmlns:a14="http://schemas.microsoft.com/office/drawing/2010/main">
                  <a14:imgLayer r:embed="rId6">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1353976" y="3120561"/>
            <a:ext cx="690245" cy="1386967"/>
          </a:xfrm>
          <a:prstGeom prst="rect">
            <a:avLst/>
          </a:prstGeom>
        </p:spPr>
      </p:pic>
      <p:pic>
        <p:nvPicPr>
          <p:cNvPr id="23" name="Picture 22" descr="man_silhouette_clip_art.png"/>
          <p:cNvPicPr>
            <a:picLocks noChangeAspect="1"/>
          </p:cNvPicPr>
          <p:nvPr/>
        </p:nvPicPr>
        <p:blipFill rotWithShape="1">
          <a:blip r:embed="rId3" cstate="email">
            <a:duotone>
              <a:schemeClr val="accent6">
                <a:shade val="45000"/>
                <a:satMod val="135000"/>
              </a:schemeClr>
              <a:prstClr val="white"/>
            </a:duotone>
            <a:extLst>
              <a:ext uri="{BEBA8EAE-BF5A-486C-A8C5-ECC9F3942E4B}">
                <a14:imgProps xmlns:a14="http://schemas.microsoft.com/office/drawing/2010/main">
                  <a14:imgLayer r:embed="rId6">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1975198" y="3121095"/>
            <a:ext cx="690245" cy="1386967"/>
          </a:xfrm>
          <a:prstGeom prst="rect">
            <a:avLst/>
          </a:prstGeom>
        </p:spPr>
      </p:pic>
      <p:pic>
        <p:nvPicPr>
          <p:cNvPr id="24" name="Picture 23" descr="man_silhouette_clip_art.png"/>
          <p:cNvPicPr>
            <a:picLocks noChangeAspect="1"/>
          </p:cNvPicPr>
          <p:nvPr/>
        </p:nvPicPr>
        <p:blipFill rotWithShape="1">
          <a:blip r:embed="rId3" cstate="email">
            <a:lum bright="70000" contrast="-70000"/>
            <a:extLst>
              <a:ext uri="{BEBA8EAE-BF5A-486C-A8C5-ECC9F3942E4B}">
                <a14:imgProps xmlns:a14="http://schemas.microsoft.com/office/drawing/2010/main">
                  <a14:imgLayer r:embed="rId5">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5081300" y="1678578"/>
            <a:ext cx="690245" cy="1386967"/>
          </a:xfrm>
          <a:prstGeom prst="rect">
            <a:avLst/>
          </a:prstGeom>
        </p:spPr>
      </p:pic>
      <p:pic>
        <p:nvPicPr>
          <p:cNvPr id="25" name="Picture 24" descr="man_silhouette_clip_art.png"/>
          <p:cNvPicPr>
            <a:picLocks noChangeAspect="1"/>
          </p:cNvPicPr>
          <p:nvPr/>
        </p:nvPicPr>
        <p:blipFill rotWithShape="1">
          <a:blip r:embed="rId3" cstate="email">
            <a:lum bright="70000" contrast="-70000"/>
            <a:extLst>
              <a:ext uri="{BEBA8EAE-BF5A-486C-A8C5-ECC9F3942E4B}">
                <a14:imgProps xmlns:a14="http://schemas.microsoft.com/office/drawing/2010/main">
                  <a14:imgLayer r:embed="rId5">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5702522" y="1679112"/>
            <a:ext cx="690245" cy="1386967"/>
          </a:xfrm>
          <a:prstGeom prst="rect">
            <a:avLst/>
          </a:prstGeom>
        </p:spPr>
      </p:pic>
      <p:pic>
        <p:nvPicPr>
          <p:cNvPr id="34" name="Picture 33" descr="man_silhouette_clip_art.png"/>
          <p:cNvPicPr>
            <a:picLocks noChangeAspect="1"/>
          </p:cNvPicPr>
          <p:nvPr/>
        </p:nvPicPr>
        <p:blipFill rotWithShape="1">
          <a:blip r:embed="rId3" cstate="email">
            <a:duotone>
              <a:schemeClr val="accent6">
                <a:shade val="45000"/>
                <a:satMod val="135000"/>
              </a:schemeClr>
              <a:prstClr val="white"/>
            </a:duotone>
            <a:extLst>
              <a:ext uri="{BEBA8EAE-BF5A-486C-A8C5-ECC9F3942E4B}">
                <a14:imgProps xmlns:a14="http://schemas.microsoft.com/office/drawing/2010/main">
                  <a14:imgLayer r:embed="rId7">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2582613" y="3115276"/>
            <a:ext cx="690245" cy="1386967"/>
          </a:xfrm>
          <a:prstGeom prst="rect">
            <a:avLst/>
          </a:prstGeom>
        </p:spPr>
      </p:pic>
      <p:pic>
        <p:nvPicPr>
          <p:cNvPr id="35" name="Picture 34" descr="man_silhouette_clip_art.png"/>
          <p:cNvPicPr>
            <a:picLocks noChangeAspect="1"/>
          </p:cNvPicPr>
          <p:nvPr/>
        </p:nvPicPr>
        <p:blipFill rotWithShape="1">
          <a:blip r:embed="rId8" cstate="email">
            <a:duotone>
              <a:schemeClr val="accent2">
                <a:shade val="45000"/>
                <a:satMod val="135000"/>
              </a:schemeClr>
              <a:prstClr val="white"/>
            </a:duotone>
            <a:extLst>
              <a:ext uri="{BEBA8EAE-BF5A-486C-A8C5-ECC9F3942E4B}">
                <a14:imgProps xmlns:a14="http://schemas.microsoft.com/office/drawing/2010/main">
                  <a14:imgLayer r:embed="rId9">
                    <a14:imgEffect>
                      <a14:backgroundRemoval t="1145" b="98473" l="3448" r="95402">
                        <a14:foregroundMark x1="50958" y1="10115" x2="50958" y2="10115"/>
                      </a14:backgroundRemoval>
                    </a14:imgEffect>
                    <a14:imgEffect>
                      <a14:colorTemperature colorTemp="11200"/>
                    </a14:imgEffect>
                  </a14:imgLayer>
                </a14:imgProps>
              </a:ext>
              <a:ext uri="{28A0092B-C50C-407E-A947-70E740481C1C}">
                <a14:useLocalDpi xmlns:a14="http://schemas.microsoft.com/office/drawing/2010/main"/>
              </a:ext>
            </a:extLst>
          </a:blip>
          <a:srcRect/>
          <a:stretch/>
        </p:blipFill>
        <p:spPr>
          <a:xfrm>
            <a:off x="138597" y="4516583"/>
            <a:ext cx="690245" cy="1386967"/>
          </a:xfrm>
          <a:prstGeom prst="rect">
            <a:avLst/>
          </a:prstGeom>
        </p:spPr>
      </p:pic>
      <p:pic>
        <p:nvPicPr>
          <p:cNvPr id="36" name="Picture 35" descr="man_silhouette_clip_art.png"/>
          <p:cNvPicPr>
            <a:picLocks noChangeAspect="1"/>
          </p:cNvPicPr>
          <p:nvPr/>
        </p:nvPicPr>
        <p:blipFill rotWithShape="1">
          <a:blip r:embed="rId3" cstate="email">
            <a:duotone>
              <a:schemeClr val="accent6">
                <a:shade val="45000"/>
                <a:satMod val="135000"/>
              </a:schemeClr>
              <a:prstClr val="white"/>
            </a:duotone>
            <a:extLst>
              <a:ext uri="{BEBA8EAE-BF5A-486C-A8C5-ECC9F3942E4B}">
                <a14:imgProps xmlns:a14="http://schemas.microsoft.com/office/drawing/2010/main">
                  <a14:imgLayer r:embed="rId6">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3176773" y="3129616"/>
            <a:ext cx="690245" cy="1386967"/>
          </a:xfrm>
          <a:prstGeom prst="rect">
            <a:avLst/>
          </a:prstGeom>
        </p:spPr>
      </p:pic>
      <p:sp>
        <p:nvSpPr>
          <p:cNvPr id="37" name="TextBox 36"/>
          <p:cNvSpPr txBox="1"/>
          <p:nvPr/>
        </p:nvSpPr>
        <p:spPr>
          <a:xfrm>
            <a:off x="12325" y="-5147"/>
            <a:ext cx="9144000" cy="1015663"/>
          </a:xfrm>
          <a:prstGeom prst="rect">
            <a:avLst/>
          </a:prstGeom>
          <a:noFill/>
        </p:spPr>
        <p:txBody>
          <a:bodyPr>
            <a:spAutoFit/>
          </a:bodyPr>
          <a:lstStyle/>
          <a:p>
            <a:pPr>
              <a:defRPr/>
            </a:pPr>
            <a:r>
              <a:rPr lang="en-US" sz="3000" b="1" dirty="0">
                <a:solidFill>
                  <a:srgbClr val="FFFFFF"/>
                </a:solidFill>
              </a:rPr>
              <a:t>C</a:t>
            </a:r>
            <a:r>
              <a:rPr lang="en-US" sz="3000" b="1" dirty="0" smtClean="0">
                <a:solidFill>
                  <a:srgbClr val="FFFFFF"/>
                </a:solidFill>
              </a:rPr>
              <a:t>riminal justice system not effectively addressing the criminal groups in Asia yet</a:t>
            </a:r>
            <a:endParaRPr lang="en-US" sz="3000" b="1" dirty="0">
              <a:solidFill>
                <a:srgbClr val="FFFFFF"/>
              </a:solidFill>
            </a:endParaRPr>
          </a:p>
        </p:txBody>
      </p:sp>
    </p:spTree>
    <p:extLst>
      <p:ext uri="{BB962C8B-B14F-4D97-AF65-F5344CB8AC3E}">
        <p14:creationId xmlns:p14="http://schemas.microsoft.com/office/powerpoint/2010/main" val="3152757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25" y="-5147"/>
            <a:ext cx="9144000" cy="1015663"/>
          </a:xfrm>
          <a:prstGeom prst="rect">
            <a:avLst/>
          </a:prstGeom>
          <a:noFill/>
        </p:spPr>
        <p:txBody>
          <a:bodyPr>
            <a:spAutoFit/>
          </a:bodyPr>
          <a:lstStyle/>
          <a:p>
            <a:pPr algn="ctr">
              <a:defRPr/>
            </a:pPr>
            <a:r>
              <a:rPr lang="en-US" sz="3000" b="1" dirty="0" smtClean="0">
                <a:solidFill>
                  <a:srgbClr val="FFFFFF"/>
                </a:solidFill>
              </a:rPr>
              <a:t>Corruption FACILITATES wildlife trafficking and other forms of transnational organized crimes</a:t>
            </a:r>
            <a:endParaRPr lang="en-US" sz="3000" b="1" dirty="0">
              <a:solidFill>
                <a:srgbClr val="FFFFFF"/>
              </a:solidFill>
            </a:endParaRPr>
          </a:p>
        </p:txBody>
      </p:sp>
      <p:pic>
        <p:nvPicPr>
          <p:cNvPr id="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10490" y="1310762"/>
            <a:ext cx="4957266" cy="4467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59593" y="6111472"/>
            <a:ext cx="1484406" cy="646331"/>
          </a:xfrm>
          <a:prstGeom prst="rect">
            <a:avLst/>
          </a:prstGeom>
          <a:noFill/>
        </p:spPr>
        <p:txBody>
          <a:bodyPr wrap="square">
            <a:spAutoFit/>
          </a:bodyPr>
          <a:lstStyle/>
          <a:p>
            <a:pPr algn="ctr">
              <a:defRPr/>
            </a:pPr>
            <a:r>
              <a:rPr lang="en-US" b="1" dirty="0" smtClean="0">
                <a:solidFill>
                  <a:srgbClr val="FFFFFF"/>
                </a:solidFill>
              </a:rPr>
              <a:t>Wyatt &amp; Cao 2015</a:t>
            </a:r>
            <a:endParaRPr lang="en-US" b="1" dirty="0">
              <a:solidFill>
                <a:srgbClr val="FFFFFF"/>
              </a:solidFill>
            </a:endParaRPr>
          </a:p>
        </p:txBody>
      </p:sp>
    </p:spTree>
    <p:extLst>
      <p:ext uri="{BB962C8B-B14F-4D97-AF65-F5344CB8AC3E}">
        <p14:creationId xmlns:p14="http://schemas.microsoft.com/office/powerpoint/2010/main" val="1016667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ongCaiCity_hires.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32350" y="814121"/>
            <a:ext cx="9144000" cy="595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2350" y="0"/>
            <a:ext cx="9176350" cy="584776"/>
          </a:xfrm>
          <a:prstGeom prst="rect">
            <a:avLst/>
          </a:prstGeom>
          <a:solidFill>
            <a:schemeClr val="tx1">
              <a:lumMod val="50000"/>
              <a:alpha val="71000"/>
            </a:schemeClr>
          </a:solidFill>
        </p:spPr>
        <p:txBody>
          <a:bodyPr wrap="square">
            <a:spAutoFit/>
          </a:bodyPr>
          <a:lstStyle/>
          <a:p>
            <a:pPr algn="ctr" fontAlgn="auto">
              <a:spcBef>
                <a:spcPts val="0"/>
              </a:spcBef>
              <a:spcAft>
                <a:spcPts val="0"/>
              </a:spcAft>
              <a:defRPr/>
            </a:pPr>
            <a:r>
              <a:rPr lang="en-GB" sz="3200" b="1" dirty="0" smtClean="0">
                <a:solidFill>
                  <a:schemeClr val="bg1"/>
                </a:solidFill>
                <a:ea typeface="+mn-ea"/>
                <a:cs typeface="Cambria"/>
              </a:rPr>
              <a:t>Viet Nam – China Border Case Study</a:t>
            </a:r>
            <a:endParaRPr lang="en-GB" sz="3200" b="1" dirty="0">
              <a:solidFill>
                <a:schemeClr val="bg1"/>
              </a:solidFill>
              <a:ea typeface="+mn-ea"/>
              <a:cs typeface="Cambria"/>
            </a:endParaRPr>
          </a:p>
        </p:txBody>
      </p:sp>
    </p:spTree>
    <p:extLst>
      <p:ext uri="{BB962C8B-B14F-4D97-AF65-F5344CB8AC3E}">
        <p14:creationId xmlns:p14="http://schemas.microsoft.com/office/powerpoint/2010/main" val="219702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1" descr="BusySmugg;ing route.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12"/>
          <p:cNvSpPr txBox="1">
            <a:spLocks noChangeArrowheads="1"/>
          </p:cNvSpPr>
          <p:nvPr/>
        </p:nvSpPr>
        <p:spPr bwMode="auto">
          <a:xfrm>
            <a:off x="41275" y="0"/>
            <a:ext cx="9102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b="1">
                <a:solidFill>
                  <a:schemeClr val="bg1"/>
                </a:solidFill>
                <a:latin typeface="+mn-lt"/>
                <a:cs typeface="Cambria" charset="0"/>
              </a:rPr>
              <a:t>Monitoring cross-border vehicle traffic </a:t>
            </a:r>
          </a:p>
        </p:txBody>
      </p:sp>
      <p:sp>
        <p:nvSpPr>
          <p:cNvPr id="14" name="TextBox 13"/>
          <p:cNvSpPr txBox="1"/>
          <p:nvPr/>
        </p:nvSpPr>
        <p:spPr>
          <a:xfrm>
            <a:off x="-32350" y="0"/>
            <a:ext cx="9176350" cy="1631216"/>
          </a:xfrm>
          <a:prstGeom prst="rect">
            <a:avLst/>
          </a:prstGeom>
          <a:solidFill>
            <a:schemeClr val="tx1">
              <a:lumMod val="50000"/>
              <a:alpha val="71000"/>
            </a:schemeClr>
          </a:solidFill>
        </p:spPr>
        <p:txBody>
          <a:bodyPr wrap="square">
            <a:spAutoFit/>
          </a:bodyPr>
          <a:lstStyle/>
          <a:p>
            <a:pPr algn="ctr" fontAlgn="auto">
              <a:spcBef>
                <a:spcPts val="0"/>
              </a:spcBef>
              <a:spcAft>
                <a:spcPts val="0"/>
              </a:spcAft>
              <a:defRPr/>
            </a:pPr>
            <a:r>
              <a:rPr lang="en-GB" sz="2000" b="1" dirty="0">
                <a:solidFill>
                  <a:schemeClr val="bg1"/>
                </a:solidFill>
                <a:ea typeface="+mn-ea"/>
                <a:cs typeface="Cambria"/>
              </a:rPr>
              <a:t>Surveillance at six border crossings:</a:t>
            </a:r>
          </a:p>
          <a:p>
            <a:pPr algn="ctr" fontAlgn="auto">
              <a:spcBef>
                <a:spcPts val="0"/>
              </a:spcBef>
              <a:spcAft>
                <a:spcPts val="0"/>
              </a:spcAft>
              <a:defRPr/>
            </a:pPr>
            <a:r>
              <a:rPr lang="en-GB" sz="2000" dirty="0" smtClean="0">
                <a:solidFill>
                  <a:schemeClr val="bg1"/>
                </a:solidFill>
                <a:ea typeface="+mn-ea"/>
                <a:cs typeface="Cambria"/>
              </a:rPr>
              <a:t>International </a:t>
            </a:r>
            <a:r>
              <a:rPr lang="en-GB" sz="2000" dirty="0">
                <a:solidFill>
                  <a:schemeClr val="bg1"/>
                </a:solidFill>
                <a:ea typeface="+mn-ea"/>
                <a:cs typeface="Cambria"/>
              </a:rPr>
              <a:t>Border </a:t>
            </a:r>
            <a:r>
              <a:rPr lang="en-GB" sz="2000" dirty="0" smtClean="0">
                <a:solidFill>
                  <a:schemeClr val="bg1"/>
                </a:solidFill>
                <a:ea typeface="+mn-ea"/>
                <a:cs typeface="Cambria"/>
              </a:rPr>
              <a:t>Gate, Customs </a:t>
            </a:r>
            <a:r>
              <a:rPr lang="en-GB" sz="2000" dirty="0">
                <a:solidFill>
                  <a:schemeClr val="bg1"/>
                </a:solidFill>
                <a:ea typeface="+mn-ea"/>
                <a:cs typeface="Cambria"/>
              </a:rPr>
              <a:t>Clearance </a:t>
            </a:r>
            <a:r>
              <a:rPr lang="en-GB" sz="2000" dirty="0" smtClean="0">
                <a:solidFill>
                  <a:schemeClr val="bg1"/>
                </a:solidFill>
                <a:ea typeface="+mn-ea"/>
                <a:cs typeface="Cambria"/>
              </a:rPr>
              <a:t>Points, Smuggling </a:t>
            </a:r>
            <a:r>
              <a:rPr lang="en-GB" sz="2000" dirty="0">
                <a:solidFill>
                  <a:schemeClr val="bg1"/>
                </a:solidFill>
                <a:ea typeface="+mn-ea"/>
                <a:cs typeface="Cambria"/>
              </a:rPr>
              <a:t>points</a:t>
            </a:r>
          </a:p>
          <a:p>
            <a:pPr algn="ctr" fontAlgn="auto">
              <a:spcBef>
                <a:spcPts val="0"/>
              </a:spcBef>
              <a:spcAft>
                <a:spcPts val="0"/>
              </a:spcAft>
              <a:defRPr/>
            </a:pPr>
            <a:endParaRPr lang="en-GB" sz="2000" b="1" dirty="0">
              <a:solidFill>
                <a:schemeClr val="bg1"/>
              </a:solidFill>
              <a:ea typeface="+mn-ea"/>
              <a:cs typeface="Cambria"/>
            </a:endParaRPr>
          </a:p>
          <a:p>
            <a:pPr algn="ctr" fontAlgn="auto">
              <a:spcBef>
                <a:spcPts val="0"/>
              </a:spcBef>
              <a:spcAft>
                <a:spcPts val="0"/>
              </a:spcAft>
              <a:defRPr/>
            </a:pPr>
            <a:r>
              <a:rPr lang="en-GB" sz="2000" b="1" dirty="0">
                <a:solidFill>
                  <a:schemeClr val="bg1"/>
                </a:solidFill>
                <a:ea typeface="+mn-ea"/>
                <a:cs typeface="Cambria"/>
              </a:rPr>
              <a:t>All vehicles by hour and vehicle type counted</a:t>
            </a:r>
          </a:p>
          <a:p>
            <a:pPr algn="ctr" fontAlgn="auto">
              <a:spcBef>
                <a:spcPts val="0"/>
              </a:spcBef>
              <a:spcAft>
                <a:spcPts val="0"/>
              </a:spcAft>
              <a:defRPr/>
            </a:pPr>
            <a:r>
              <a:rPr lang="en-GB" sz="2000" b="1" dirty="0">
                <a:solidFill>
                  <a:schemeClr val="bg1"/>
                </a:solidFill>
                <a:ea typeface="+mn-ea"/>
                <a:cs typeface="Cambria"/>
              </a:rPr>
              <a:t>Four trips of non-stop 36-hour surveillance </a:t>
            </a:r>
            <a:r>
              <a:rPr lang="en-GB" sz="2000" b="1" dirty="0" smtClean="0">
                <a:solidFill>
                  <a:schemeClr val="bg1"/>
                </a:solidFill>
                <a:ea typeface="+mn-ea"/>
                <a:cs typeface="Cambria"/>
              </a:rPr>
              <a:t>sessions: &gt;800 man hours</a:t>
            </a:r>
            <a:endParaRPr lang="en-GB" sz="2000" b="1" dirty="0">
              <a:solidFill>
                <a:schemeClr val="bg1"/>
              </a:solidFill>
              <a:ea typeface="+mn-ea"/>
              <a:cs typeface="Cambria"/>
            </a:endParaRPr>
          </a:p>
        </p:txBody>
      </p:sp>
      <p:sp>
        <p:nvSpPr>
          <p:cNvPr id="15" name="TextBox 14"/>
          <p:cNvSpPr txBox="1">
            <a:spLocks noChangeArrowheads="1"/>
          </p:cNvSpPr>
          <p:nvPr/>
        </p:nvSpPr>
        <p:spPr bwMode="auto">
          <a:xfrm>
            <a:off x="-11533" y="5009420"/>
            <a:ext cx="9176350" cy="1877437"/>
          </a:xfrm>
          <a:prstGeom prst="rect">
            <a:avLst/>
          </a:prstGeom>
          <a:solidFill>
            <a:schemeClr val="tx1">
              <a:alpha val="65000"/>
            </a:schemeClr>
          </a:solidFill>
          <a:ln w="47625">
            <a:noFill/>
            <a:round/>
            <a:headEnd/>
            <a:tailEnd/>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2200" b="1" dirty="0">
                <a:solidFill>
                  <a:schemeClr val="bg1"/>
                </a:solidFill>
                <a:latin typeface="+mn-lt"/>
                <a:cs typeface="Cambria" charset="0"/>
              </a:rPr>
              <a:t>33,703 two-way shipments counted </a:t>
            </a:r>
          </a:p>
          <a:p>
            <a:pPr algn="ctr" eaLnBrk="1" hangingPunct="1"/>
            <a:endParaRPr lang="en-GB" sz="2200" b="1" dirty="0">
              <a:solidFill>
                <a:schemeClr val="bg1"/>
              </a:solidFill>
              <a:latin typeface="+mn-lt"/>
              <a:cs typeface="Cambria" charset="0"/>
            </a:endParaRPr>
          </a:p>
          <a:p>
            <a:pPr algn="ctr" eaLnBrk="1" hangingPunct="1"/>
            <a:r>
              <a:rPr lang="en-GB" sz="2200" b="1" dirty="0" smtClean="0">
                <a:solidFill>
                  <a:schemeClr val="bg1"/>
                </a:solidFill>
                <a:latin typeface="+mn-lt"/>
                <a:cs typeface="Cambria" charset="0"/>
              </a:rPr>
              <a:t>International </a:t>
            </a:r>
            <a:r>
              <a:rPr lang="en-GB" sz="2200" b="1" dirty="0">
                <a:solidFill>
                  <a:schemeClr val="bg1"/>
                </a:solidFill>
                <a:latin typeface="+mn-lt"/>
                <a:cs typeface="Cambria" charset="0"/>
              </a:rPr>
              <a:t>Border Gate: 760, </a:t>
            </a:r>
            <a:r>
              <a:rPr lang="en-GB" sz="2200" b="1" dirty="0">
                <a:solidFill>
                  <a:srgbClr val="FF0000"/>
                </a:solidFill>
                <a:latin typeface="+mn-lt"/>
                <a:cs typeface="Cambria" charset="0"/>
              </a:rPr>
              <a:t>2% </a:t>
            </a:r>
          </a:p>
          <a:p>
            <a:pPr algn="ctr" eaLnBrk="1" hangingPunct="1"/>
            <a:r>
              <a:rPr lang="en-GB" sz="2200" b="1" dirty="0" smtClean="0">
                <a:solidFill>
                  <a:schemeClr val="bg1"/>
                </a:solidFill>
                <a:latin typeface="+mn-lt"/>
                <a:cs typeface="Cambria" charset="0"/>
              </a:rPr>
              <a:t>Customs </a:t>
            </a:r>
            <a:r>
              <a:rPr lang="en-GB" sz="2200" b="1" dirty="0">
                <a:solidFill>
                  <a:schemeClr val="bg1"/>
                </a:solidFill>
                <a:latin typeface="+mn-lt"/>
                <a:cs typeface="Cambria" charset="0"/>
              </a:rPr>
              <a:t>clearance points: 7472,  </a:t>
            </a:r>
            <a:r>
              <a:rPr lang="en-GB" sz="2200" b="1" dirty="0">
                <a:solidFill>
                  <a:srgbClr val="FF0000"/>
                </a:solidFill>
                <a:latin typeface="+mn-lt"/>
                <a:cs typeface="Cambria" charset="0"/>
              </a:rPr>
              <a:t>22%</a:t>
            </a:r>
          </a:p>
          <a:p>
            <a:pPr algn="ctr" eaLnBrk="1" hangingPunct="1"/>
            <a:r>
              <a:rPr lang="en-GB" sz="2800" b="1" dirty="0" smtClean="0">
                <a:solidFill>
                  <a:schemeClr val="bg1"/>
                </a:solidFill>
                <a:latin typeface="+mn-lt"/>
                <a:cs typeface="Cambria" charset="0"/>
              </a:rPr>
              <a:t>Smuggling </a:t>
            </a:r>
            <a:r>
              <a:rPr lang="en-GB" sz="2800" b="1" dirty="0">
                <a:solidFill>
                  <a:schemeClr val="bg1"/>
                </a:solidFill>
                <a:latin typeface="+mn-lt"/>
                <a:cs typeface="Cambria" charset="0"/>
              </a:rPr>
              <a:t>points: 25,471, </a:t>
            </a:r>
            <a:r>
              <a:rPr lang="en-GB" sz="2800" b="1" dirty="0">
                <a:solidFill>
                  <a:srgbClr val="FF0000"/>
                </a:solidFill>
                <a:latin typeface="+mn-lt"/>
                <a:cs typeface="Cambria" charset="0"/>
              </a:rPr>
              <a:t>76%</a:t>
            </a:r>
          </a:p>
        </p:txBody>
      </p:sp>
    </p:spTree>
    <p:extLst>
      <p:ext uri="{BB962C8B-B14F-4D97-AF65-F5344CB8AC3E}">
        <p14:creationId xmlns:p14="http://schemas.microsoft.com/office/powerpoint/2010/main" val="4235718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descr="BusySmugg;ing route.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5288340"/>
            <a:ext cx="9144000" cy="1569660"/>
          </a:xfrm>
          <a:prstGeom prst="rect">
            <a:avLst/>
          </a:prstGeom>
          <a:solidFill>
            <a:schemeClr val="tx1">
              <a:lumMod val="95000"/>
              <a:lumOff val="5000"/>
              <a:alpha val="44000"/>
            </a:schemeClr>
          </a:solidFill>
        </p:spPr>
        <p:txBody>
          <a:bodyPr wrap="square">
            <a:spAutoFit/>
          </a:bodyPr>
          <a:lstStyle/>
          <a:p>
            <a:pPr algn="ctr"/>
            <a:r>
              <a:rPr lang="en-GB" sz="2400" b="1" dirty="0">
                <a:solidFill>
                  <a:schemeClr val="bg1"/>
                </a:solidFill>
                <a:cs typeface="Cambria" charset="0"/>
              </a:rPr>
              <a:t>‘Unofficial crossing fee’ $10-20/shipment=</a:t>
            </a:r>
          </a:p>
          <a:p>
            <a:pPr algn="ctr"/>
            <a:r>
              <a:rPr lang="en-GB" sz="2400" b="1" dirty="0">
                <a:solidFill>
                  <a:srgbClr val="FF0000"/>
                </a:solidFill>
                <a:cs typeface="Cambria" charset="0"/>
              </a:rPr>
              <a:t>Average $18,000-$35,000/day to border officials</a:t>
            </a:r>
          </a:p>
          <a:p>
            <a:pPr algn="ctr"/>
            <a:r>
              <a:rPr lang="en-GB" sz="2400" b="1" dirty="0">
                <a:solidFill>
                  <a:schemeClr val="bg1"/>
                </a:solidFill>
                <a:cs typeface="Cambria" charset="0"/>
              </a:rPr>
              <a:t>Minimum criminal fine $100:</a:t>
            </a:r>
          </a:p>
          <a:p>
            <a:pPr algn="ctr"/>
            <a:r>
              <a:rPr lang="en-GB" sz="2400" b="1" dirty="0">
                <a:solidFill>
                  <a:srgbClr val="FF0000"/>
                </a:solidFill>
                <a:cs typeface="Cambria" charset="0"/>
              </a:rPr>
              <a:t>Observed $1.3m lost in potential fines</a:t>
            </a:r>
          </a:p>
        </p:txBody>
      </p:sp>
    </p:spTree>
    <p:extLst>
      <p:ext uri="{BB962C8B-B14F-4D97-AF65-F5344CB8AC3E}">
        <p14:creationId xmlns:p14="http://schemas.microsoft.com/office/powerpoint/2010/main" val="16122342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1433</TotalTime>
  <Words>1127</Words>
  <Application>Microsoft Office PowerPoint</Application>
  <PresentationFormat>On-screen Show (4:3)</PresentationFormat>
  <Paragraphs>197</Paragraphs>
  <Slides>14</Slides>
  <Notes>10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Roberton</dc:creator>
  <cp:lastModifiedBy>Mike</cp:lastModifiedBy>
  <cp:revision>30</cp:revision>
  <dcterms:created xsi:type="dcterms:W3CDTF">2015-08-24T02:50:05Z</dcterms:created>
  <dcterms:modified xsi:type="dcterms:W3CDTF">2016-03-08T09:37:54Z</dcterms:modified>
</cp:coreProperties>
</file>