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485" r:id="rId2"/>
    <p:sldId id="528" r:id="rId3"/>
    <p:sldId id="529" r:id="rId4"/>
    <p:sldId id="554" r:id="rId5"/>
    <p:sldId id="575" r:id="rId6"/>
    <p:sldId id="474" r:id="rId7"/>
    <p:sldId id="475" r:id="rId8"/>
    <p:sldId id="484" r:id="rId9"/>
    <p:sldId id="566" r:id="rId10"/>
    <p:sldId id="567" r:id="rId11"/>
    <p:sldId id="568" r:id="rId12"/>
    <p:sldId id="570" r:id="rId13"/>
    <p:sldId id="571" r:id="rId14"/>
    <p:sldId id="573" r:id="rId15"/>
    <p:sldId id="574" r:id="rId16"/>
    <p:sldId id="516" r:id="rId17"/>
    <p:sldId id="492" r:id="rId18"/>
    <p:sldId id="495" r:id="rId19"/>
    <p:sldId id="525" r:id="rId20"/>
    <p:sldId id="576" r:id="rId21"/>
    <p:sldId id="577" r:id="rId22"/>
    <p:sldId id="549" r:id="rId23"/>
    <p:sldId id="550" r:id="rId24"/>
    <p:sldId id="551" r:id="rId25"/>
    <p:sldId id="552" r:id="rId26"/>
    <p:sldId id="54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6600"/>
    <a:srgbClr val="0099FF"/>
    <a:srgbClr val="333300"/>
    <a:srgbClr val="FF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2821" autoAdjust="0"/>
  </p:normalViewPr>
  <p:slideViewPr>
    <p:cSldViewPr>
      <p:cViewPr>
        <p:scale>
          <a:sx n="48" d="100"/>
          <a:sy n="48" d="100"/>
        </p:scale>
        <p:origin x="-117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1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A1D62-4CCA-4014-A8F0-D349F5DBECE6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2CBC15-003E-4143-829A-567A5BCAB96B}">
      <dgm:prSet/>
      <dgm:spPr/>
      <dgm:t>
        <a:bodyPr/>
        <a:lstStyle/>
        <a:p>
          <a:pPr rtl="0"/>
          <a:r>
            <a:rPr lang="en-US" b="1" dirty="0" smtClean="0">
              <a:latin typeface="Baskerville Old Face" pitchFamily="18" charset="0"/>
            </a:rPr>
            <a:t>Regional fisheries management organizations and agreements (RFMOs) and Regional Fisheries Commissions </a:t>
          </a:r>
          <a:endParaRPr lang="en-US" b="1" dirty="0">
            <a:latin typeface="Baskerville Old Face" pitchFamily="18" charset="0"/>
          </a:endParaRPr>
        </a:p>
      </dgm:t>
    </dgm:pt>
    <dgm:pt modelId="{FECB03D1-28DA-495D-87E7-8B9AB38BFEA2}" type="parTrans" cxnId="{71720C73-4C41-44B6-8020-4889C748F75A}">
      <dgm:prSet/>
      <dgm:spPr/>
      <dgm:t>
        <a:bodyPr/>
        <a:lstStyle/>
        <a:p>
          <a:endParaRPr lang="en-US"/>
        </a:p>
      </dgm:t>
    </dgm:pt>
    <dgm:pt modelId="{382428EF-3BFA-4392-B675-DC2F97C07066}" type="sibTrans" cxnId="{71720C73-4C41-44B6-8020-4889C748F75A}">
      <dgm:prSet/>
      <dgm:spPr/>
      <dgm:t>
        <a:bodyPr/>
        <a:lstStyle/>
        <a:p>
          <a:endParaRPr lang="en-US"/>
        </a:p>
      </dgm:t>
    </dgm:pt>
    <dgm:pt modelId="{80446A04-F434-456A-B4D7-0C1D6CD6B7A6}">
      <dgm:prSet/>
      <dgm:spPr/>
      <dgm:t>
        <a:bodyPr/>
        <a:lstStyle/>
        <a:p>
          <a:pPr rtl="0"/>
          <a:r>
            <a:rPr lang="en-US" b="1" dirty="0" smtClean="0">
              <a:latin typeface="Baskerville Old Face" pitchFamily="18" charset="0"/>
            </a:rPr>
            <a:t>UNGA, </a:t>
          </a:r>
        </a:p>
        <a:p>
          <a:pPr rtl="0"/>
          <a:r>
            <a:rPr lang="en-US" b="1" dirty="0" smtClean="0">
              <a:latin typeface="Baskerville Old Face" pitchFamily="18" charset="0"/>
            </a:rPr>
            <a:t>UN organizations (ex: Food &amp; Agriculture Org., Fisheries)</a:t>
          </a:r>
          <a:endParaRPr lang="en-US" b="1" dirty="0">
            <a:latin typeface="Baskerville Old Face" pitchFamily="18" charset="0"/>
          </a:endParaRPr>
        </a:p>
      </dgm:t>
    </dgm:pt>
    <dgm:pt modelId="{EF98486A-1FFC-4A86-BBD8-F93F82A2DF74}" type="parTrans" cxnId="{5F9DB69C-5161-42A0-8E6B-C41CB3A31EB9}">
      <dgm:prSet/>
      <dgm:spPr/>
      <dgm:t>
        <a:bodyPr/>
        <a:lstStyle/>
        <a:p>
          <a:endParaRPr lang="en-US"/>
        </a:p>
      </dgm:t>
    </dgm:pt>
    <dgm:pt modelId="{2B9B411D-81D0-46AF-91C5-79689072E926}" type="sibTrans" cxnId="{5F9DB69C-5161-42A0-8E6B-C41CB3A31EB9}">
      <dgm:prSet/>
      <dgm:spPr/>
      <dgm:t>
        <a:bodyPr/>
        <a:lstStyle/>
        <a:p>
          <a:endParaRPr lang="en-US"/>
        </a:p>
      </dgm:t>
    </dgm:pt>
    <dgm:pt modelId="{119781E1-EE8E-4143-BD32-81EF101ADFAB}">
      <dgm:prSet/>
      <dgm:spPr/>
      <dgm:t>
        <a:bodyPr/>
        <a:lstStyle/>
        <a:p>
          <a:pPr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latin typeface="Baskerville Old Face" pitchFamily="18" charset="0"/>
            </a:rPr>
            <a:t>Multilateral agreements: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latin typeface="Baskerville Old Face" pitchFamily="18" charset="0"/>
            </a:rPr>
            <a:t> CBD, CITES,  CMS,  UN Regional Seas Agreements</a:t>
          </a:r>
        </a:p>
        <a:p>
          <a:pPr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dirty="0">
            <a:latin typeface="Baskerville Old Face" pitchFamily="18" charset="0"/>
          </a:endParaRPr>
        </a:p>
      </dgm:t>
    </dgm:pt>
    <dgm:pt modelId="{3B16E393-DC9A-4663-8101-1D68986A1905}" type="parTrans" cxnId="{EE0577E5-5650-4486-AD66-9A3CADDD422F}">
      <dgm:prSet/>
      <dgm:spPr/>
      <dgm:t>
        <a:bodyPr/>
        <a:lstStyle/>
        <a:p>
          <a:endParaRPr lang="en-US"/>
        </a:p>
      </dgm:t>
    </dgm:pt>
    <dgm:pt modelId="{CE7A8B33-CF45-44B2-8398-27C554F82233}" type="sibTrans" cxnId="{EE0577E5-5650-4486-AD66-9A3CADDD422F}">
      <dgm:prSet/>
      <dgm:spPr/>
      <dgm:t>
        <a:bodyPr/>
        <a:lstStyle/>
        <a:p>
          <a:endParaRPr lang="en-US"/>
        </a:p>
      </dgm:t>
    </dgm:pt>
    <dgm:pt modelId="{4C3C4BF2-B6E4-4BC4-AED3-5605268E0E48}" type="pres">
      <dgm:prSet presAssocID="{33BA1D62-4CCA-4014-A8F0-D349F5DBEC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8D28F6-CAB2-4531-95DD-AB99DFD04FAB}" type="pres">
      <dgm:prSet presAssocID="{33BA1D62-4CCA-4014-A8F0-D349F5DBECE6}" presName="bkgdShp" presStyleLbl="alignAccFollowNode1" presStyleIdx="0" presStyleCnt="1" custLinFactNeighborY="39251"/>
      <dgm:spPr/>
    </dgm:pt>
    <dgm:pt modelId="{CCC138A9-A055-476E-9835-2BFD35F4A7F3}" type="pres">
      <dgm:prSet presAssocID="{33BA1D62-4CCA-4014-A8F0-D349F5DBECE6}" presName="linComp" presStyleCnt="0"/>
      <dgm:spPr/>
    </dgm:pt>
    <dgm:pt modelId="{C781C8E3-8E5E-4C61-96A6-8E91D5EDB82E}" type="pres">
      <dgm:prSet presAssocID="{742CBC15-003E-4143-829A-567A5BCAB96B}" presName="compNode" presStyleCnt="0"/>
      <dgm:spPr/>
    </dgm:pt>
    <dgm:pt modelId="{4219A60F-5132-476F-99E4-D2C80A2AAE2C}" type="pres">
      <dgm:prSet presAssocID="{742CBC15-003E-4143-829A-567A5BCAB9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90731-B186-4300-8E81-6672D6375C47}" type="pres">
      <dgm:prSet presAssocID="{742CBC15-003E-4143-829A-567A5BCAB96B}" presName="invisiNode" presStyleLbl="node1" presStyleIdx="0" presStyleCnt="3"/>
      <dgm:spPr/>
    </dgm:pt>
    <dgm:pt modelId="{3CD48919-0D2A-44D3-B869-9374A2EEAD35}" type="pres">
      <dgm:prSet presAssocID="{742CBC15-003E-4143-829A-567A5BCAB96B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3EC8E8B-8C21-473E-A7E3-EA03687E77EB}" type="pres">
      <dgm:prSet presAssocID="{382428EF-3BFA-4392-B675-DC2F97C070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C1DF260-E554-4038-8AD7-69D8B0DC87E1}" type="pres">
      <dgm:prSet presAssocID="{80446A04-F434-456A-B4D7-0C1D6CD6B7A6}" presName="compNode" presStyleCnt="0"/>
      <dgm:spPr/>
    </dgm:pt>
    <dgm:pt modelId="{B12C28E8-B16F-4DF5-B7CF-41406294D495}" type="pres">
      <dgm:prSet presAssocID="{80446A04-F434-456A-B4D7-0C1D6CD6B7A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FED5F-C586-4DC7-AC27-6FF62FEC8E10}" type="pres">
      <dgm:prSet presAssocID="{80446A04-F434-456A-B4D7-0C1D6CD6B7A6}" presName="invisiNode" presStyleLbl="node1" presStyleIdx="1" presStyleCnt="3"/>
      <dgm:spPr/>
    </dgm:pt>
    <dgm:pt modelId="{F8BD6A2A-E5CF-4449-AED1-011DEE6A1608}" type="pres">
      <dgm:prSet presAssocID="{80446A04-F434-456A-B4D7-0C1D6CD6B7A6}" presName="imagNode" presStyleLbl="fgImgPlace1" presStyleIdx="1" presStyleCnt="3" custScaleY="1037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8EB6BDC-A506-471D-A068-34DF68139DF9}" type="pres">
      <dgm:prSet presAssocID="{2B9B411D-81D0-46AF-91C5-79689072E92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F1D7BA-2AE9-402B-A285-0A8FE8126CB0}" type="pres">
      <dgm:prSet presAssocID="{119781E1-EE8E-4143-BD32-81EF101ADFAB}" presName="compNode" presStyleCnt="0"/>
      <dgm:spPr/>
    </dgm:pt>
    <dgm:pt modelId="{72D1C3C5-86C6-48E0-8DD2-991F3D208867}" type="pres">
      <dgm:prSet presAssocID="{119781E1-EE8E-4143-BD32-81EF101ADFAB}" presName="node" presStyleLbl="node1" presStyleIdx="2" presStyleCnt="3" custLinFactNeighborX="389" custLinFactNeighborY="-3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68BA7-540D-47F8-80A7-1AEC58EEE87D}" type="pres">
      <dgm:prSet presAssocID="{119781E1-EE8E-4143-BD32-81EF101ADFAB}" presName="invisiNode" presStyleLbl="node1" presStyleIdx="2" presStyleCnt="3"/>
      <dgm:spPr/>
    </dgm:pt>
    <dgm:pt modelId="{5355917A-643F-4902-9813-D93438C27736}" type="pres">
      <dgm:prSet presAssocID="{119781E1-EE8E-4143-BD32-81EF101ADFA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F9DB69C-5161-42A0-8E6B-C41CB3A31EB9}" srcId="{33BA1D62-4CCA-4014-A8F0-D349F5DBECE6}" destId="{80446A04-F434-456A-B4D7-0C1D6CD6B7A6}" srcOrd="1" destOrd="0" parTransId="{EF98486A-1FFC-4A86-BBD8-F93F82A2DF74}" sibTransId="{2B9B411D-81D0-46AF-91C5-79689072E926}"/>
    <dgm:cxn modelId="{4D9EF05D-E7ED-45F5-A1F1-E06FD37A36C1}" type="presOf" srcId="{80446A04-F434-456A-B4D7-0C1D6CD6B7A6}" destId="{B12C28E8-B16F-4DF5-B7CF-41406294D495}" srcOrd="0" destOrd="0" presId="urn:microsoft.com/office/officeart/2005/8/layout/pList2#1"/>
    <dgm:cxn modelId="{C300ADA2-8A17-4162-9746-12DF31A1F251}" type="presOf" srcId="{2B9B411D-81D0-46AF-91C5-79689072E926}" destId="{A8EB6BDC-A506-471D-A068-34DF68139DF9}" srcOrd="0" destOrd="0" presId="urn:microsoft.com/office/officeart/2005/8/layout/pList2#1"/>
    <dgm:cxn modelId="{B0C44F1C-C190-46ED-A30A-B9812F651B00}" type="presOf" srcId="{382428EF-3BFA-4392-B675-DC2F97C07066}" destId="{C3EC8E8B-8C21-473E-A7E3-EA03687E77EB}" srcOrd="0" destOrd="0" presId="urn:microsoft.com/office/officeart/2005/8/layout/pList2#1"/>
    <dgm:cxn modelId="{B605972B-F606-443B-87F0-E55F835D0679}" type="presOf" srcId="{119781E1-EE8E-4143-BD32-81EF101ADFAB}" destId="{72D1C3C5-86C6-48E0-8DD2-991F3D208867}" srcOrd="0" destOrd="0" presId="urn:microsoft.com/office/officeart/2005/8/layout/pList2#1"/>
    <dgm:cxn modelId="{F0223B7A-1BA9-429B-B2DD-3EA7A2F87B5B}" type="presOf" srcId="{742CBC15-003E-4143-829A-567A5BCAB96B}" destId="{4219A60F-5132-476F-99E4-D2C80A2AAE2C}" srcOrd="0" destOrd="0" presId="urn:microsoft.com/office/officeart/2005/8/layout/pList2#1"/>
    <dgm:cxn modelId="{71720C73-4C41-44B6-8020-4889C748F75A}" srcId="{33BA1D62-4CCA-4014-A8F0-D349F5DBECE6}" destId="{742CBC15-003E-4143-829A-567A5BCAB96B}" srcOrd="0" destOrd="0" parTransId="{FECB03D1-28DA-495D-87E7-8B9AB38BFEA2}" sibTransId="{382428EF-3BFA-4392-B675-DC2F97C07066}"/>
    <dgm:cxn modelId="{94C64961-A343-4BCD-9DD7-36A751884B69}" type="presOf" srcId="{33BA1D62-4CCA-4014-A8F0-D349F5DBECE6}" destId="{4C3C4BF2-B6E4-4BC4-AED3-5605268E0E48}" srcOrd="0" destOrd="0" presId="urn:microsoft.com/office/officeart/2005/8/layout/pList2#1"/>
    <dgm:cxn modelId="{EE0577E5-5650-4486-AD66-9A3CADDD422F}" srcId="{33BA1D62-4CCA-4014-A8F0-D349F5DBECE6}" destId="{119781E1-EE8E-4143-BD32-81EF101ADFAB}" srcOrd="2" destOrd="0" parTransId="{3B16E393-DC9A-4663-8101-1D68986A1905}" sibTransId="{CE7A8B33-CF45-44B2-8398-27C554F82233}"/>
    <dgm:cxn modelId="{15B42B4B-4C68-4E8A-801A-945F51A15B54}" type="presParOf" srcId="{4C3C4BF2-B6E4-4BC4-AED3-5605268E0E48}" destId="{F48D28F6-CAB2-4531-95DD-AB99DFD04FAB}" srcOrd="0" destOrd="0" presId="urn:microsoft.com/office/officeart/2005/8/layout/pList2#1"/>
    <dgm:cxn modelId="{35422488-269D-4F82-AE13-B4DD9EBC8D6C}" type="presParOf" srcId="{4C3C4BF2-B6E4-4BC4-AED3-5605268E0E48}" destId="{CCC138A9-A055-476E-9835-2BFD35F4A7F3}" srcOrd="1" destOrd="0" presId="urn:microsoft.com/office/officeart/2005/8/layout/pList2#1"/>
    <dgm:cxn modelId="{1E8556C1-2706-44AD-9B40-CF57139A15C5}" type="presParOf" srcId="{CCC138A9-A055-476E-9835-2BFD35F4A7F3}" destId="{C781C8E3-8E5E-4C61-96A6-8E91D5EDB82E}" srcOrd="0" destOrd="0" presId="urn:microsoft.com/office/officeart/2005/8/layout/pList2#1"/>
    <dgm:cxn modelId="{5DF9C587-9C34-4107-807E-F6AF97AD604F}" type="presParOf" srcId="{C781C8E3-8E5E-4C61-96A6-8E91D5EDB82E}" destId="{4219A60F-5132-476F-99E4-D2C80A2AAE2C}" srcOrd="0" destOrd="0" presId="urn:microsoft.com/office/officeart/2005/8/layout/pList2#1"/>
    <dgm:cxn modelId="{5EB38759-0DEE-4F07-A6A7-FF02D3F7AA1E}" type="presParOf" srcId="{C781C8E3-8E5E-4C61-96A6-8E91D5EDB82E}" destId="{C7B90731-B186-4300-8E81-6672D6375C47}" srcOrd="1" destOrd="0" presId="urn:microsoft.com/office/officeart/2005/8/layout/pList2#1"/>
    <dgm:cxn modelId="{B521B8D7-AF39-433D-A24A-6C40484015E3}" type="presParOf" srcId="{C781C8E3-8E5E-4C61-96A6-8E91D5EDB82E}" destId="{3CD48919-0D2A-44D3-B869-9374A2EEAD35}" srcOrd="2" destOrd="0" presId="urn:microsoft.com/office/officeart/2005/8/layout/pList2#1"/>
    <dgm:cxn modelId="{B5C87951-11DC-472C-A033-CD09F5C1329E}" type="presParOf" srcId="{CCC138A9-A055-476E-9835-2BFD35F4A7F3}" destId="{C3EC8E8B-8C21-473E-A7E3-EA03687E77EB}" srcOrd="1" destOrd="0" presId="urn:microsoft.com/office/officeart/2005/8/layout/pList2#1"/>
    <dgm:cxn modelId="{0DF05801-F433-4E82-97AD-77045136F9EE}" type="presParOf" srcId="{CCC138A9-A055-476E-9835-2BFD35F4A7F3}" destId="{9C1DF260-E554-4038-8AD7-69D8B0DC87E1}" srcOrd="2" destOrd="0" presId="urn:microsoft.com/office/officeart/2005/8/layout/pList2#1"/>
    <dgm:cxn modelId="{141A68FE-1475-4BE3-A5DC-EC5846A7E8C7}" type="presParOf" srcId="{9C1DF260-E554-4038-8AD7-69D8B0DC87E1}" destId="{B12C28E8-B16F-4DF5-B7CF-41406294D495}" srcOrd="0" destOrd="0" presId="urn:microsoft.com/office/officeart/2005/8/layout/pList2#1"/>
    <dgm:cxn modelId="{40D99313-D388-4D6A-8E8B-41E32F2886F0}" type="presParOf" srcId="{9C1DF260-E554-4038-8AD7-69D8B0DC87E1}" destId="{6CEFED5F-C586-4DC7-AC27-6FF62FEC8E10}" srcOrd="1" destOrd="0" presId="urn:microsoft.com/office/officeart/2005/8/layout/pList2#1"/>
    <dgm:cxn modelId="{F0BDB1DA-CD53-47D8-829C-48AA5AF5681E}" type="presParOf" srcId="{9C1DF260-E554-4038-8AD7-69D8B0DC87E1}" destId="{F8BD6A2A-E5CF-4449-AED1-011DEE6A1608}" srcOrd="2" destOrd="0" presId="urn:microsoft.com/office/officeart/2005/8/layout/pList2#1"/>
    <dgm:cxn modelId="{891F4C61-5D57-4B33-86CE-38E7C1D87D7E}" type="presParOf" srcId="{CCC138A9-A055-476E-9835-2BFD35F4A7F3}" destId="{A8EB6BDC-A506-471D-A068-34DF68139DF9}" srcOrd="3" destOrd="0" presId="urn:microsoft.com/office/officeart/2005/8/layout/pList2#1"/>
    <dgm:cxn modelId="{A230D321-091B-4876-8FF5-BD6D53B53600}" type="presParOf" srcId="{CCC138A9-A055-476E-9835-2BFD35F4A7F3}" destId="{F4F1D7BA-2AE9-402B-A285-0A8FE8126CB0}" srcOrd="4" destOrd="0" presId="urn:microsoft.com/office/officeart/2005/8/layout/pList2#1"/>
    <dgm:cxn modelId="{E63831DC-E9E0-4751-8788-BB8F7C018C6D}" type="presParOf" srcId="{F4F1D7BA-2AE9-402B-A285-0A8FE8126CB0}" destId="{72D1C3C5-86C6-48E0-8DD2-991F3D208867}" srcOrd="0" destOrd="0" presId="urn:microsoft.com/office/officeart/2005/8/layout/pList2#1"/>
    <dgm:cxn modelId="{0FA6AAF1-DFC3-42ED-A3CA-7C2FC80D41AA}" type="presParOf" srcId="{F4F1D7BA-2AE9-402B-A285-0A8FE8126CB0}" destId="{6E968BA7-540D-47F8-80A7-1AEC58EEE87D}" srcOrd="1" destOrd="0" presId="urn:microsoft.com/office/officeart/2005/8/layout/pList2#1"/>
    <dgm:cxn modelId="{F80DB524-30EF-4988-8CC6-F10973B5DACD}" type="presParOf" srcId="{F4F1D7BA-2AE9-402B-A285-0A8FE8126CB0}" destId="{5355917A-643F-4902-9813-D93438C27736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5B9F630-F7ED-4A1B-8F53-B6C8CD88D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3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i="1" dirty="0" smtClean="0">
              <a:solidFill>
                <a:srgbClr val="92D05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00F93-E6CB-4988-8B39-B02618414B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-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43B9B-E298-4B16-BC4D-6A3F941126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43B9B-E298-4B16-BC4D-6A3F941126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9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59B98-33F3-4A3C-9723-23C38DBDA5B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75014-D5B1-478C-832F-296FDF47C5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B7C69B-94B2-404A-95D2-0E1E0EA0B55D}" type="slidenum">
              <a:rPr lang="en-US" altLang="en-US" sz="1200">
                <a:latin typeface="Calibri" pitchFamily="34" charset="0"/>
              </a:rPr>
              <a:pPr eaLnBrk="1" hangingPunct="1"/>
              <a:t>21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D366E-F670-4CF0-9C32-4E9B16643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E05B1-F5A6-4FFE-B10C-E3808922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AFA1A-BEAF-48F5-A8CB-7A1A10318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1E24-13FB-4F13-A6EF-75352381A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CA4E9-7211-4CFB-A73E-E2DE5BED5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83BE-CBA7-42E8-968C-57DE3644C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686B5-26BC-4CE1-A978-FC513DC88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A9DF-DA12-402F-98CE-34BBDF538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ACE47-1CE5-4206-9E77-CF387E301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CD7D5-84DE-4373-9880-7896CEB2F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66561-12A9-4DB0-B0AD-A8A0ED171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E68259C-B308-4913-9707-C952E9D2E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http://worldparkscongress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6290"/>
            <a:ext cx="8153399" cy="2128510"/>
          </a:xfrm>
          <a:noFill/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WCS and </a:t>
            </a:r>
            <a:br>
              <a:rPr lang="en-US" sz="3600" i="1" dirty="0" smtClean="0">
                <a:solidFill>
                  <a:schemeClr val="bg1"/>
                </a:solidFill>
              </a:rPr>
            </a:br>
            <a:r>
              <a:rPr lang="en-US" sz="3600" i="1" dirty="0" smtClean="0">
                <a:solidFill>
                  <a:schemeClr val="bg1"/>
                </a:solidFill>
              </a:rPr>
              <a:t>International Conservation Policy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724400"/>
            <a:ext cx="4800600" cy="16002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Dr. Susan Lieberman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Wildlife Conservation Society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20 March 2014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1905000" cy="457200"/>
          </a:xfrm>
        </p:spPr>
        <p:txBody>
          <a:bodyPr/>
          <a:lstStyle/>
          <a:p>
            <a:fld id="{AFC124FB-74F4-4C85-BBC3-4596615B2857}" type="slidenum">
              <a:rPr lang="en-US" b="1" smtClean="0">
                <a:solidFill>
                  <a:schemeClr val="bg1"/>
                </a:solidFill>
              </a:rPr>
              <a:pPr/>
              <a:t>1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3" descr="18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8572" y="209516"/>
            <a:ext cx="2882028" cy="2000284"/>
          </a:xfrm>
          <a:prstGeom prst="rect">
            <a:avLst/>
          </a:prstGeom>
        </p:spPr>
      </p:pic>
      <p:pic>
        <p:nvPicPr>
          <p:cNvPr id="9" name="Picture 12" descr="Logo-2-i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60044"/>
            <a:ext cx="1676400" cy="16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9200" y="4543425"/>
            <a:ext cx="199487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228600"/>
            <a:ext cx="2590800" cy="19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33538"/>
            <a:ext cx="8458200" cy="4767262"/>
          </a:xfrm>
          <a:solidFill>
            <a:srgbClr val="336600">
              <a:alpha val="73000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sz="2800" b="1" dirty="0" err="1" smtClean="0">
                <a:solidFill>
                  <a:srgbClr val="FFFF00"/>
                </a:solidFill>
              </a:rPr>
              <a:t>Its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natural</a:t>
            </a:r>
            <a:r>
              <a:rPr lang="fr-CH" sz="2800" b="1" dirty="0" smtClean="0">
                <a:solidFill>
                  <a:srgbClr val="FFFF00"/>
                </a:solidFill>
              </a:rPr>
              <a:t> range </a:t>
            </a:r>
            <a:r>
              <a:rPr lang="fr-CH" sz="2800" b="1" dirty="0" err="1" smtClean="0">
                <a:solidFill>
                  <a:srgbClr val="FFFF00"/>
                </a:solidFill>
              </a:rPr>
              <a:t>extends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across</a:t>
            </a:r>
            <a:r>
              <a:rPr lang="fr-CH" sz="2800" b="1" dirty="0" smtClean="0">
                <a:solidFill>
                  <a:srgbClr val="FFFF00"/>
                </a:solidFill>
              </a:rPr>
              <a:t> tropical Central &amp; South </a:t>
            </a:r>
            <a:r>
              <a:rPr lang="fr-CH" sz="2800" b="1" dirty="0" err="1" smtClean="0">
                <a:solidFill>
                  <a:srgbClr val="FFFF00"/>
                </a:solidFill>
              </a:rPr>
              <a:t>America</a:t>
            </a:r>
            <a:r>
              <a:rPr lang="fr-CH" sz="2800" b="1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fr-CH" sz="2800" b="1" dirty="0" smtClean="0">
                <a:solidFill>
                  <a:srgbClr val="FFFF00"/>
                </a:solidFill>
              </a:rPr>
              <a:t>It has long been </a:t>
            </a:r>
            <a:r>
              <a:rPr lang="fr-CH" sz="2800" b="1" dirty="0" err="1" smtClean="0">
                <a:solidFill>
                  <a:srgbClr val="FFFF00"/>
                </a:solidFill>
              </a:rPr>
              <a:t>sought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after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because</a:t>
            </a:r>
            <a:r>
              <a:rPr lang="fr-CH" sz="2800" b="1" dirty="0" smtClean="0">
                <a:solidFill>
                  <a:srgbClr val="FFFF00"/>
                </a:solidFill>
              </a:rPr>
              <a:t> of </a:t>
            </a:r>
            <a:r>
              <a:rPr lang="fr-CH" sz="2800" b="1" dirty="0" err="1" smtClean="0">
                <a:solidFill>
                  <a:srgbClr val="FFFF00"/>
                </a:solidFill>
              </a:rPr>
              <a:t>its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color</a:t>
            </a:r>
            <a:r>
              <a:rPr lang="fr-CH" sz="2800" b="1" dirty="0" smtClean="0">
                <a:solidFill>
                  <a:srgbClr val="FFFF00"/>
                </a:solidFill>
              </a:rPr>
              <a:t> and </a:t>
            </a:r>
            <a:r>
              <a:rPr lang="fr-CH" sz="2800" b="1" dirty="0" err="1" smtClean="0">
                <a:solidFill>
                  <a:srgbClr val="FFFF00"/>
                </a:solidFill>
              </a:rPr>
              <a:t>durability</a:t>
            </a:r>
            <a:endParaRPr lang="fr-CH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CH" sz="2800" b="1" dirty="0" smtClean="0">
                <a:solidFill>
                  <a:srgbClr val="FFFF00"/>
                </a:solidFill>
              </a:rPr>
              <a:t>This </a:t>
            </a:r>
            <a:r>
              <a:rPr lang="fr-CH" sz="2800" b="1" dirty="0" err="1" smtClean="0">
                <a:solidFill>
                  <a:srgbClr val="FFFF00"/>
                </a:solidFill>
              </a:rPr>
              <a:t>demand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drove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logging</a:t>
            </a:r>
            <a:r>
              <a:rPr lang="fr-CH" sz="2800" b="1" dirty="0" smtClean="0">
                <a:solidFill>
                  <a:srgbClr val="FFFF00"/>
                </a:solidFill>
              </a:rPr>
              <a:t> to </a:t>
            </a:r>
            <a:r>
              <a:rPr lang="fr-CH" sz="2800" b="1" dirty="0" err="1" smtClean="0">
                <a:solidFill>
                  <a:srgbClr val="FFFF00"/>
                </a:solidFill>
              </a:rPr>
              <a:t>unsustainable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levels</a:t>
            </a:r>
            <a:r>
              <a:rPr lang="fr-CH" sz="2800" b="1" dirty="0" smtClean="0">
                <a:solidFill>
                  <a:srgbClr val="FFFF00"/>
                </a:solidFill>
              </a:rPr>
              <a:t> in the 1990s; </a:t>
            </a:r>
            <a:r>
              <a:rPr lang="fr-CH" sz="2800" b="1" dirty="0" err="1" smtClean="0">
                <a:solidFill>
                  <a:srgbClr val="FFFF00"/>
                </a:solidFill>
              </a:rPr>
              <a:t>much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was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illegal</a:t>
            </a:r>
            <a:r>
              <a:rPr lang="fr-CH" sz="2800" b="1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fr-CH" sz="2800" b="1" dirty="0" smtClean="0">
                <a:solidFill>
                  <a:srgbClr val="FFFF00"/>
                </a:solidFill>
              </a:rPr>
              <a:t>The </a:t>
            </a:r>
            <a:r>
              <a:rPr lang="fr-CH" sz="2800" b="1" dirty="0" err="1" smtClean="0">
                <a:solidFill>
                  <a:srgbClr val="FFFF00"/>
                </a:solidFill>
              </a:rPr>
              <a:t>species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became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commercially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extinct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across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much</a:t>
            </a:r>
            <a:r>
              <a:rPr lang="fr-CH" sz="2800" b="1" dirty="0" smtClean="0">
                <a:solidFill>
                  <a:srgbClr val="FFFF00"/>
                </a:solidFill>
              </a:rPr>
              <a:t> of </a:t>
            </a:r>
            <a:r>
              <a:rPr lang="fr-CH" sz="2800" b="1" dirty="0" err="1" smtClean="0">
                <a:solidFill>
                  <a:srgbClr val="FFFF00"/>
                </a:solidFill>
              </a:rPr>
              <a:t>its</a:t>
            </a:r>
            <a:r>
              <a:rPr lang="fr-CH" sz="2800" b="1" dirty="0" smtClean="0">
                <a:solidFill>
                  <a:srgbClr val="FFFF00"/>
                </a:solidFill>
              </a:rPr>
              <a:t> range.</a:t>
            </a:r>
          </a:p>
          <a:p>
            <a:pPr eaLnBrk="1" hangingPunct="1">
              <a:lnSpc>
                <a:spcPct val="90000"/>
              </a:lnSpc>
            </a:pPr>
            <a:r>
              <a:rPr lang="fr-CH" sz="2800" b="1" dirty="0" err="1" smtClean="0">
                <a:solidFill>
                  <a:srgbClr val="FFFF00"/>
                </a:solidFill>
              </a:rPr>
              <a:t>Prices</a:t>
            </a:r>
            <a:r>
              <a:rPr lang="fr-CH" sz="2800" b="1" dirty="0" smtClean="0">
                <a:solidFill>
                  <a:srgbClr val="FFFF00"/>
                </a:solidFill>
              </a:rPr>
              <a:t> rose </a:t>
            </a:r>
            <a:r>
              <a:rPr lang="fr-CH" sz="2800" b="1" dirty="0" err="1" smtClean="0">
                <a:solidFill>
                  <a:srgbClr val="FFFF00"/>
                </a:solidFill>
              </a:rPr>
              <a:t>sharply</a:t>
            </a:r>
            <a:r>
              <a:rPr lang="fr-CH" sz="2800" b="1" dirty="0" smtClean="0">
                <a:solidFill>
                  <a:srgbClr val="FFFF00"/>
                </a:solidFill>
              </a:rPr>
              <a:t> as volumes in </a:t>
            </a:r>
            <a:r>
              <a:rPr lang="fr-CH" sz="2800" b="1" dirty="0" err="1" smtClean="0">
                <a:solidFill>
                  <a:srgbClr val="FFFF00"/>
                </a:solidFill>
              </a:rPr>
              <a:t>trade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fell</a:t>
            </a:r>
            <a:r>
              <a:rPr lang="fr-CH" sz="2800" b="1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fr-CH" sz="2800" b="1" dirty="0" smtClean="0">
                <a:solidFill>
                  <a:srgbClr val="FFFF00"/>
                </a:solidFill>
              </a:rPr>
              <a:t>National-</a:t>
            </a:r>
            <a:r>
              <a:rPr lang="fr-CH" sz="2800" b="1" dirty="0" err="1" smtClean="0">
                <a:solidFill>
                  <a:srgbClr val="FFFF00"/>
                </a:solidFill>
              </a:rPr>
              <a:t>level</a:t>
            </a:r>
            <a:r>
              <a:rPr lang="fr-CH" sz="2800" b="1" dirty="0" smtClean="0">
                <a:solidFill>
                  <a:srgbClr val="FFFF00"/>
                </a:solidFill>
              </a:rPr>
              <a:t> action </a:t>
            </a:r>
            <a:r>
              <a:rPr lang="fr-CH" sz="2800" b="1" dirty="0" err="1" smtClean="0">
                <a:solidFill>
                  <a:srgbClr val="FFFF00"/>
                </a:solidFill>
              </a:rPr>
              <a:t>was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insufficient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228600"/>
            <a:ext cx="723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hangingPunct="1"/>
            <a:r>
              <a:rPr lang="en-US" sz="4400" i="1" u="sng" dirty="0" err="1" smtClean="0"/>
              <a:t>Swietenia</a:t>
            </a:r>
            <a:r>
              <a:rPr lang="en-US" sz="4400" i="1" u="sng" dirty="0" smtClean="0"/>
              <a:t> </a:t>
            </a:r>
            <a:r>
              <a:rPr lang="en-US" sz="4400" i="1" u="sng" dirty="0" err="1" smtClean="0"/>
              <a:t>macrophylla</a:t>
            </a: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(Bigleaf Mahogany)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209800"/>
            <a:ext cx="8578850" cy="4419600"/>
          </a:xfrm>
          <a:solidFill>
            <a:srgbClr val="336600">
              <a:alpha val="70000"/>
            </a:srgbClr>
          </a:solidFill>
        </p:spPr>
        <p:txBody>
          <a:bodyPr/>
          <a:lstStyle/>
          <a:p>
            <a:pPr eaLnBrk="1" hangingPunct="1"/>
            <a:r>
              <a:rPr lang="fr-CH" sz="2800" b="1" dirty="0" err="1" smtClean="0">
                <a:solidFill>
                  <a:srgbClr val="FFFF00"/>
                </a:solidFill>
              </a:rPr>
              <a:t>Appendix</a:t>
            </a:r>
            <a:r>
              <a:rPr lang="fr-CH" sz="2800" b="1" dirty="0" smtClean="0">
                <a:solidFill>
                  <a:srgbClr val="FFFF00"/>
                </a:solidFill>
              </a:rPr>
              <a:t> II listing  </a:t>
            </a:r>
            <a:r>
              <a:rPr lang="fr-CH" sz="2800" b="1" dirty="0" err="1" smtClean="0">
                <a:solidFill>
                  <a:srgbClr val="FFFF00"/>
                </a:solidFill>
              </a:rPr>
              <a:t>was</a:t>
            </a:r>
            <a:r>
              <a:rPr lang="fr-CH" sz="2800" b="1" dirty="0" smtClean="0">
                <a:solidFill>
                  <a:srgbClr val="FFFF00"/>
                </a:solidFill>
              </a:rPr>
              <a:t> first </a:t>
            </a:r>
            <a:r>
              <a:rPr lang="fr-CH" sz="2800" b="1" dirty="0" err="1" smtClean="0">
                <a:solidFill>
                  <a:srgbClr val="FFFF00"/>
                </a:solidFill>
              </a:rPr>
              <a:t>proposed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at</a:t>
            </a:r>
            <a:r>
              <a:rPr lang="fr-CH" sz="2800" b="1" dirty="0" smtClean="0">
                <a:solidFill>
                  <a:srgbClr val="FFFF00"/>
                </a:solidFill>
              </a:rPr>
              <a:t> CITES CoP8 in 1992 (Costa Rica, USA)</a:t>
            </a:r>
          </a:p>
          <a:p>
            <a:pPr eaLnBrk="1" hangingPunct="1"/>
            <a:r>
              <a:rPr lang="fr-CH" sz="2800" b="1" dirty="0" smtClean="0">
                <a:solidFill>
                  <a:srgbClr val="FFFF00"/>
                </a:solidFill>
              </a:rPr>
              <a:t>It </a:t>
            </a:r>
            <a:r>
              <a:rPr lang="fr-CH" sz="2800" b="1" dirty="0" err="1" smtClean="0">
                <a:solidFill>
                  <a:srgbClr val="FFFF00"/>
                </a:solidFill>
              </a:rPr>
              <a:t>was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heavily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opposed</a:t>
            </a:r>
            <a:r>
              <a:rPr lang="fr-CH" sz="2800" b="1" dirty="0" smtClean="0">
                <a:solidFill>
                  <a:srgbClr val="FFFF00"/>
                </a:solidFill>
              </a:rPr>
              <a:t> by </a:t>
            </a:r>
            <a:r>
              <a:rPr lang="fr-CH" sz="2800" b="1" dirty="0" err="1" smtClean="0">
                <a:solidFill>
                  <a:srgbClr val="FFFF00"/>
                </a:solidFill>
              </a:rPr>
              <a:t>trade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interests</a:t>
            </a:r>
            <a:r>
              <a:rPr lang="fr-CH" sz="2800" b="1" dirty="0" smtClean="0">
                <a:solidFill>
                  <a:srgbClr val="FFFF00"/>
                </a:solidFill>
              </a:rPr>
              <a:t> in </a:t>
            </a:r>
            <a:r>
              <a:rPr lang="fr-CH" sz="2800" b="1" dirty="0" err="1" smtClean="0">
                <a:solidFill>
                  <a:srgbClr val="FFFF00"/>
                </a:solidFill>
              </a:rPr>
              <a:t>many</a:t>
            </a:r>
            <a:r>
              <a:rPr lang="fr-CH" sz="2800" b="1" dirty="0" smtClean="0">
                <a:solidFill>
                  <a:srgbClr val="FFFF00"/>
                </a:solidFill>
              </a:rPr>
              <a:t> range and </a:t>
            </a:r>
            <a:r>
              <a:rPr lang="fr-CH" sz="2800" b="1" dirty="0" err="1" smtClean="0">
                <a:solidFill>
                  <a:srgbClr val="FFFF00"/>
                </a:solidFill>
              </a:rPr>
              <a:t>importing</a:t>
            </a:r>
            <a:r>
              <a:rPr lang="fr-CH" sz="2800" b="1" dirty="0" smtClean="0">
                <a:solidFill>
                  <a:srgbClr val="FFFF00"/>
                </a:solidFill>
              </a:rPr>
              <a:t> States</a:t>
            </a:r>
          </a:p>
          <a:p>
            <a:pPr eaLnBrk="1" hangingPunct="1"/>
            <a:r>
              <a:rPr lang="fr-CH" sz="2800" b="1" dirty="0" smtClean="0">
                <a:solidFill>
                  <a:srgbClr val="FFFF00"/>
                </a:solidFill>
              </a:rPr>
              <a:t>It </a:t>
            </a:r>
            <a:r>
              <a:rPr lang="fr-CH" sz="2800" b="1" dirty="0" err="1" smtClean="0">
                <a:solidFill>
                  <a:srgbClr val="FFFF00"/>
                </a:solidFill>
              </a:rPr>
              <a:t>was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defeated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then</a:t>
            </a:r>
            <a:r>
              <a:rPr lang="fr-CH" sz="2800" b="1" dirty="0" smtClean="0">
                <a:solidFill>
                  <a:srgbClr val="FFFF00"/>
                </a:solidFill>
              </a:rPr>
              <a:t> and </a:t>
            </a:r>
            <a:r>
              <a:rPr lang="fr-CH" sz="2800" b="1" dirty="0" err="1" smtClean="0">
                <a:solidFill>
                  <a:srgbClr val="FFFF00"/>
                </a:solidFill>
              </a:rPr>
              <a:t>at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two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later</a:t>
            </a:r>
            <a:r>
              <a:rPr lang="fr-CH" sz="2800" b="1" dirty="0" smtClean="0">
                <a:solidFill>
                  <a:srgbClr val="FFFF00"/>
                </a:solidFill>
              </a:rPr>
              <a:t> CoPs </a:t>
            </a:r>
          </a:p>
          <a:p>
            <a:pPr lvl="1" eaLnBrk="1" hangingPunct="1"/>
            <a:r>
              <a:rPr lang="fr-CH" sz="2400" b="1" dirty="0" smtClean="0">
                <a:solidFill>
                  <a:srgbClr val="FFFF00"/>
                </a:solidFill>
              </a:rPr>
              <a:t>CoP9 (1994): </a:t>
            </a:r>
            <a:r>
              <a:rPr lang="fr-CH" sz="2400" b="1" dirty="0" err="1" smtClean="0">
                <a:solidFill>
                  <a:srgbClr val="FFFF00"/>
                </a:solidFill>
              </a:rPr>
              <a:t>Netherlands</a:t>
            </a:r>
            <a:endParaRPr lang="fr-CH" sz="2400" b="1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fr-CH" sz="2400" b="1" dirty="0" smtClean="0">
                <a:solidFill>
                  <a:srgbClr val="FFFF00"/>
                </a:solidFill>
              </a:rPr>
              <a:t>CoP10 (1997): Bolivia, USA</a:t>
            </a:r>
          </a:p>
          <a:p>
            <a:pPr lvl="1" eaLnBrk="1" hangingPunct="1"/>
            <a:r>
              <a:rPr lang="fr-CH" sz="2400" b="1" dirty="0" smtClean="0">
                <a:solidFill>
                  <a:srgbClr val="FFFF00"/>
                </a:solidFill>
              </a:rPr>
              <a:t>CoP11 (2000): no </a:t>
            </a:r>
            <a:r>
              <a:rPr lang="fr-CH" sz="2400" b="1" dirty="0" err="1" smtClean="0">
                <a:solidFill>
                  <a:srgbClr val="FFFF00"/>
                </a:solidFill>
              </a:rPr>
              <a:t>proposal</a:t>
            </a:r>
            <a:endParaRPr lang="fr-CH" sz="2400" b="1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fr-CH" sz="2400" b="1" dirty="0" smtClean="0">
                <a:solidFill>
                  <a:srgbClr val="FFFF00"/>
                </a:solidFill>
              </a:rPr>
              <a:t>CoP12 (2002): Guatemala, Nicaragua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05800" cy="3962400"/>
          </a:xfrm>
          <a:solidFill>
            <a:srgbClr val="336600">
              <a:alpha val="75000"/>
            </a:srgbClr>
          </a:solidFill>
        </p:spPr>
        <p:txBody>
          <a:bodyPr/>
          <a:lstStyle/>
          <a:p>
            <a:pPr eaLnBrk="1" hangingPunct="1"/>
            <a:r>
              <a:rPr lang="fr-CH" sz="2800" b="1" dirty="0" smtClean="0">
                <a:solidFill>
                  <a:srgbClr val="FFFF00"/>
                </a:solidFill>
              </a:rPr>
              <a:t>2002 (CoP12): </a:t>
            </a:r>
            <a:r>
              <a:rPr lang="fr-CH" sz="2800" b="1" dirty="0" err="1" smtClean="0">
                <a:solidFill>
                  <a:srgbClr val="FFFF00"/>
                </a:solidFill>
              </a:rPr>
              <a:t>adopted</a:t>
            </a:r>
            <a:r>
              <a:rPr lang="fr-CH" sz="2800" b="1" dirty="0" smtClean="0">
                <a:solidFill>
                  <a:srgbClr val="FFFF00"/>
                </a:solidFill>
              </a:rPr>
              <a:t> an </a:t>
            </a:r>
            <a:r>
              <a:rPr lang="fr-CH" sz="2800" b="1" dirty="0" err="1" smtClean="0">
                <a:solidFill>
                  <a:srgbClr val="FFFF00"/>
                </a:solidFill>
              </a:rPr>
              <a:t>Appendix</a:t>
            </a:r>
            <a:r>
              <a:rPr lang="fr-CH" sz="2800" b="1" dirty="0" smtClean="0">
                <a:solidFill>
                  <a:srgbClr val="FFFF00"/>
                </a:solidFill>
              </a:rPr>
              <a:t> II </a:t>
            </a:r>
            <a:r>
              <a:rPr lang="fr-CH" sz="2800" b="1" dirty="0" err="1" smtClean="0">
                <a:solidFill>
                  <a:srgbClr val="FFFF00"/>
                </a:solidFill>
              </a:rPr>
              <a:t>proposal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from</a:t>
            </a:r>
            <a:r>
              <a:rPr lang="fr-CH" sz="2800" b="1" dirty="0" smtClean="0">
                <a:solidFill>
                  <a:srgbClr val="FFFF00"/>
                </a:solidFill>
              </a:rPr>
              <a:t> Nicaragua &amp; Guatemala, to enter </a:t>
            </a:r>
            <a:r>
              <a:rPr lang="fr-CH" sz="2800" b="1" dirty="0" err="1" smtClean="0">
                <a:solidFill>
                  <a:srgbClr val="FFFF00"/>
                </a:solidFill>
              </a:rPr>
              <a:t>into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effect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after</a:t>
            </a:r>
            <a:r>
              <a:rPr lang="fr-CH" sz="2800" b="1" dirty="0" smtClean="0">
                <a:solidFill>
                  <a:srgbClr val="FFFF00"/>
                </a:solidFill>
              </a:rPr>
              <a:t> one </a:t>
            </a:r>
            <a:r>
              <a:rPr lang="fr-CH" sz="2800" b="1" dirty="0" err="1" smtClean="0">
                <a:solidFill>
                  <a:srgbClr val="FFFF00"/>
                </a:solidFill>
              </a:rPr>
              <a:t>year</a:t>
            </a:r>
            <a:r>
              <a:rPr lang="fr-CH" sz="2800" b="1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/>
            <a:r>
              <a:rPr lang="fr-CH" sz="2800" b="1" dirty="0" err="1" smtClean="0">
                <a:solidFill>
                  <a:srgbClr val="FFFF00"/>
                </a:solidFill>
              </a:rPr>
              <a:t>Brazil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opposed</a:t>
            </a:r>
            <a:r>
              <a:rPr lang="fr-CH" sz="2800" b="1" dirty="0" smtClean="0">
                <a:solidFill>
                  <a:srgbClr val="FFFF00"/>
                </a:solidFill>
              </a:rPr>
              <a:t> but </a:t>
            </a:r>
            <a:r>
              <a:rPr lang="fr-CH" sz="2800" b="1" dirty="0" err="1" smtClean="0">
                <a:solidFill>
                  <a:srgbClr val="FFFF00"/>
                </a:solidFill>
              </a:rPr>
              <a:t>later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established</a:t>
            </a:r>
            <a:r>
              <a:rPr lang="fr-CH" sz="2800" b="1" dirty="0" smtClean="0">
                <a:solidFill>
                  <a:srgbClr val="FFFF00"/>
                </a:solidFill>
              </a:rPr>
              <a:t> an export moratorium </a:t>
            </a:r>
            <a:r>
              <a:rPr lang="fr-CH" sz="2800" b="1" dirty="0" err="1" smtClean="0">
                <a:solidFill>
                  <a:srgbClr val="FFFF00"/>
                </a:solidFill>
              </a:rPr>
              <a:t>until</a:t>
            </a:r>
            <a:r>
              <a:rPr lang="fr-CH" sz="2800" b="1" dirty="0" smtClean="0">
                <a:solidFill>
                  <a:srgbClr val="FFFF00"/>
                </a:solidFill>
              </a:rPr>
              <a:t> a management plan </a:t>
            </a:r>
            <a:r>
              <a:rPr lang="fr-CH" sz="2800" b="1" dirty="0" err="1" smtClean="0">
                <a:solidFill>
                  <a:srgbClr val="FFFF00"/>
                </a:solidFill>
              </a:rPr>
              <a:t>was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drawn</a:t>
            </a:r>
            <a:r>
              <a:rPr lang="fr-CH" sz="2800" b="1" dirty="0" smtClean="0">
                <a:solidFill>
                  <a:srgbClr val="FFFF00"/>
                </a:solidFill>
              </a:rPr>
              <a:t> up for the </a:t>
            </a:r>
            <a:r>
              <a:rPr lang="fr-CH" sz="2800" b="1" dirty="0" err="1" smtClean="0">
                <a:solidFill>
                  <a:srgbClr val="FFFF00"/>
                </a:solidFill>
              </a:rPr>
              <a:t>species</a:t>
            </a:r>
            <a:r>
              <a:rPr lang="fr-CH" sz="2800" b="1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/>
            <a:r>
              <a:rPr lang="fr-CH" sz="2800" b="1" dirty="0" smtClean="0">
                <a:solidFill>
                  <a:srgbClr val="FFFF00"/>
                </a:solidFill>
              </a:rPr>
              <a:t>The plan </a:t>
            </a:r>
            <a:r>
              <a:rPr lang="fr-CH" sz="2800" b="1" dirty="0" err="1" smtClean="0">
                <a:solidFill>
                  <a:srgbClr val="FFFF00"/>
                </a:solidFill>
              </a:rPr>
              <a:t>is</a:t>
            </a:r>
            <a:r>
              <a:rPr lang="fr-CH" sz="2800" b="1" dirty="0" smtClean="0">
                <a:solidFill>
                  <a:srgbClr val="FFFF00"/>
                </a:solidFill>
              </a:rPr>
              <a:t> in place and exports have </a:t>
            </a:r>
            <a:r>
              <a:rPr lang="fr-CH" sz="2800" b="1" dirty="0" err="1" smtClean="0">
                <a:solidFill>
                  <a:srgbClr val="FFFF00"/>
                </a:solidFill>
              </a:rPr>
              <a:t>resumed</a:t>
            </a:r>
            <a:r>
              <a:rPr lang="fr-CH" sz="2800" b="1" dirty="0" smtClean="0">
                <a:solidFill>
                  <a:srgbClr val="FFFF00"/>
                </a:solidFill>
              </a:rPr>
              <a:t> but in </a:t>
            </a:r>
            <a:r>
              <a:rPr lang="fr-CH" sz="2800" b="1" dirty="0" err="1" smtClean="0">
                <a:solidFill>
                  <a:srgbClr val="FFFF00"/>
                </a:solidFill>
              </a:rPr>
              <a:t>relatively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smaller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quantities</a:t>
            </a:r>
            <a:r>
              <a:rPr lang="fr-CH" b="1" dirty="0" smtClean="0">
                <a:solidFill>
                  <a:srgbClr val="FFFF00"/>
                </a:solidFill>
              </a:rPr>
              <a:t>.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196975"/>
            <a:ext cx="8274050" cy="3984625"/>
          </a:xfrm>
          <a:solidFill>
            <a:srgbClr val="336600">
              <a:alpha val="76000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sz="2400" b="1" dirty="0" err="1" smtClean="0">
                <a:solidFill>
                  <a:srgbClr val="FFFF00"/>
                </a:solidFill>
              </a:rPr>
              <a:t>Peru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filled</a:t>
            </a:r>
            <a:r>
              <a:rPr lang="fr-CH" sz="2400" b="1" dirty="0" smtClean="0">
                <a:solidFill>
                  <a:srgbClr val="FFFF00"/>
                </a:solidFill>
              </a:rPr>
              <a:t> the vacuum </a:t>
            </a:r>
            <a:r>
              <a:rPr lang="fr-CH" sz="2400" b="1" dirty="0" err="1" smtClean="0">
                <a:solidFill>
                  <a:srgbClr val="FFFF00"/>
                </a:solidFill>
              </a:rPr>
              <a:t>with</a:t>
            </a:r>
            <a:r>
              <a:rPr lang="fr-CH" sz="2400" b="1" dirty="0" smtClean="0">
                <a:solidFill>
                  <a:srgbClr val="FFFF00"/>
                </a:solidFill>
              </a:rPr>
              <a:t> exports of 54,000 m</a:t>
            </a:r>
            <a:r>
              <a:rPr lang="fr-CH" sz="2400" b="1" baseline="30000" dirty="0" smtClean="0">
                <a:solidFill>
                  <a:srgbClr val="FFFF00"/>
                </a:solidFill>
              </a:rPr>
              <a:t>3</a:t>
            </a:r>
            <a:r>
              <a:rPr lang="fr-CH" sz="2400" b="1" dirty="0" smtClean="0">
                <a:solidFill>
                  <a:srgbClr val="FFFF00"/>
                </a:solidFill>
              </a:rPr>
              <a:t> in 2002.</a:t>
            </a:r>
          </a:p>
          <a:p>
            <a:pPr eaLnBrk="1" hangingPunct="1">
              <a:lnSpc>
                <a:spcPct val="90000"/>
              </a:lnSpc>
            </a:pPr>
            <a:r>
              <a:rPr lang="fr-CH" sz="2400" b="1" dirty="0" err="1" smtClean="0">
                <a:solidFill>
                  <a:srgbClr val="FFFF00"/>
                </a:solidFill>
              </a:rPr>
              <a:t>They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did</a:t>
            </a:r>
            <a:r>
              <a:rPr lang="fr-CH" sz="2400" b="1" dirty="0" smtClean="0">
                <a:solidFill>
                  <a:srgbClr val="FFFF00"/>
                </a:solidFill>
              </a:rPr>
              <a:t> not have the </a:t>
            </a:r>
            <a:r>
              <a:rPr lang="fr-CH" sz="2400" b="1" dirty="0" err="1" smtClean="0">
                <a:solidFill>
                  <a:srgbClr val="FFFF00"/>
                </a:solidFill>
              </a:rPr>
              <a:t>necessary</a:t>
            </a:r>
            <a:r>
              <a:rPr lang="fr-CH" sz="2400" b="1" dirty="0" smtClean="0">
                <a:solidFill>
                  <a:srgbClr val="FFFF00"/>
                </a:solidFill>
              </a:rPr>
              <a:t> information on </a:t>
            </a:r>
            <a:r>
              <a:rPr lang="fr-CH" sz="2400" b="1" dirty="0" err="1" smtClean="0">
                <a:solidFill>
                  <a:srgbClr val="FFFF00"/>
                </a:solidFill>
              </a:rPr>
              <a:t>which</a:t>
            </a:r>
            <a:r>
              <a:rPr lang="fr-CH" sz="2400" b="1" dirty="0" smtClean="0">
                <a:solidFill>
                  <a:srgbClr val="FFFF00"/>
                </a:solidFill>
              </a:rPr>
              <a:t> to base a non-</a:t>
            </a:r>
            <a:r>
              <a:rPr lang="fr-CH" sz="2400" b="1" dirty="0" err="1" smtClean="0">
                <a:solidFill>
                  <a:srgbClr val="FFFF00"/>
                </a:solidFill>
              </a:rPr>
              <a:t>detriment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finding</a:t>
            </a:r>
            <a:endParaRPr lang="fr-CH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CH" sz="2400" b="1" dirty="0" err="1" smtClean="0">
                <a:solidFill>
                  <a:srgbClr val="FFFF00"/>
                </a:solidFill>
              </a:rPr>
              <a:t>They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exported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stockpiles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felled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before</a:t>
            </a:r>
            <a:r>
              <a:rPr lang="fr-CH" sz="2400" b="1" dirty="0" smtClean="0">
                <a:solidFill>
                  <a:srgbClr val="FFFF00"/>
                </a:solidFill>
              </a:rPr>
              <a:t> 2002 </a:t>
            </a:r>
            <a:r>
              <a:rPr lang="fr-CH" sz="2400" b="1" dirty="0" err="1" smtClean="0">
                <a:solidFill>
                  <a:srgbClr val="FFFF00"/>
                </a:solidFill>
              </a:rPr>
              <a:t>without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any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attempt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at</a:t>
            </a:r>
            <a:r>
              <a:rPr lang="fr-CH" sz="2400" b="1" dirty="0" smtClean="0">
                <a:solidFill>
                  <a:srgbClr val="FFFF00"/>
                </a:solidFill>
              </a:rPr>
              <a:t> a non-</a:t>
            </a:r>
            <a:r>
              <a:rPr lang="fr-CH" sz="2400" b="1" dirty="0" err="1" smtClean="0">
                <a:solidFill>
                  <a:srgbClr val="FFFF00"/>
                </a:solidFill>
              </a:rPr>
              <a:t>detriment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finding</a:t>
            </a:r>
            <a:r>
              <a:rPr lang="fr-CH" sz="2400" b="1" dirty="0" smtClean="0">
                <a:solidFill>
                  <a:srgbClr val="FFFF00"/>
                </a:solidFill>
              </a:rPr>
              <a:t> – a practice not </a:t>
            </a:r>
            <a:r>
              <a:rPr lang="fr-CH" sz="2400" b="1" dirty="0" err="1" smtClean="0">
                <a:solidFill>
                  <a:srgbClr val="FFFF00"/>
                </a:solidFill>
              </a:rPr>
              <a:t>allowed</a:t>
            </a:r>
            <a:r>
              <a:rPr lang="fr-CH" sz="2400" b="1" dirty="0" smtClean="0">
                <a:solidFill>
                  <a:srgbClr val="FFFF00"/>
                </a:solidFill>
              </a:rPr>
              <a:t> by CITES</a:t>
            </a:r>
          </a:p>
          <a:p>
            <a:pPr eaLnBrk="1" hangingPunct="1">
              <a:lnSpc>
                <a:spcPct val="90000"/>
              </a:lnSpc>
            </a:pPr>
            <a:r>
              <a:rPr lang="fr-CH" sz="2400" b="1" dirty="0" err="1" smtClean="0">
                <a:solidFill>
                  <a:srgbClr val="FFFF00"/>
                </a:solidFill>
              </a:rPr>
              <a:t>Harvesting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continued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illegally</a:t>
            </a:r>
            <a:r>
              <a:rPr lang="fr-CH" sz="2400" b="1" dirty="0" smtClean="0">
                <a:solidFill>
                  <a:srgbClr val="FFFF00"/>
                </a:solidFill>
              </a:rPr>
              <a:t> in </a:t>
            </a:r>
            <a:r>
              <a:rPr lang="fr-CH" sz="2400" b="1" dirty="0" err="1" smtClean="0">
                <a:solidFill>
                  <a:srgbClr val="FFFF00"/>
                </a:solidFill>
              </a:rPr>
              <a:t>protected</a:t>
            </a:r>
            <a:r>
              <a:rPr lang="fr-CH" sz="2400" b="1" dirty="0" smtClean="0">
                <a:solidFill>
                  <a:srgbClr val="FFFF00"/>
                </a:solidFill>
              </a:rPr>
              <a:t> areas and </a:t>
            </a:r>
            <a:r>
              <a:rPr lang="fr-CH" sz="2400" b="1" dirty="0" err="1" smtClean="0">
                <a:solidFill>
                  <a:srgbClr val="FFFF00"/>
                </a:solidFill>
              </a:rPr>
              <a:t>isolated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indigenous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tribes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were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under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threat</a:t>
            </a:r>
            <a:r>
              <a:rPr lang="fr-CH" sz="2400" b="1" dirty="0" smtClean="0">
                <a:solidFill>
                  <a:srgbClr val="FFFF00"/>
                </a:solidFill>
              </a:rPr>
              <a:t>.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4065587"/>
          </a:xfrm>
          <a:solidFill>
            <a:srgbClr val="3366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sz="2800" b="1" dirty="0" smtClean="0">
                <a:solidFill>
                  <a:srgbClr val="FFFF00"/>
                </a:solidFill>
              </a:rPr>
              <a:t>In 2007, </a:t>
            </a:r>
            <a:r>
              <a:rPr lang="fr-CH" sz="2800" b="1" dirty="0" err="1" smtClean="0">
                <a:solidFill>
                  <a:srgbClr val="FFFF00"/>
                </a:solidFill>
              </a:rPr>
              <a:t>Peru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faced</a:t>
            </a:r>
            <a:r>
              <a:rPr lang="fr-CH" sz="2800" b="1" dirty="0" smtClean="0">
                <a:solidFill>
                  <a:srgbClr val="FFFF00"/>
                </a:solidFill>
              </a:rPr>
              <a:t> sanctions </a:t>
            </a:r>
            <a:r>
              <a:rPr lang="fr-CH" sz="2800" b="1" dirty="0" err="1" smtClean="0">
                <a:solidFill>
                  <a:srgbClr val="FFFF00"/>
                </a:solidFill>
              </a:rPr>
              <a:t>from</a:t>
            </a:r>
            <a:r>
              <a:rPr lang="fr-CH" sz="2800" b="1" dirty="0" smtClean="0">
                <a:solidFill>
                  <a:srgbClr val="FFFF00"/>
                </a:solidFill>
              </a:rPr>
              <a:t> CITES </a:t>
            </a:r>
            <a:r>
              <a:rPr lang="fr-CH" sz="2800" b="1" dirty="0" err="1" smtClean="0">
                <a:solidFill>
                  <a:srgbClr val="FFFF00"/>
                </a:solidFill>
              </a:rPr>
              <a:t>unless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it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improved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its</a:t>
            </a:r>
            <a:r>
              <a:rPr lang="fr-CH" sz="2800" b="1" dirty="0" smtClean="0">
                <a:solidFill>
                  <a:srgbClr val="FFFF00"/>
                </a:solidFill>
              </a:rPr>
              <a:t> management and </a:t>
            </a:r>
            <a:r>
              <a:rPr lang="fr-CH" sz="2800" b="1" dirty="0" err="1" smtClean="0">
                <a:solidFill>
                  <a:srgbClr val="FFFF00"/>
                </a:solidFill>
              </a:rPr>
              <a:t>reduced</a:t>
            </a:r>
            <a:r>
              <a:rPr lang="fr-CH" sz="2800" b="1" dirty="0" smtClean="0">
                <a:solidFill>
                  <a:srgbClr val="FFFF00"/>
                </a:solidFill>
              </a:rPr>
              <a:t> </a:t>
            </a:r>
            <a:r>
              <a:rPr lang="fr-CH" sz="2800" b="1" dirty="0" err="1" smtClean="0">
                <a:solidFill>
                  <a:srgbClr val="FFFF00"/>
                </a:solidFill>
              </a:rPr>
              <a:t>its</a:t>
            </a:r>
            <a:r>
              <a:rPr lang="fr-CH" sz="2800" b="1" dirty="0" smtClean="0">
                <a:solidFill>
                  <a:srgbClr val="FFFF00"/>
                </a:solidFill>
              </a:rPr>
              <a:t> quota. </a:t>
            </a:r>
          </a:p>
          <a:p>
            <a:pPr eaLnBrk="1" hangingPunct="1">
              <a:lnSpc>
                <a:spcPct val="90000"/>
              </a:lnSpc>
            </a:pPr>
            <a:r>
              <a:rPr lang="fr-CH" sz="2800" b="1" dirty="0" smtClean="0">
                <a:solidFill>
                  <a:srgbClr val="FFFF00"/>
                </a:solidFill>
              </a:rPr>
              <a:t>It </a:t>
            </a:r>
            <a:r>
              <a:rPr lang="fr-CH" sz="2800" b="1" dirty="0" err="1" smtClean="0">
                <a:solidFill>
                  <a:srgbClr val="FFFF00"/>
                </a:solidFill>
              </a:rPr>
              <a:t>agreed</a:t>
            </a:r>
            <a:r>
              <a:rPr lang="fr-CH" sz="2800" b="1" dirty="0" smtClean="0">
                <a:solidFill>
                  <a:srgbClr val="FFFF00"/>
                </a:solidFill>
              </a:rPr>
              <a:t> to: </a:t>
            </a:r>
          </a:p>
          <a:p>
            <a:pPr lvl="1" eaLnBrk="1" hangingPunct="1">
              <a:lnSpc>
                <a:spcPct val="90000"/>
              </a:lnSpc>
            </a:pPr>
            <a:r>
              <a:rPr lang="fr-CH" sz="2400" b="1" dirty="0" smtClean="0">
                <a:solidFill>
                  <a:srgbClr val="FFFF00"/>
                </a:solidFill>
              </a:rPr>
              <a:t>an export quota of 5,000m</a:t>
            </a:r>
            <a:r>
              <a:rPr lang="fr-CH" sz="2400" b="1" baseline="30000" dirty="0" smtClean="0">
                <a:solidFill>
                  <a:srgbClr val="FFFF00"/>
                </a:solidFill>
              </a:rPr>
              <a:t>3  </a:t>
            </a:r>
            <a:r>
              <a:rPr lang="fr-CH" sz="2400" b="1" dirty="0" err="1" smtClean="0">
                <a:solidFill>
                  <a:srgbClr val="FFFF00"/>
                </a:solidFill>
              </a:rPr>
              <a:t>based</a:t>
            </a:r>
            <a:r>
              <a:rPr lang="fr-CH" sz="2400" b="1" dirty="0" smtClean="0">
                <a:solidFill>
                  <a:srgbClr val="FFFF00"/>
                </a:solidFill>
              </a:rPr>
              <a:t> on </a:t>
            </a:r>
            <a:r>
              <a:rPr lang="fr-CH" sz="2400" b="1" dirty="0" err="1" smtClean="0">
                <a:solidFill>
                  <a:srgbClr val="FFFF00"/>
                </a:solidFill>
              </a:rPr>
              <a:t>approved</a:t>
            </a:r>
            <a:r>
              <a:rPr lang="fr-CH" sz="2400" b="1" dirty="0" smtClean="0">
                <a:solidFill>
                  <a:srgbClr val="FFFF00"/>
                </a:solidFill>
              </a:rPr>
              <a:t> and </a:t>
            </a:r>
            <a:r>
              <a:rPr lang="fr-CH" sz="2400" b="1" dirty="0" err="1" smtClean="0">
                <a:solidFill>
                  <a:srgbClr val="FFFF00"/>
                </a:solidFill>
              </a:rPr>
              <a:t>verified</a:t>
            </a:r>
            <a:r>
              <a:rPr lang="fr-CH" sz="2400" b="1" dirty="0" smtClean="0">
                <a:solidFill>
                  <a:srgbClr val="FFFF00"/>
                </a:solidFill>
              </a:rPr>
              <a:t> concessions; and</a:t>
            </a:r>
          </a:p>
          <a:p>
            <a:pPr lvl="1" eaLnBrk="1" hangingPunct="1">
              <a:lnSpc>
                <a:spcPct val="90000"/>
              </a:lnSpc>
            </a:pPr>
            <a:r>
              <a:rPr lang="fr-CH" sz="2400" b="1" dirty="0" smtClean="0">
                <a:solidFill>
                  <a:srgbClr val="FFFF00"/>
                </a:solidFill>
              </a:rPr>
              <a:t>ratification </a:t>
            </a:r>
            <a:r>
              <a:rPr lang="fr-CH" sz="2400" b="1" dirty="0" err="1" smtClean="0">
                <a:solidFill>
                  <a:srgbClr val="FFFF00"/>
                </a:solidFill>
              </a:rPr>
              <a:t>at</a:t>
            </a:r>
            <a:r>
              <a:rPr lang="fr-CH" sz="2400" b="1" dirty="0" smtClean="0">
                <a:solidFill>
                  <a:srgbClr val="FFFF00"/>
                </a:solidFill>
              </a:rPr>
              <a:t> the </a:t>
            </a:r>
            <a:r>
              <a:rPr lang="fr-CH" sz="2400" b="1" dirty="0" err="1" smtClean="0">
                <a:solidFill>
                  <a:srgbClr val="FFFF00"/>
                </a:solidFill>
              </a:rPr>
              <a:t>highest</a:t>
            </a:r>
            <a:r>
              <a:rPr lang="fr-CH" sz="2400" b="1" dirty="0" smtClean="0">
                <a:solidFill>
                  <a:srgbClr val="FFFF00"/>
                </a:solidFill>
              </a:rPr>
              <a:t> </a:t>
            </a:r>
            <a:r>
              <a:rPr lang="fr-CH" sz="2400" b="1" dirty="0" err="1" smtClean="0">
                <a:solidFill>
                  <a:srgbClr val="FFFF00"/>
                </a:solidFill>
              </a:rPr>
              <a:t>level</a:t>
            </a:r>
            <a:r>
              <a:rPr lang="fr-CH" sz="2400" b="1" dirty="0" smtClean="0">
                <a:solidFill>
                  <a:srgbClr val="FFFF00"/>
                </a:solidFill>
              </a:rPr>
              <a:t> of a </a:t>
            </a:r>
            <a:r>
              <a:rPr lang="fr-CH" sz="2400" b="1" dirty="0" err="1" smtClean="0">
                <a:solidFill>
                  <a:srgbClr val="FFFF00"/>
                </a:solidFill>
              </a:rPr>
              <a:t>comprehensive</a:t>
            </a:r>
            <a:r>
              <a:rPr lang="fr-CH" sz="2400" b="1" dirty="0" smtClean="0">
                <a:solidFill>
                  <a:srgbClr val="FFFF00"/>
                </a:solidFill>
              </a:rPr>
              <a:t> plan of action for </a:t>
            </a:r>
            <a:r>
              <a:rPr lang="fr-CH" sz="2400" b="1" dirty="0" err="1" smtClean="0">
                <a:solidFill>
                  <a:srgbClr val="FFFF00"/>
                </a:solidFill>
              </a:rPr>
              <a:t>Mahogany</a:t>
            </a:r>
            <a:r>
              <a:rPr lang="fr-CH" sz="2400" b="1" dirty="0" smtClean="0">
                <a:solidFill>
                  <a:srgbClr val="FFFF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fr-CH" sz="2800" b="1" dirty="0" smtClean="0">
                <a:solidFill>
                  <a:srgbClr val="FFFF00"/>
                </a:solidFill>
              </a:rPr>
              <a:t>CITES </a:t>
            </a:r>
            <a:r>
              <a:rPr lang="fr-CH" sz="2800" b="1" dirty="0" err="1" smtClean="0">
                <a:solidFill>
                  <a:srgbClr val="FFFF00"/>
                </a:solidFill>
              </a:rPr>
              <a:t>agreed</a:t>
            </a:r>
            <a:r>
              <a:rPr lang="fr-CH" sz="2800" b="1" dirty="0" smtClean="0">
                <a:solidFill>
                  <a:srgbClr val="FFFF00"/>
                </a:solidFill>
              </a:rPr>
              <a:t> to a plan of action for the </a:t>
            </a:r>
            <a:r>
              <a:rPr lang="fr-CH" sz="2800" b="1" dirty="0" err="1" smtClean="0">
                <a:solidFill>
                  <a:srgbClr val="FFFF00"/>
                </a:solidFill>
              </a:rPr>
              <a:t>species</a:t>
            </a:r>
            <a:r>
              <a:rPr lang="fr-CH" sz="2800" b="1" dirty="0" smtClean="0">
                <a:solidFill>
                  <a:srgbClr val="FFFF00"/>
                </a:solidFill>
              </a:rPr>
              <a:t> for all range States.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5861050" cy="762000"/>
          </a:xfrm>
          <a:solidFill>
            <a:schemeClr val="bg1">
              <a:alpha val="67000"/>
            </a:schemeClr>
          </a:solidFill>
        </p:spPr>
        <p:txBody>
          <a:bodyPr/>
          <a:lstStyle/>
          <a:p>
            <a:pPr eaLnBrk="1" hangingPunct="1"/>
            <a:r>
              <a:rPr lang="fr-CH" dirty="0" err="1" smtClean="0"/>
              <a:t>Lessons</a:t>
            </a:r>
            <a:r>
              <a:rPr lang="fr-CH" dirty="0" smtClean="0"/>
              <a:t> </a:t>
            </a:r>
            <a:r>
              <a:rPr lang="fr-CH" dirty="0" err="1" smtClean="0"/>
              <a:t>learned</a:t>
            </a:r>
            <a:r>
              <a:rPr lang="fr-CH" dirty="0" smtClean="0"/>
              <a:t>?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1013"/>
            <a:ext cx="8229600" cy="44973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fr-CH" sz="2400" b="1" dirty="0" smtClean="0">
                <a:solidFill>
                  <a:schemeClr val="tx2"/>
                </a:solidFill>
              </a:rPr>
              <a:t>The commercial value and </a:t>
            </a:r>
            <a:r>
              <a:rPr lang="fr-CH" sz="2400" b="1" dirty="0" err="1" smtClean="0">
                <a:solidFill>
                  <a:schemeClr val="tx2"/>
                </a:solidFill>
              </a:rPr>
              <a:t>sheer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bulk</a:t>
            </a:r>
            <a:r>
              <a:rPr lang="fr-CH" sz="2400" b="1" dirty="0" smtClean="0">
                <a:solidFill>
                  <a:schemeClr val="tx2"/>
                </a:solidFill>
              </a:rPr>
              <a:t> of </a:t>
            </a:r>
            <a:r>
              <a:rPr lang="fr-CH" sz="2400" b="1" dirty="0" err="1" smtClean="0">
                <a:solidFill>
                  <a:schemeClr val="tx2"/>
                </a:solidFill>
              </a:rPr>
              <a:t>trade</a:t>
            </a:r>
            <a:r>
              <a:rPr lang="fr-CH" sz="2400" b="1" dirty="0" smtClean="0">
                <a:solidFill>
                  <a:schemeClr val="tx2"/>
                </a:solidFill>
              </a:rPr>
              <a:t> in </a:t>
            </a:r>
            <a:r>
              <a:rPr lang="fr-CH" sz="2400" b="1" dirty="0" err="1" smtClean="0">
                <a:solidFill>
                  <a:schemeClr val="tx2"/>
                </a:solidFill>
              </a:rPr>
              <a:t>quality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timbers</a:t>
            </a:r>
            <a:r>
              <a:rPr lang="fr-CH" sz="2400" b="1" dirty="0" smtClean="0">
                <a:solidFill>
                  <a:schemeClr val="tx2"/>
                </a:solidFill>
              </a:rPr>
              <a:t>, </a:t>
            </a:r>
            <a:r>
              <a:rPr lang="fr-CH" sz="2400" b="1" dirty="0" err="1" smtClean="0">
                <a:solidFill>
                  <a:schemeClr val="tx2"/>
                </a:solidFill>
              </a:rPr>
              <a:t>together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with</a:t>
            </a:r>
            <a:r>
              <a:rPr lang="fr-CH" sz="2400" b="1" dirty="0" smtClean="0">
                <a:solidFill>
                  <a:schemeClr val="tx2"/>
                </a:solidFill>
              </a:rPr>
              <a:t> corruption and </a:t>
            </a:r>
            <a:r>
              <a:rPr lang="fr-CH" sz="2400" b="1" dirty="0" err="1" smtClean="0">
                <a:solidFill>
                  <a:schemeClr val="tx2"/>
                </a:solidFill>
              </a:rPr>
              <a:t>poor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governance</a:t>
            </a:r>
            <a:r>
              <a:rPr lang="fr-CH" sz="2400" b="1" dirty="0" smtClean="0">
                <a:solidFill>
                  <a:schemeClr val="tx2"/>
                </a:solidFill>
              </a:rPr>
              <a:t> in </a:t>
            </a:r>
            <a:r>
              <a:rPr lang="fr-CH" sz="2400" b="1" dirty="0" err="1" smtClean="0">
                <a:solidFill>
                  <a:schemeClr val="tx2"/>
                </a:solidFill>
              </a:rPr>
              <a:t>many</a:t>
            </a:r>
            <a:r>
              <a:rPr lang="fr-CH" sz="2400" b="1" dirty="0" smtClean="0">
                <a:solidFill>
                  <a:schemeClr val="tx2"/>
                </a:solidFill>
              </a:rPr>
              <a:t> range States, </a:t>
            </a:r>
            <a:r>
              <a:rPr lang="fr-CH" sz="2400" b="1" dirty="0" err="1" smtClean="0">
                <a:solidFill>
                  <a:schemeClr val="tx2"/>
                </a:solidFill>
              </a:rPr>
              <a:t>makes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sustainable</a:t>
            </a:r>
            <a:r>
              <a:rPr lang="fr-CH" sz="2400" b="1" dirty="0" smtClean="0">
                <a:solidFill>
                  <a:schemeClr val="tx2"/>
                </a:solidFill>
              </a:rPr>
              <a:t> management </a:t>
            </a:r>
            <a:r>
              <a:rPr lang="fr-CH" sz="2400" b="1" dirty="0" err="1" smtClean="0">
                <a:solidFill>
                  <a:schemeClr val="tx2"/>
                </a:solidFill>
              </a:rPr>
              <a:t>regimes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difficult</a:t>
            </a:r>
            <a:r>
              <a:rPr lang="fr-CH" sz="2400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fr-CH" sz="2400" b="1" dirty="0" smtClean="0">
                <a:solidFill>
                  <a:schemeClr val="tx2"/>
                </a:solidFill>
              </a:rPr>
              <a:t>BUT—CITES </a:t>
            </a:r>
            <a:r>
              <a:rPr lang="fr-CH" sz="2400" b="1" dirty="0" err="1" smtClean="0">
                <a:solidFill>
                  <a:schemeClr val="tx2"/>
                </a:solidFill>
              </a:rPr>
              <a:t>can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be</a:t>
            </a:r>
            <a:r>
              <a:rPr lang="fr-CH" sz="2400" b="1" dirty="0" smtClean="0">
                <a:solidFill>
                  <a:schemeClr val="tx2"/>
                </a:solidFill>
              </a:rPr>
              <a:t> a </a:t>
            </a:r>
            <a:r>
              <a:rPr lang="fr-CH" sz="2400" b="1" dirty="0" err="1" smtClean="0">
                <a:solidFill>
                  <a:schemeClr val="tx2"/>
                </a:solidFill>
              </a:rPr>
              <a:t>powerful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tool</a:t>
            </a:r>
            <a:r>
              <a:rPr lang="fr-CH" sz="2400" b="1" dirty="0" smtClean="0">
                <a:solidFill>
                  <a:schemeClr val="tx2"/>
                </a:solidFill>
              </a:rPr>
              <a:t> for </a:t>
            </a:r>
            <a:r>
              <a:rPr lang="fr-CH" sz="2400" b="1" dirty="0" err="1" smtClean="0">
                <a:solidFill>
                  <a:schemeClr val="tx2"/>
                </a:solidFill>
              </a:rPr>
              <a:t>commercially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valuable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timber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species</a:t>
            </a:r>
            <a:r>
              <a:rPr lang="fr-CH" sz="2400" b="1" dirty="0" smtClean="0">
                <a:solidFill>
                  <a:schemeClr val="tx2"/>
                </a:solidFill>
              </a:rPr>
              <a:t>, and </a:t>
            </a:r>
            <a:r>
              <a:rPr lang="fr-CH" sz="2400" b="1" dirty="0" err="1" smtClean="0">
                <a:solidFill>
                  <a:schemeClr val="tx2"/>
                </a:solidFill>
              </a:rPr>
              <a:t>can</a:t>
            </a:r>
            <a:r>
              <a:rPr lang="fr-CH" sz="2400" b="1" dirty="0" smtClean="0">
                <a:solidFill>
                  <a:schemeClr val="tx2"/>
                </a:solidFill>
              </a:rPr>
              <a:t> help drive action </a:t>
            </a:r>
            <a:r>
              <a:rPr lang="fr-CH" sz="2400" b="1" dirty="0" err="1" smtClean="0">
                <a:solidFill>
                  <a:schemeClr val="tx2"/>
                </a:solidFill>
              </a:rPr>
              <a:t>at</a:t>
            </a:r>
            <a:r>
              <a:rPr lang="fr-CH" sz="2400" b="1" dirty="0" smtClean="0">
                <a:solidFill>
                  <a:schemeClr val="tx2"/>
                </a:solidFill>
              </a:rPr>
              <a:t> the national </a:t>
            </a:r>
            <a:r>
              <a:rPr lang="fr-CH" sz="2400" b="1" dirty="0" err="1" smtClean="0">
                <a:solidFill>
                  <a:schemeClr val="tx2"/>
                </a:solidFill>
              </a:rPr>
              <a:t>level</a:t>
            </a:r>
            <a:endParaRPr lang="fr-CH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fr-CH" sz="2400" b="1" dirty="0" smtClean="0">
                <a:solidFill>
                  <a:schemeClr val="tx2"/>
                </a:solidFill>
              </a:rPr>
              <a:t>Good </a:t>
            </a:r>
            <a:r>
              <a:rPr lang="fr-CH" sz="2400" b="1" dirty="0" err="1" smtClean="0">
                <a:solidFill>
                  <a:schemeClr val="tx2"/>
                </a:solidFill>
              </a:rPr>
              <a:t>forestry</a:t>
            </a:r>
            <a:r>
              <a:rPr lang="fr-CH" sz="2400" b="1" dirty="0" smtClean="0">
                <a:solidFill>
                  <a:schemeClr val="tx2"/>
                </a:solidFill>
              </a:rPr>
              <a:t> practice </a:t>
            </a:r>
            <a:r>
              <a:rPr lang="fr-CH" sz="2400" b="1" dirty="0" err="1" smtClean="0">
                <a:solidFill>
                  <a:schemeClr val="tx2"/>
                </a:solidFill>
              </a:rPr>
              <a:t>can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deliver</a:t>
            </a:r>
            <a:r>
              <a:rPr lang="fr-CH" sz="2400" b="1" dirty="0" smtClean="0">
                <a:solidFill>
                  <a:schemeClr val="tx2"/>
                </a:solidFill>
              </a:rPr>
              <a:t> a </a:t>
            </a:r>
            <a:r>
              <a:rPr lang="fr-CH" sz="2400" b="1" dirty="0" err="1" smtClean="0">
                <a:solidFill>
                  <a:schemeClr val="tx2"/>
                </a:solidFill>
              </a:rPr>
              <a:t>robust</a:t>
            </a:r>
            <a:r>
              <a:rPr lang="fr-CH" sz="2400" b="1" dirty="0" smtClean="0">
                <a:solidFill>
                  <a:schemeClr val="tx2"/>
                </a:solidFill>
              </a:rPr>
              <a:t> non-</a:t>
            </a:r>
            <a:r>
              <a:rPr lang="fr-CH" sz="2400" b="1" dirty="0" err="1" smtClean="0">
                <a:solidFill>
                  <a:schemeClr val="tx2"/>
                </a:solidFill>
              </a:rPr>
              <a:t>detriment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finding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under</a:t>
            </a:r>
            <a:r>
              <a:rPr lang="fr-CH" sz="2400" b="1" dirty="0" smtClean="0">
                <a:solidFill>
                  <a:schemeClr val="tx2"/>
                </a:solidFill>
              </a:rPr>
              <a:t> CITES.</a:t>
            </a:r>
          </a:p>
          <a:p>
            <a:pPr eaLnBrk="1" hangingPunct="1"/>
            <a:r>
              <a:rPr lang="fr-CH" sz="2400" b="1" dirty="0" smtClean="0">
                <a:solidFill>
                  <a:schemeClr val="tx2"/>
                </a:solidFill>
              </a:rPr>
              <a:t>CITES and ITTO are </a:t>
            </a:r>
            <a:r>
              <a:rPr lang="fr-CH" sz="2400" b="1" dirty="0" err="1" smtClean="0">
                <a:solidFill>
                  <a:schemeClr val="tx2"/>
                </a:solidFill>
              </a:rPr>
              <a:t>working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together</a:t>
            </a:r>
            <a:r>
              <a:rPr lang="fr-CH" sz="2400" b="1" dirty="0" smtClean="0">
                <a:solidFill>
                  <a:schemeClr val="tx2"/>
                </a:solidFill>
              </a:rPr>
              <a:t> on </a:t>
            </a:r>
            <a:r>
              <a:rPr lang="fr-CH" sz="2400" b="1" dirty="0" err="1" smtClean="0">
                <a:solidFill>
                  <a:schemeClr val="tx2"/>
                </a:solidFill>
              </a:rPr>
              <a:t>capacity</a:t>
            </a:r>
            <a:r>
              <a:rPr lang="fr-CH" sz="2400" b="1" dirty="0" smtClean="0">
                <a:solidFill>
                  <a:schemeClr val="tx2"/>
                </a:solidFill>
              </a:rPr>
              <a:t> building to </a:t>
            </a:r>
            <a:r>
              <a:rPr lang="fr-CH" sz="2400" b="1" dirty="0" err="1" smtClean="0">
                <a:solidFill>
                  <a:schemeClr val="tx2"/>
                </a:solidFill>
              </a:rPr>
              <a:t>assist</a:t>
            </a:r>
            <a:r>
              <a:rPr lang="fr-CH" sz="2400" b="1" dirty="0" smtClean="0">
                <a:solidFill>
                  <a:schemeClr val="tx2"/>
                </a:solidFill>
              </a:rPr>
              <a:t> in </a:t>
            </a:r>
            <a:r>
              <a:rPr lang="fr-CH" sz="2400" b="1" dirty="0" err="1" smtClean="0">
                <a:solidFill>
                  <a:schemeClr val="tx2"/>
                </a:solidFill>
              </a:rPr>
              <a:t>making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NDFs</a:t>
            </a:r>
            <a:r>
              <a:rPr lang="fr-CH" sz="2400" b="1" dirty="0" smtClean="0">
                <a:solidFill>
                  <a:schemeClr val="tx2"/>
                </a:solidFill>
              </a:rPr>
              <a:t> for </a:t>
            </a:r>
            <a:r>
              <a:rPr lang="fr-CH" sz="2400" b="1" dirty="0" err="1" smtClean="0">
                <a:solidFill>
                  <a:schemeClr val="tx2"/>
                </a:solidFill>
              </a:rPr>
              <a:t>listed</a:t>
            </a:r>
            <a:r>
              <a:rPr lang="fr-CH" sz="2400" b="1" dirty="0" smtClean="0">
                <a:solidFill>
                  <a:schemeClr val="tx2"/>
                </a:solidFill>
              </a:rPr>
              <a:t> </a:t>
            </a:r>
            <a:r>
              <a:rPr lang="fr-CH" sz="2400" b="1" dirty="0" err="1" smtClean="0">
                <a:solidFill>
                  <a:schemeClr val="tx2"/>
                </a:solidFill>
              </a:rPr>
              <a:t>species</a:t>
            </a:r>
            <a:r>
              <a:rPr lang="fr-CH" sz="2400" b="1" dirty="0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Hammerhead - Press - Credit Jim Aberneth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84" y="533400"/>
            <a:ext cx="2205482" cy="146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pew.pewtrusts.org\pct\users\Washington dc\bbaschuk\Desktop\Pew Staff CITES Files\Media Resources\Media - PHOTOS- Sharks and Manta Rays\Manta Ray - Press - Credit Guy Steve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84" y="2057400"/>
            <a:ext cx="217579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\\pew.pewtrusts.org\pct\users\Washington dc\bbaschuk\Desktop\Pew Staff CITES Files\Media Resources\Media - PHOTOS- Sharks and Manta Rays\Oceanic Whitetip - Press- Credit Jim Aberneth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3581400"/>
            <a:ext cx="2184400" cy="1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\\pew.pewtrusts.org\pct\users\Washington dc\bbaschuk\Desktop\Pew Staff CITES Files\Media Resources\Media - PHOTOS- Sharks and Manta Rays\Porbeagle  - Press - Doug Perrine for Seapics.co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5156200"/>
            <a:ext cx="2184400" cy="14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Q:\Dpt-Pew Environment Group\WPDATA\Sharks\Photos\CITES 2013\CITES PHOTOS\March 3 - Sunday\MEETING\IMG_271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9800" y="1828801"/>
            <a:ext cx="2712337" cy="40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314700" y="1422400"/>
            <a:ext cx="2514600" cy="1905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15733" y="2980267"/>
            <a:ext cx="25908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76600" y="3733800"/>
            <a:ext cx="24384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62300" y="3945466"/>
            <a:ext cx="2667000" cy="19979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2" descr="C:\Users\bbaschuk\AppData\Local\Microsoft\Windows\Temporary Internet Files\Content.Outlook\4BI5YNQL\photo (3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398" y="834598"/>
            <a:ext cx="5413802" cy="54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1905000" cy="457200"/>
          </a:xfrm>
        </p:spPr>
        <p:txBody>
          <a:bodyPr/>
          <a:lstStyle/>
          <a:p>
            <a:fld id="{AFC124FB-74F4-4C85-BBC3-4596615B2857}" type="slidenum">
              <a:rPr lang="en-US" b="1" smtClean="0">
                <a:solidFill>
                  <a:schemeClr val="bg1"/>
                </a:solidFill>
              </a:rPr>
              <a:pPr/>
              <a:t>16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3622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en-US" sz="24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defTabSz="914400"/>
            <a:endParaRPr lang="en-US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Content Placeholder 3" descr="18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40" y="304800"/>
            <a:ext cx="2882028" cy="2000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053" y="1371651"/>
            <a:ext cx="4458147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defTabSz="914400">
              <a:buFont typeface="Courier New" pitchFamily="49" charset="0"/>
              <a:buChar char="o"/>
              <a:defRPr/>
            </a:pPr>
            <a:r>
              <a:rPr lang="en-US" sz="2000" kern="0" dirty="0" smtClean="0">
                <a:solidFill>
                  <a:schemeClr val="tx2"/>
                </a:solidFill>
              </a:rPr>
              <a:t>Significant declines driven by international trade</a:t>
            </a:r>
          </a:p>
          <a:p>
            <a:pPr defTabSz="914400">
              <a:defRPr/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marL="342900" indent="-342900" defTabSz="914400">
              <a:buFont typeface="Courier New" pitchFamily="49" charset="0"/>
              <a:buChar char="o"/>
              <a:defRPr/>
            </a:pPr>
            <a:r>
              <a:rPr lang="en-US" sz="2000" kern="0" dirty="0" smtClean="0">
                <a:solidFill>
                  <a:schemeClr val="tx2"/>
                </a:solidFill>
              </a:rPr>
              <a:t>Highly vulnerable species</a:t>
            </a:r>
          </a:p>
          <a:p>
            <a:pPr defTabSz="914400">
              <a:defRPr/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marL="342900" indent="-342900" defTabSz="914400">
              <a:buFont typeface="Courier New" pitchFamily="49" charset="0"/>
              <a:buChar char="o"/>
              <a:defRPr/>
            </a:pPr>
            <a:r>
              <a:rPr lang="en-US" sz="2000" kern="0" dirty="0" smtClean="0">
                <a:solidFill>
                  <a:schemeClr val="tx2"/>
                </a:solidFill>
              </a:rPr>
              <a:t>All need management, regulation, CITES Appendix II Listing  </a:t>
            </a:r>
            <a:endParaRPr lang="en-US" sz="2000" i="1" kern="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940" y="2495035"/>
            <a:ext cx="2882028" cy="222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499330" y="0"/>
            <a:ext cx="5873270" cy="1142995"/>
            <a:chOff x="3499330" y="-152402"/>
            <a:chExt cx="5873270" cy="114299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330" y="-152402"/>
              <a:ext cx="2444270" cy="114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26740" y="-152400"/>
              <a:ext cx="1228136" cy="114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82131" y="-152401"/>
              <a:ext cx="1228136" cy="114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10267" y="-152400"/>
              <a:ext cx="1262333" cy="114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itle 3"/>
          <p:cNvSpPr txBox="1">
            <a:spLocks/>
          </p:cNvSpPr>
          <p:nvPr/>
        </p:nvSpPr>
        <p:spPr>
          <a:xfrm>
            <a:off x="4939777" y="0"/>
            <a:ext cx="4267200" cy="1028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smtClean="0">
                <a:solidFill>
                  <a:schemeClr val="bg1"/>
                </a:solidFill>
              </a:rPr>
              <a:t/>
            </a:r>
            <a:br>
              <a:rPr lang="en-US" sz="24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CoP16 Shark and Manta Ray Proposals</a:t>
            </a:r>
            <a:endParaRPr lang="en-US" sz="2400" i="1">
              <a:solidFill>
                <a:schemeClr val="bg1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4158368"/>
            <a:ext cx="4056824" cy="269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 descr="\\pew.pewtrusts.org\pct\users\Washington dc\bbaschuk\Desktop\Pew Staff CITES Files\Media Resources\Media - PHOTOS- Sharks and Manta Rays\Porbeagle  - Press - Doug Perrine for Seapics.com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826392"/>
            <a:ext cx="2819400" cy="18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5800" y="1916668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s-CR" b="1" kern="0" dirty="0" err="1" smtClean="0">
                <a:solidFill>
                  <a:schemeClr val="bg1"/>
                </a:solidFill>
              </a:rPr>
              <a:t>Hammerheads</a:t>
            </a:r>
            <a:endParaRPr lang="es-CR" sz="1600" b="1" i="1" kern="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960" y="4350939"/>
            <a:ext cx="1887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Oceanic </a:t>
            </a:r>
            <a:r>
              <a:rPr lang="en-US" b="1" dirty="0" err="1" smtClean="0">
                <a:solidFill>
                  <a:schemeClr val="bg1"/>
                </a:solidFill>
              </a:rPr>
              <a:t>Whitetip</a:t>
            </a:r>
            <a:r>
              <a:rPr lang="es-ES" b="1" i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4573" y="6324600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Porbeagle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5747527"/>
            <a:ext cx="196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Manta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Rays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8607425" y="6491287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8FDDB32F-E7F8-47E2-8343-C1F2480E8BA5}" type="slidenum">
              <a:rPr lang="en-US" sz="1200" baseline="-25000">
                <a:solidFill>
                  <a:srgbClr val="46B0E7"/>
                </a:solidFill>
                <a:latin typeface="Arial" charset="0"/>
                <a:ea typeface="ＭＳ Ｐゴシック" pitchFamily="1" charset="-128"/>
                <a:cs typeface="+mn-cs"/>
              </a:rPr>
              <a:pPr eaLnBrk="0" hangingPunct="0">
                <a:defRPr/>
              </a:pPr>
              <a:t>17</a:t>
            </a:fld>
            <a:endParaRPr lang="en-US" sz="1200" baseline="-25000" dirty="0">
              <a:solidFill>
                <a:schemeClr val="bg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85918" y="71414"/>
            <a:ext cx="6286544" cy="12858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4000" dirty="0" smtClean="0">
                <a:solidFill>
                  <a:schemeClr val="tx2"/>
                </a:solidFill>
              </a:rPr>
              <a:t>Shark and rays, CoP16</a:t>
            </a:r>
          </a:p>
          <a:p>
            <a:pPr algn="ctr"/>
            <a:r>
              <a:rPr lang="fr-CH" sz="4000" dirty="0" err="1" smtClean="0">
                <a:solidFill>
                  <a:schemeClr val="tx2"/>
                </a:solidFill>
              </a:rPr>
              <a:t>Proponent</a:t>
            </a:r>
            <a:r>
              <a:rPr lang="fr-CH" sz="4000" dirty="0" smtClean="0">
                <a:solidFill>
                  <a:schemeClr val="tx2"/>
                </a:solidFill>
              </a:rPr>
              <a:t> countries</a:t>
            </a:r>
            <a:endParaRPr lang="en-US" sz="40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91018"/>
              </p:ext>
            </p:extLst>
          </p:nvPr>
        </p:nvGraphicFramePr>
        <p:xfrm>
          <a:off x="533400" y="1600200"/>
          <a:ext cx="8229601" cy="4648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400"/>
                <a:gridCol w="1836822"/>
                <a:gridCol w="3573379"/>
              </a:tblGrid>
              <a:tr h="1498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800" dirty="0">
                          <a:effectLst/>
                        </a:rPr>
                        <a:t>Porbeagle </a:t>
                      </a:r>
                      <a:r>
                        <a:rPr lang="fr-CH" sz="1800" dirty="0" err="1">
                          <a:effectLst/>
                        </a:rPr>
                        <a:t>shark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Lamna nasus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Brazil, Comoros, Croatia, Denmark (on behalf of the 27 EU Member States), Egypt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99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800" dirty="0" err="1">
                          <a:effectLst/>
                        </a:rPr>
                        <a:t>Oceanic</a:t>
                      </a:r>
                      <a:r>
                        <a:rPr lang="fr-CH" sz="1800" dirty="0">
                          <a:effectLst/>
                        </a:rPr>
                        <a:t> whitetip </a:t>
                      </a:r>
                      <a:r>
                        <a:rPr lang="fr-CH" sz="1800" dirty="0" err="1">
                          <a:effectLst/>
                        </a:rPr>
                        <a:t>shark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Carcharhinus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longimanus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Brazil, Colombia, USA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50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800" dirty="0" err="1" smtClean="0">
                          <a:effectLst/>
                        </a:rPr>
                        <a:t>Scalloped</a:t>
                      </a:r>
                      <a:r>
                        <a:rPr lang="fr-CH" sz="1800" baseline="0" dirty="0">
                          <a:effectLst/>
                        </a:rPr>
                        <a:t> </a:t>
                      </a:r>
                      <a:r>
                        <a:rPr lang="fr-CH" sz="1800" dirty="0" err="1" smtClean="0">
                          <a:effectLst/>
                        </a:rPr>
                        <a:t>hammerhead</a:t>
                      </a:r>
                      <a:r>
                        <a:rPr lang="fr-CH" sz="18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800" dirty="0">
                          <a:effectLst/>
                        </a:rPr>
                        <a:t>Great </a:t>
                      </a:r>
                      <a:r>
                        <a:rPr lang="fr-CH" sz="1800" dirty="0" err="1">
                          <a:effectLst/>
                        </a:rPr>
                        <a:t>hammerhead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800" dirty="0" err="1">
                          <a:effectLst/>
                        </a:rPr>
                        <a:t>Smooth</a:t>
                      </a:r>
                      <a:r>
                        <a:rPr lang="fr-CH" sz="1800" dirty="0">
                          <a:effectLst/>
                        </a:rPr>
                        <a:t> </a:t>
                      </a:r>
                      <a:r>
                        <a:rPr lang="fr-CH" sz="1800" dirty="0" err="1">
                          <a:effectLst/>
                        </a:rPr>
                        <a:t>hammerhead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Sphyrna lewini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S. mokarran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S. zygaena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Brazil, Colombia, Costa Rica, Denmark (on behalf of the 27 EU Member States), Ecuador, Honduras, Mexico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96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800">
                          <a:effectLst/>
                        </a:rPr>
                        <a:t>Manta rays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Manta spp.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Brazil, Colombia, Ecuador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04800" y="1219200"/>
            <a:ext cx="8686799" cy="5562600"/>
            <a:chOff x="49211" y="1183480"/>
            <a:chExt cx="9190038" cy="5700713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1" y="1183480"/>
              <a:ext cx="9190038" cy="5700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5532438"/>
              <a:ext cx="804863" cy="534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538" y="2420938"/>
              <a:ext cx="792162" cy="538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13" y="3355975"/>
              <a:ext cx="792162" cy="527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875" y="5195888"/>
              <a:ext cx="792163" cy="531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3068638"/>
              <a:ext cx="792162" cy="479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4149725"/>
              <a:ext cx="792162" cy="45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25" y="4868863"/>
              <a:ext cx="792163" cy="527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8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113" y="2265363"/>
              <a:ext cx="792162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19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663" y="3789363"/>
              <a:ext cx="792162" cy="557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4400550"/>
              <a:ext cx="8636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1521399" y="6181365"/>
              <a:ext cx="6428021" cy="503179"/>
            </a:xfrm>
            <a:prstGeom prst="rect">
              <a:avLst/>
            </a:prstGeom>
            <a:solidFill>
              <a:srgbClr val="FFFFFF">
                <a:alpha val="54117"/>
              </a:srgbClr>
            </a:solidFill>
            <a:ln w="22098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de-DE" sz="2600" b="1" kern="0" dirty="0">
                  <a:solidFill>
                    <a:srgbClr val="000000"/>
                  </a:solidFill>
                </a:rPr>
                <a:t>Proposals submitted by </a:t>
              </a:r>
              <a:r>
                <a:rPr lang="de-DE" sz="2600" b="1" kern="0" dirty="0" smtClean="0">
                  <a:solidFill>
                    <a:srgbClr val="000000"/>
                  </a:solidFill>
                </a:rPr>
                <a:t>37countries </a:t>
              </a:r>
              <a:endParaRPr lang="de-DE" sz="26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>
              <a:off x="1670050" y="5327650"/>
              <a:ext cx="347663" cy="204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V="1">
              <a:off x="5472113" y="2813050"/>
              <a:ext cx="381000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V="1">
              <a:off x="2232025" y="4965700"/>
              <a:ext cx="396875" cy="1476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V="1">
              <a:off x="6408738" y="5686425"/>
              <a:ext cx="338137" cy="21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5975350" y="3881438"/>
              <a:ext cx="144463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>
              <a:off x="1509713" y="4824413"/>
              <a:ext cx="292100" cy="44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V="1">
              <a:off x="1728788" y="4343400"/>
              <a:ext cx="144462" cy="193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kern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382" y="4981817"/>
            <a:ext cx="883836" cy="88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1905000" cy="457200"/>
          </a:xfrm>
        </p:spPr>
        <p:txBody>
          <a:bodyPr/>
          <a:lstStyle/>
          <a:p>
            <a:fld id="{AFC124FB-74F4-4C85-BBC3-4596615B2857}" type="slidenum">
              <a:rPr lang="en-US" b="1" smtClean="0">
                <a:solidFill>
                  <a:schemeClr val="bg1"/>
                </a:solidFill>
              </a:rPr>
              <a:pPr/>
              <a:t>18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72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Shark votes in Committee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18728"/>
              </p:ext>
            </p:extLst>
          </p:nvPr>
        </p:nvGraphicFramePr>
        <p:xfrm>
          <a:off x="533399" y="1318260"/>
          <a:ext cx="8305801" cy="4930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2723"/>
                <a:gridCol w="1155843"/>
                <a:gridCol w="1155843"/>
                <a:gridCol w="1155843"/>
                <a:gridCol w="1925549"/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 For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Against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Abstain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% in Support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</a:tr>
              <a:tr h="1295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Oceanic whitetip shark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92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42</a:t>
                      </a:r>
                      <a:endPara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8</a:t>
                      </a:r>
                      <a:endPara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68.6%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12953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Hammerhead sharks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91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39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8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70.0%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647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Porbeagle shark</a:t>
                      </a:r>
                      <a:endPara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93</a:t>
                      </a:r>
                      <a:endPara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39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8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70.4%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647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Manta rays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96</a:t>
                      </a:r>
                      <a:endPara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23</a:t>
                      </a:r>
                      <a:endPara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7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80.7% 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1905000" cy="457200"/>
          </a:xfrm>
        </p:spPr>
        <p:txBody>
          <a:bodyPr/>
          <a:lstStyle/>
          <a:p>
            <a:fld id="{AFC124FB-74F4-4C85-BBC3-4596615B2857}" type="slidenum">
              <a:rPr lang="en-US" b="1" smtClean="0">
                <a:solidFill>
                  <a:schemeClr val="bg1"/>
                </a:solidFill>
              </a:rPr>
              <a:pPr/>
              <a:t>19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9469"/>
            <a:ext cx="655320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6" algn="ctr">
              <a:defRPr/>
            </a:pPr>
            <a:r>
              <a:rPr lang="en-US" b="1" kern="0" dirty="0" smtClean="0">
                <a:solidFill>
                  <a:srgbClr val="003F83"/>
                </a:solidFill>
              </a:rPr>
              <a:t>International Policy and WCS</a:t>
            </a:r>
          </a:p>
        </p:txBody>
      </p:sp>
      <p:pic>
        <p:nvPicPr>
          <p:cNvPr id="8194" name="Picture 2" descr="int-un-general-assembly-182-mfk0215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8856" y="4179277"/>
            <a:ext cx="3561344" cy="2602523"/>
          </a:xfrm>
          <a:prstGeom prst="rect">
            <a:avLst/>
          </a:prstGeom>
          <a:noFill/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8382000" y="64008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8FDDB32F-E7F8-47E2-8343-C1F2480E8BA5}" type="slidenum">
              <a:rPr lang="en-US" sz="1200" baseline="-25000">
                <a:solidFill>
                  <a:srgbClr val="46B0E7"/>
                </a:solidFill>
                <a:latin typeface="Arial" charset="0"/>
                <a:ea typeface="ＭＳ Ｐゴシック" pitchFamily="1" charset="-128"/>
                <a:cs typeface="+mn-cs"/>
              </a:rPr>
              <a:pPr eaLnBrk="0" hangingPunct="0">
                <a:defRPr/>
              </a:pPr>
              <a:t>2</a:t>
            </a:fld>
            <a:endParaRPr lang="en-US" sz="1200" baseline="-25000" dirty="0">
              <a:solidFill>
                <a:schemeClr val="bg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838200"/>
            <a:ext cx="8686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 indent="-2743200">
              <a:defRPr/>
            </a:pPr>
            <a:r>
              <a:rPr lang="en-US" b="1" kern="0" dirty="0" smtClean="0">
                <a:solidFill>
                  <a:srgbClr val="003F83"/>
                </a:solidFill>
              </a:rPr>
              <a:t>What is international </a:t>
            </a:r>
            <a:r>
              <a:rPr lang="en-US" b="1" kern="0" dirty="0">
                <a:solidFill>
                  <a:srgbClr val="003F83"/>
                </a:solidFill>
              </a:rPr>
              <a:t>p</a:t>
            </a:r>
            <a:r>
              <a:rPr lang="en-US" b="1" kern="0" dirty="0" smtClean="0">
                <a:solidFill>
                  <a:srgbClr val="003F83"/>
                </a:solidFill>
              </a:rPr>
              <a:t>olicy? What is policy?</a:t>
            </a:r>
          </a:p>
          <a:p>
            <a:pPr lvl="6" indent="-2743200">
              <a:defRPr/>
            </a:pPr>
            <a:endParaRPr lang="en-US" b="1" kern="0" dirty="0" smtClean="0">
              <a:solidFill>
                <a:srgbClr val="003F83"/>
              </a:solidFill>
            </a:endParaRPr>
          </a:p>
          <a:p>
            <a:pPr marL="0" lvl="6">
              <a:defRPr/>
            </a:pPr>
            <a:r>
              <a:rPr lang="en-US" b="1" kern="0" dirty="0" smtClean="0">
                <a:solidFill>
                  <a:srgbClr val="003F83"/>
                </a:solidFill>
              </a:rPr>
              <a:t>National &amp; International Policy</a:t>
            </a:r>
          </a:p>
          <a:p>
            <a:pPr marL="0" lvl="6">
              <a:defRPr/>
            </a:pPr>
            <a:endParaRPr lang="en-US" b="1" kern="0" dirty="0" smtClean="0">
              <a:solidFill>
                <a:srgbClr val="003F83"/>
              </a:solidFill>
            </a:endParaRPr>
          </a:p>
          <a:p>
            <a:pPr marL="0" lvl="6">
              <a:defRPr/>
            </a:pPr>
            <a:r>
              <a:rPr lang="en-US" b="1" kern="0" dirty="0" smtClean="0">
                <a:solidFill>
                  <a:srgbClr val="003F83"/>
                </a:solidFill>
              </a:rPr>
              <a:t>Why engage with intergovernmental organizations, treaties, the UN, etc.? </a:t>
            </a:r>
          </a:p>
          <a:p>
            <a:pPr marL="0" lvl="6">
              <a:defRPr/>
            </a:pPr>
            <a:endParaRPr lang="en-US" b="1" kern="0" dirty="0">
              <a:solidFill>
                <a:srgbClr val="003F83"/>
              </a:solidFill>
            </a:endParaRPr>
          </a:p>
          <a:p>
            <a:pPr marL="0" lvl="6">
              <a:defRPr/>
            </a:pPr>
            <a:r>
              <a:rPr lang="en-US" b="1" kern="0" dirty="0" smtClean="0">
                <a:solidFill>
                  <a:srgbClr val="003F83"/>
                </a:solidFill>
              </a:rPr>
              <a:t>How does work on policy deliver conservation outcomes? </a:t>
            </a:r>
          </a:p>
          <a:p>
            <a:pPr marL="0" lvl="6">
              <a:defRPr/>
            </a:pPr>
            <a:endParaRPr lang="en-US" b="1" kern="0" dirty="0" smtClean="0">
              <a:solidFill>
                <a:srgbClr val="003F83"/>
              </a:solidFill>
            </a:endParaRPr>
          </a:p>
          <a:p>
            <a:pPr marL="0" lvl="6">
              <a:defRPr/>
            </a:pPr>
            <a:r>
              <a:rPr lang="en-US" b="1" kern="0" dirty="0" smtClean="0">
                <a:solidFill>
                  <a:srgbClr val="003F83"/>
                </a:solidFill>
              </a:rPr>
              <a:t>Some examples (from wildlife trade)</a:t>
            </a:r>
          </a:p>
          <a:p>
            <a:pPr marL="0" lvl="6">
              <a:defRPr/>
            </a:pPr>
            <a:endParaRPr lang="en-US" b="1" kern="0" dirty="0" smtClean="0">
              <a:solidFill>
                <a:srgbClr val="003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991600" cy="838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FFCC00"/>
                </a:solidFill>
              </a:rPr>
              <a:t>Next steps: </a:t>
            </a:r>
            <a:r>
              <a:rPr lang="en-GB" sz="4000" i="1" dirty="0" smtClean="0">
                <a:solidFill>
                  <a:srgbClr val="FFCC00"/>
                </a:solidFill>
              </a:rPr>
              <a:t>CITES implementation</a:t>
            </a:r>
            <a:endParaRPr lang="en-US" sz="4000" i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8600" y="1876455"/>
            <a:ext cx="8458200" cy="409342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600" b="1" dirty="0" smtClean="0"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18-month delay for listings to take effect – Sept. 2014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600" b="1" dirty="0" smtClean="0"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Capacity-building for implementation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Legal frameworks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Administrative infrastructure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Technical capacities – identification, NDFs, trade monitoring, enforcement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2600" b="1" dirty="0" smtClean="0"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Leveraging funding and in-kind investments:  €1.2 million from European Commission, other governments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2600" b="1" dirty="0" smtClean="0">
                <a:latin typeface="Calibri" panose="020F0502020204030204" pitchFamily="34" charset="0"/>
                <a:ea typeface="Calibri" pitchFamily="34" charset="0"/>
                <a:cs typeface="Arial" pitchFamily="34" charset="0"/>
              </a:rPr>
              <a:t>Workshops, priority-setting, outreach – CITES Secretariat, FAO, governments, several NGOs </a:t>
            </a:r>
            <a:endParaRPr kumimoji="0" lang="en-US" sz="2600" b="1" i="0" u="none" strike="noStrike" cap="none" normalizeH="0" baseline="0" dirty="0" smtClean="0">
              <a:ln>
                <a:noFill/>
              </a:ln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6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32512"/>
              </p:ext>
            </p:extLst>
          </p:nvPr>
        </p:nvGraphicFramePr>
        <p:xfrm>
          <a:off x="533400" y="1066800"/>
          <a:ext cx="8229600" cy="560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59" name="Title 3"/>
          <p:cNvSpPr txBox="1">
            <a:spLocks/>
          </p:cNvSpPr>
          <p:nvPr/>
        </p:nvSpPr>
        <p:spPr bwMode="auto">
          <a:xfrm>
            <a:off x="0" y="0"/>
            <a:ext cx="9296400" cy="99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800" dirty="0" smtClean="0">
                <a:solidFill>
                  <a:srgbClr val="FFCC00"/>
                </a:solidFill>
                <a:latin typeface="+mj-lt"/>
              </a:rPr>
              <a:t>Sharks &amp; Rays—Multilateral Instruments</a:t>
            </a:r>
            <a:endParaRPr lang="en-US" altLang="en-US" sz="3800" dirty="0">
              <a:solidFill>
                <a:srgbClr val="FFCC00"/>
              </a:solidFill>
              <a:latin typeface="+mj-lt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8" cstate="email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5715000"/>
            <a:ext cx="167322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26" y="5791201"/>
            <a:ext cx="7853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1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ieberman\Documents\SL files preWCS\Powerpoints\PP Species specific\elkhorn 209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19200" y="-76200"/>
            <a:ext cx="11125200" cy="7050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solidFill>
            <a:schemeClr val="bg1">
              <a:alpha val="78000"/>
            </a:schemeClr>
          </a:solidFill>
        </p:spPr>
        <p:txBody>
          <a:bodyPr/>
          <a:lstStyle/>
          <a:p>
            <a:pPr lvl="0"/>
            <a:r>
              <a:rPr lang="en-US" altLang="zh-CN" sz="3600" b="1" dirty="0" smtClean="0" bmk="">
                <a:solidFill>
                  <a:srgbClr val="365F9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Priority International policy areas</a:t>
            </a:r>
            <a:br>
              <a:rPr lang="en-US" altLang="zh-CN" sz="3600" b="1" dirty="0" smtClean="0" bmk="">
                <a:solidFill>
                  <a:srgbClr val="365F9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altLang="zh-CN" sz="3600" b="1" dirty="0" smtClean="0" bmk="">
                <a:solidFill>
                  <a:srgbClr val="365F9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WCS 2020: Leverage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2000"/>
            </a:schemeClr>
          </a:solidFill>
        </p:spPr>
        <p:txBody>
          <a:bodyPr/>
          <a:lstStyle/>
          <a:p>
            <a:pPr marL="515938" lvl="0" indent="-515938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Wildlife trade in high value products—particularly illegal trade</a:t>
            </a:r>
            <a:endParaRPr lang="en-US" altLang="zh-CN" sz="800" dirty="0" smtClean="0">
              <a:latin typeface="Arial" pitchFamily="34" charset="0"/>
              <a:cs typeface="Arial" pitchFamily="34" charset="0"/>
            </a:endParaRPr>
          </a:p>
          <a:p>
            <a:pPr marL="515938" lvl="0" indent="-515938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Protected areas—including protected area establishment and effective management, corridors and landscape/seascape connectivity, &amp; forest conversion and fragmentation</a:t>
            </a:r>
            <a:endParaRPr lang="en-US" altLang="zh-CN" sz="800" dirty="0" smtClean="0">
              <a:latin typeface="Arial" pitchFamily="34" charset="0"/>
              <a:cs typeface="Arial" pitchFamily="34" charset="0"/>
            </a:endParaRPr>
          </a:p>
          <a:p>
            <a:pPr marL="515938" lvl="0" indent="-515938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Freshwater and coastal artisanal fisheries.</a:t>
            </a:r>
            <a:endParaRPr lang="en-US" altLang="zh-CN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63739"/>
            <a:ext cx="80150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30470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8382000" y="64008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8FDDB32F-E7F8-47E2-8343-C1F2480E8BA5}" type="slidenum">
              <a:rPr lang="en-US" sz="1200" baseline="-25000">
                <a:solidFill>
                  <a:srgbClr val="46B0E7"/>
                </a:solidFill>
                <a:latin typeface="Arial" charset="0"/>
                <a:ea typeface="ＭＳ Ｐゴシック" pitchFamily="1" charset="-128"/>
                <a:cs typeface="+mn-cs"/>
              </a:rPr>
              <a:pPr eaLnBrk="0" hangingPunct="0">
                <a:defRPr/>
              </a:pPr>
              <a:t>22</a:t>
            </a:fld>
            <a:endParaRPr lang="en-US" sz="1200" baseline="-25000" dirty="0">
              <a:solidFill>
                <a:schemeClr val="bg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MG_67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834570" y="-158997"/>
            <a:ext cx="10547560" cy="7035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Area-based: Protected areas, corridors, and connectivity 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27432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234950" indent="-234950"/>
            <a:r>
              <a:rPr lang="en-US" b="1" dirty="0" smtClean="0"/>
              <a:t>Protected areas: establishment and effective management</a:t>
            </a:r>
          </a:p>
          <a:p>
            <a:pPr marL="234950" indent="-234950"/>
            <a:r>
              <a:rPr lang="en-US" b="1" dirty="0" smtClean="0"/>
              <a:t>Corridors and landscape/seascape connectivity</a:t>
            </a:r>
          </a:p>
          <a:p>
            <a:pPr marL="234950" indent="-234950"/>
            <a:r>
              <a:rPr lang="en-US" b="1" dirty="0" smtClean="0"/>
              <a:t>Forest Conversion and Fragmentation</a:t>
            </a:r>
            <a:endParaRPr lang="en-US" dirty="0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8988425" y="6491287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8FDDB32F-E7F8-47E2-8343-C1F2480E8BA5}" type="slidenum">
              <a:rPr lang="en-US" sz="1200" baseline="-25000">
                <a:solidFill>
                  <a:srgbClr val="46B0E7"/>
                </a:solidFill>
                <a:latin typeface="Arial" charset="0"/>
                <a:ea typeface="ＭＳ Ｐゴシック" pitchFamily="1" charset="-128"/>
                <a:cs typeface="+mn-cs"/>
              </a:rPr>
              <a:pPr eaLnBrk="0" hangingPunct="0">
                <a:defRPr/>
              </a:pPr>
              <a:t>23</a:t>
            </a:fld>
            <a:endParaRPr lang="en-US" sz="1200" baseline="-25000" dirty="0">
              <a:solidFill>
                <a:schemeClr val="bg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9144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Intergovernmental Policy Priorities (2014)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50292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High priority: Fora that will be the highest priority for Global Policy, and for WCS organizationally</a:t>
            </a:r>
            <a:endParaRPr lang="en-US" dirty="0" smtClean="0"/>
          </a:p>
          <a:p>
            <a:r>
              <a:rPr lang="en-US" dirty="0" smtClean="0"/>
              <a:t>CITES</a:t>
            </a:r>
          </a:p>
          <a:p>
            <a:r>
              <a:rPr lang="en-US" dirty="0" smtClean="0"/>
              <a:t>World Parks Congress</a:t>
            </a:r>
          </a:p>
          <a:p>
            <a:r>
              <a:rPr lang="en-US" dirty="0" smtClean="0"/>
              <a:t>World Heritage Convention</a:t>
            </a:r>
          </a:p>
          <a:p>
            <a:pPr lvl="1"/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4114800"/>
            <a:ext cx="153458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143373"/>
            <a:ext cx="1632356" cy="1038227"/>
          </a:xfrm>
          <a:prstGeom prst="rect">
            <a:avLst/>
          </a:prstGeom>
          <a:solidFill>
            <a:schemeClr val="folHlink"/>
          </a:solidFill>
          <a:ln w="19050">
            <a:noFill/>
            <a:miter lim="800000"/>
            <a:headEnd/>
            <a:tailEnd/>
          </a:ln>
          <a:effectLst/>
        </p:spPr>
      </p:pic>
      <p:pic>
        <p:nvPicPr>
          <p:cNvPr id="3079" name="Picture 7" descr="https://cmsdata.iucn.org/img/original/wpc_side_banner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9400" y="4876800"/>
            <a:ext cx="2590800" cy="1583268"/>
          </a:xfrm>
          <a:prstGeom prst="rect">
            <a:avLst/>
          </a:prstGeom>
          <a:noFill/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8683625" y="6491287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8FDDB32F-E7F8-47E2-8343-C1F2480E8BA5}" type="slidenum">
              <a:rPr lang="en-US" sz="1200" baseline="-25000">
                <a:solidFill>
                  <a:srgbClr val="46B0E7"/>
                </a:solidFill>
                <a:latin typeface="Arial" charset="0"/>
                <a:ea typeface="ＭＳ Ｐゴシック" pitchFamily="1" charset="-128"/>
                <a:cs typeface="+mn-cs"/>
              </a:rPr>
              <a:pPr eaLnBrk="0" hangingPunct="0">
                <a:defRPr/>
              </a:pPr>
              <a:t>24</a:t>
            </a:fld>
            <a:endParaRPr lang="en-US" sz="1200" baseline="-25000" dirty="0">
              <a:solidFill>
                <a:schemeClr val="bg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Intergovernmental Policy Priorities (2014)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Medium priority: Fora that are important, and will also involve time and effort.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900" dirty="0" smtClean="0"/>
              <a:t>UNGA, UNODC</a:t>
            </a:r>
          </a:p>
          <a:p>
            <a:r>
              <a:rPr lang="en-US" sz="2900" dirty="0" smtClean="0"/>
              <a:t>FAO  </a:t>
            </a:r>
          </a:p>
          <a:p>
            <a:r>
              <a:rPr lang="en-US" sz="2900" dirty="0" smtClean="0"/>
              <a:t>CBD</a:t>
            </a:r>
          </a:p>
          <a:p>
            <a:r>
              <a:rPr lang="en-US" sz="2900" dirty="0" smtClean="0"/>
              <a:t>UNFCCC</a:t>
            </a:r>
          </a:p>
          <a:p>
            <a:r>
              <a:rPr lang="en-US" sz="2900" dirty="0" smtClean="0"/>
              <a:t>IPBES</a:t>
            </a:r>
          </a:p>
          <a:p>
            <a:r>
              <a:rPr lang="en-US" sz="2900" dirty="0" smtClean="0"/>
              <a:t>WHO, OIE</a:t>
            </a:r>
          </a:p>
          <a:p>
            <a:r>
              <a:rPr lang="en-US" sz="2900" dirty="0" smtClean="0"/>
              <a:t>IUCN</a:t>
            </a:r>
          </a:p>
          <a:p>
            <a:pPr lvl="1"/>
            <a:endParaRPr lang="en-US" dirty="0" smtClean="0"/>
          </a:p>
        </p:txBody>
      </p:sp>
      <p:pic>
        <p:nvPicPr>
          <p:cNvPr id="4" name="Picture 13" descr="Berlaymont building of European Commiss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2541601" cy="1905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8683625" y="6491287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8FDDB32F-E7F8-47E2-8343-C1F2480E8BA5}" type="slidenum">
              <a:rPr lang="en-US" sz="1200" baseline="-25000">
                <a:solidFill>
                  <a:srgbClr val="46B0E7"/>
                </a:solidFill>
                <a:latin typeface="Arial" charset="0"/>
                <a:ea typeface="ＭＳ Ｐゴシック" pitchFamily="1" charset="-128"/>
                <a:cs typeface="+mn-cs"/>
              </a:rPr>
              <a:pPr eaLnBrk="0" hangingPunct="0">
                <a:defRPr/>
              </a:pPr>
              <a:t>25</a:t>
            </a:fld>
            <a:endParaRPr lang="en-US" sz="1200" baseline="-25000" dirty="0">
              <a:solidFill>
                <a:schemeClr val="bg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7" name="Picture 2" descr="int-un-general-assembly-182-mfk0215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4724400"/>
            <a:ext cx="2466474" cy="180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76800" y="6096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Baskerville Old Face" pitchFamily="18" charset="0"/>
              </a:rPr>
              <a:t>Thank You </a:t>
            </a:r>
            <a:endParaRPr lang="en-US" sz="60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school of Hammerheads NG 1159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60648"/>
            <a:ext cx="6033864" cy="76200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International Policy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382000" cy="4724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06400" lvl="0" indent="-406400">
              <a:buFont typeface="Wingdings" pitchFamily="2" charset="2"/>
              <a:buChar char="Ø"/>
              <a:tabLst>
                <a:tab pos="863600" algn="l"/>
              </a:tabLst>
            </a:pPr>
            <a:r>
              <a:rPr lang="en-US" sz="2500" b="1" dirty="0" smtClean="0"/>
              <a:t>Efforts to influence government decision-making in intergovernmental fora</a:t>
            </a:r>
          </a:p>
          <a:p>
            <a:pPr marL="406400" lvl="0" indent="-406400">
              <a:buFont typeface="Wingdings" pitchFamily="2" charset="2"/>
              <a:buChar char="Ø"/>
              <a:tabLst>
                <a:tab pos="863600" algn="l"/>
              </a:tabLst>
            </a:pPr>
            <a:r>
              <a:rPr lang="en-US" sz="2500" dirty="0" smtClean="0"/>
              <a:t>Can be an effective tool to advance science-based decision-making</a:t>
            </a:r>
          </a:p>
          <a:p>
            <a:pPr marL="406400" indent="-406400">
              <a:buFont typeface="Wingdings" pitchFamily="2" charset="2"/>
              <a:buChar char="Ø"/>
              <a:tabLst>
                <a:tab pos="863600" algn="l"/>
              </a:tabLst>
            </a:pPr>
            <a:r>
              <a:rPr lang="en-US" sz="2500" dirty="0"/>
              <a:t>Advocacy with government decision-makers engaged with intergovernmental fora</a:t>
            </a:r>
          </a:p>
          <a:p>
            <a:pPr marL="406400" lvl="0" indent="-406400">
              <a:buFont typeface="Wingdings" pitchFamily="2" charset="2"/>
              <a:buChar char="Ø"/>
              <a:tabLst>
                <a:tab pos="863600" algn="l"/>
              </a:tabLst>
            </a:pPr>
            <a:r>
              <a:rPr lang="en-US" sz="2500" dirty="0" smtClean="0"/>
              <a:t>Relationships in multilateral fora with governments, industry, NGOs, media</a:t>
            </a:r>
          </a:p>
          <a:p>
            <a:pPr marL="406400" lvl="0" indent="-406400">
              <a:buFont typeface="Wingdings" pitchFamily="2" charset="2"/>
              <a:buChar char="Ø"/>
              <a:tabLst>
                <a:tab pos="863600" algn="l"/>
              </a:tabLst>
            </a:pPr>
            <a:r>
              <a:rPr lang="en-US" sz="2500" dirty="0" smtClean="0"/>
              <a:t>Can create the enabling environment to deliver on conservation strategies, goals and objectives—at the international and national levels</a:t>
            </a:r>
          </a:p>
          <a:p>
            <a:pPr lvl="0"/>
            <a:endParaRPr lang="en-US" sz="2400" b="1" dirty="0" smtClean="0"/>
          </a:p>
          <a:p>
            <a:endParaRPr lang="en-US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8382000" y="64008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8FDDB32F-E7F8-47E2-8343-C1F2480E8BA5}" type="slidenum">
              <a:rPr lang="en-US" sz="1200" baseline="-25000">
                <a:solidFill>
                  <a:srgbClr val="46B0E7"/>
                </a:solidFill>
                <a:latin typeface="Arial" charset="0"/>
                <a:ea typeface="ＭＳ Ｐゴシック" pitchFamily="1" charset="-128"/>
                <a:cs typeface="+mn-cs"/>
              </a:rPr>
              <a:pPr eaLnBrk="0" hangingPunct="0">
                <a:defRPr/>
              </a:pPr>
              <a:t>3</a:t>
            </a:fld>
            <a:endParaRPr lang="en-US" sz="1200" baseline="-25000" dirty="0">
              <a:solidFill>
                <a:schemeClr val="bg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8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school of Hammerheads NG 1159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60648"/>
            <a:ext cx="6033864" cy="76200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Some case studies—policy examples involving international wildlife trade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1"/>
            <a:ext cx="5562600" cy="4724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Sturgeon</a:t>
            </a:r>
          </a:p>
          <a:p>
            <a:r>
              <a:rPr lang="en-US" dirty="0" smtClean="0"/>
              <a:t>Queen conch</a:t>
            </a:r>
          </a:p>
          <a:p>
            <a:r>
              <a:rPr lang="en-US" dirty="0" smtClean="0"/>
              <a:t>Seahorses</a:t>
            </a:r>
          </a:p>
          <a:p>
            <a:r>
              <a:rPr lang="en-US" dirty="0" smtClean="0"/>
              <a:t>Marine turtles</a:t>
            </a:r>
          </a:p>
          <a:p>
            <a:r>
              <a:rPr lang="en-US" dirty="0" smtClean="0"/>
              <a:t>Whales/whaling</a:t>
            </a:r>
          </a:p>
          <a:p>
            <a:r>
              <a:rPr lang="en-US" dirty="0" smtClean="0"/>
              <a:t>Mahogany</a:t>
            </a:r>
          </a:p>
          <a:p>
            <a:r>
              <a:rPr lang="en-US" dirty="0" smtClean="0"/>
              <a:t>Sharks  </a:t>
            </a:r>
          </a:p>
          <a:p>
            <a:endParaRPr lang="en-US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8382000" y="64008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8FDDB32F-E7F8-47E2-8343-C1F2480E8BA5}" type="slidenum">
              <a:rPr lang="en-US" sz="1200" baseline="-25000">
                <a:solidFill>
                  <a:srgbClr val="46B0E7"/>
                </a:solidFill>
                <a:latin typeface="Arial" charset="0"/>
                <a:ea typeface="ＭＳ Ｐゴシック" pitchFamily="1" charset="-128"/>
                <a:cs typeface="+mn-cs"/>
              </a:rPr>
              <a:pPr eaLnBrk="0" hangingPunct="0">
                <a:defRPr/>
              </a:pPr>
              <a:t>4</a:t>
            </a:fld>
            <a:endParaRPr lang="en-US" sz="1200" baseline="-25000" dirty="0">
              <a:solidFill>
                <a:schemeClr val="bg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8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024744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Sturgeon and caviar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572" y="2133600"/>
            <a:ext cx="7565786" cy="43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 descr="http://www.dreamstime.com/rubber-stamp-with-the-text-import-thumb87619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1447800" cy="1447801"/>
          </a:xfrm>
          <a:prstGeom prst="rect">
            <a:avLst/>
          </a:prstGeom>
          <a:noFill/>
        </p:spPr>
      </p:pic>
      <p:pic>
        <p:nvPicPr>
          <p:cNvPr id="15" name="Picture 10" descr="http://image.shutterstock.com/display_pic_with_logo/171547/171547,1271456100,1/stock-vector-export-red-stamp-isolated-on-withe-background-510849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2606" y="2228850"/>
            <a:ext cx="1607323" cy="12954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10339"/>
            <a:ext cx="1865312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3382" y="3581400"/>
            <a:ext cx="8077200" cy="304698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“Stricter controls on importing and exporting as per CITES policies may be having a positive conservation effect by limiting the amount of fraudulent caviar reaching the marketplace….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Other marine and aquatic species stand to benefit from the international trade regulation that can result from CITES listing</a:t>
            </a:r>
            <a:r>
              <a:rPr lang="en-US" sz="2400" b="1" dirty="0" smtClean="0">
                <a:solidFill>
                  <a:schemeClr val="bg1"/>
                </a:solidFill>
              </a:rPr>
              <a:t>.”</a:t>
            </a:r>
            <a:endParaRPr lang="en-US" sz="2400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8458200" y="6490156"/>
            <a:ext cx="533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fld id="{8FDDB32F-E7F8-47E2-8343-C1F2480E8BA5}" type="slidenum">
              <a:rPr lang="en-US" sz="1200" baseline="-25000">
                <a:latin typeface="Arial" charset="0"/>
                <a:ea typeface="ＭＳ Ｐゴシック" pitchFamily="1" charset="-128"/>
                <a:cs typeface="+mn-cs"/>
              </a:rPr>
              <a:pPr eaLnBrk="0" hangingPunct="0">
                <a:defRPr/>
              </a:pPr>
              <a:t>5</a:t>
            </a:fld>
            <a:endParaRPr lang="en-US" sz="1200" baseline="-25000" dirty="0"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66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Queen Conch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7800" y="2057400"/>
            <a:ext cx="3657600" cy="19507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4129750"/>
            <a:ext cx="3619500" cy="27165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4787" y="1615150"/>
            <a:ext cx="4876800" cy="50292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Large commercial fishery for meat and shells</a:t>
            </a:r>
          </a:p>
          <a:p>
            <a:endParaRPr lang="en-US" dirty="0"/>
          </a:p>
          <a:p>
            <a:r>
              <a:rPr lang="en-US" dirty="0" smtClean="0"/>
              <a:t>Significant source of economic revenue for the Caribbean region</a:t>
            </a:r>
          </a:p>
          <a:p>
            <a:pPr lvl="1"/>
            <a:r>
              <a:rPr lang="en-US" dirty="0" smtClean="0"/>
              <a:t>Annual landings estimated to be $US 60 million</a:t>
            </a:r>
          </a:p>
          <a:p>
            <a:endParaRPr lang="en-US" dirty="0" smtClean="0"/>
          </a:p>
          <a:p>
            <a:r>
              <a:rPr lang="en-US" dirty="0" smtClean="0"/>
              <a:t>Listed on CITES Appendix II 1992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AFC124FB-74F4-4C85-BBC3-4596615B2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8607425" y="6491287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8FDDB32F-E7F8-47E2-8343-C1F2480E8BA5}" type="slidenum">
              <a:rPr lang="en-US" sz="1200" baseline="-25000">
                <a:solidFill>
                  <a:srgbClr val="46B0E7"/>
                </a:solidFill>
                <a:latin typeface="Arial" charset="0"/>
                <a:ea typeface="ＭＳ Ｐゴシック" pitchFamily="1" charset="-128"/>
                <a:cs typeface="+mn-cs"/>
              </a:rPr>
              <a:pPr eaLnBrk="0" hangingPunct="0">
                <a:defRPr/>
              </a:pPr>
              <a:t>6</a:t>
            </a:fld>
            <a:endParaRPr lang="en-US" sz="1200" baseline="-25000" dirty="0">
              <a:solidFill>
                <a:schemeClr val="bg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0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Seahorses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4419600"/>
            <a:ext cx="3189498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981200"/>
            <a:ext cx="3230789" cy="2159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876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Traded internationally: aquariums, souvenirs, traditional Asian medicine</a:t>
            </a:r>
          </a:p>
          <a:p>
            <a:endParaRPr lang="en-US" dirty="0" smtClean="0"/>
          </a:p>
          <a:p>
            <a:r>
              <a:rPr lang="en-US" dirty="0" smtClean="0"/>
              <a:t>~24 million seahorses taken from wild and sold for use in traditional Chinese medicine</a:t>
            </a:r>
          </a:p>
          <a:p>
            <a:endParaRPr lang="en-US" dirty="0" smtClean="0"/>
          </a:p>
          <a:p>
            <a:r>
              <a:rPr lang="en-US" dirty="0" smtClean="0"/>
              <a:t>CITES Appendix II 2002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AFC124FB-74F4-4C85-BBC3-4596615B2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8607425" y="6491287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8FDDB32F-E7F8-47E2-8343-C1F2480E8BA5}" type="slidenum">
              <a:rPr lang="en-US" sz="1200" baseline="-25000">
                <a:solidFill>
                  <a:srgbClr val="46B0E7"/>
                </a:solidFill>
                <a:latin typeface="Arial" charset="0"/>
                <a:ea typeface="ＭＳ Ｐゴシック" pitchFamily="1" charset="-128"/>
                <a:cs typeface="+mn-cs"/>
              </a:rPr>
              <a:pPr eaLnBrk="0" hangingPunct="0">
                <a:defRPr/>
              </a:pPr>
              <a:t>7</a:t>
            </a:fld>
            <a:endParaRPr lang="en-US" sz="1200" baseline="-25000" dirty="0">
              <a:solidFill>
                <a:schemeClr val="bg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3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Marine turtles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Hawksbills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Eretmochelys imbricata)</a:t>
            </a:r>
            <a:endParaRPr lang="en-US" dirty="0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8458200" cy="33528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Significant illegal trade</a:t>
            </a:r>
          </a:p>
          <a:p>
            <a:r>
              <a:rPr lang="en-US" dirty="0" err="1" smtClean="0">
                <a:solidFill>
                  <a:srgbClr val="FFFF99"/>
                </a:solidFill>
              </a:rPr>
              <a:t>Bekko</a:t>
            </a:r>
            <a:r>
              <a:rPr lang="en-US" dirty="0" smtClean="0">
                <a:solidFill>
                  <a:srgbClr val="FFFF99"/>
                </a:solidFill>
              </a:rPr>
              <a:t> market and carving industry in Japan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Major controversy in 1990s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Reservations and CITES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Cuba downlisting controversy</a:t>
            </a:r>
          </a:p>
          <a:p>
            <a:endParaRPr lang="en-US" dirty="0" smtClean="0">
              <a:solidFill>
                <a:srgbClr val="FFFF99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AFC124FB-74F4-4C85-BBC3-4596615B28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50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24301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TW" sz="4000" dirty="0" smtClean="0">
                <a:ea typeface="PMingLiU" pitchFamily="18" charset="-120"/>
              </a:rPr>
              <a:t>Whales and whaling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6364</TotalTime>
  <Words>1066</Words>
  <Application>Microsoft Office PowerPoint</Application>
  <PresentationFormat>On-screen Show (4:3)</PresentationFormat>
  <Paragraphs>202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 Presentation</vt:lpstr>
      <vt:lpstr>WCS and  International Conservation Policy</vt:lpstr>
      <vt:lpstr>PowerPoint Presentation</vt:lpstr>
      <vt:lpstr>International Policy</vt:lpstr>
      <vt:lpstr>Some case studies—policy examples involving international wildlife trade</vt:lpstr>
      <vt:lpstr>Sturgeon and caviar</vt:lpstr>
      <vt:lpstr>Queen Conch</vt:lpstr>
      <vt:lpstr>Seahorses</vt:lpstr>
      <vt:lpstr>Marine turtles: Hawksbills (Eretmochelys imbricata)</vt:lpstr>
      <vt:lpstr>Whales and whaling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learned?</vt:lpstr>
      <vt:lpstr>PowerPoint Presentation</vt:lpstr>
      <vt:lpstr>PowerPoint Presentation</vt:lpstr>
      <vt:lpstr>PowerPoint Presentation</vt:lpstr>
      <vt:lpstr>Shark votes in Committee</vt:lpstr>
      <vt:lpstr>Next steps: CITES implementation</vt:lpstr>
      <vt:lpstr>PowerPoint Presentation</vt:lpstr>
      <vt:lpstr>Priority International policy areas WCS 2020: Leverage</vt:lpstr>
      <vt:lpstr> Area-based: Protected areas, corridors, and connectivity  </vt:lpstr>
      <vt:lpstr>Intergovernmental Policy Priorities (2014)</vt:lpstr>
      <vt:lpstr>Intergovernmental Policy Priorities (2014)</vt:lpstr>
      <vt:lpstr>PowerPoint Presentation</vt:lpstr>
    </vt:vector>
  </TitlesOfParts>
  <Company>Wildlife Conservation Society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Washington Convention</dc:title>
  <dc:creator>Joshua Ginsberg</dc:creator>
  <cp:lastModifiedBy>Mike</cp:lastModifiedBy>
  <cp:revision>506</cp:revision>
  <dcterms:created xsi:type="dcterms:W3CDTF">2010-04-21T19:33:49Z</dcterms:created>
  <dcterms:modified xsi:type="dcterms:W3CDTF">2016-03-09T02:02:17Z</dcterms:modified>
</cp:coreProperties>
</file>