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32" r:id="rId2"/>
    <p:sldId id="352" r:id="rId3"/>
    <p:sldId id="334" r:id="rId4"/>
    <p:sldId id="335" r:id="rId5"/>
    <p:sldId id="336" r:id="rId6"/>
    <p:sldId id="333" r:id="rId7"/>
    <p:sldId id="353" r:id="rId8"/>
    <p:sldId id="337" r:id="rId9"/>
    <p:sldId id="338" r:id="rId10"/>
    <p:sldId id="339" r:id="rId11"/>
    <p:sldId id="340" r:id="rId12"/>
    <p:sldId id="341" r:id="rId13"/>
    <p:sldId id="342" r:id="rId14"/>
    <p:sldId id="343" r:id="rId15"/>
    <p:sldId id="344" r:id="rId16"/>
    <p:sldId id="354" r:id="rId17"/>
    <p:sldId id="349" r:id="rId18"/>
    <p:sldId id="350" r:id="rId19"/>
    <p:sldId id="351" r:id="rId20"/>
    <p:sldId id="326" r:id="rId21"/>
    <p:sldId id="345" r:id="rId22"/>
    <p:sldId id="346" r:id="rId23"/>
    <p:sldId id="347" r:id="rId24"/>
    <p:sldId id="363" r:id="rId25"/>
    <p:sldId id="362" r:id="rId26"/>
    <p:sldId id="361" r:id="rId27"/>
    <p:sldId id="358" r:id="rId28"/>
    <p:sldId id="359" r:id="rId29"/>
    <p:sldId id="356" r:id="rId30"/>
    <p:sldId id="360" r:id="rId31"/>
    <p:sldId id="35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0" autoAdjust="0"/>
    <p:restoredTop sz="98851" autoAdjust="0"/>
  </p:normalViewPr>
  <p:slideViewPr>
    <p:cSldViewPr snapToGrid="0" snapToObjects="1">
      <p:cViewPr>
        <p:scale>
          <a:sx n="78" d="100"/>
          <a:sy n="78" d="100"/>
        </p:scale>
        <p:origin x="-1032" y="-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5F84C-E1F1-414B-B061-11743D1F6AB5}" type="datetimeFigureOut">
              <a:rPr lang="en-US" smtClean="0"/>
              <a:t>3/8/2016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4F88B-0F16-0C46-A960-C144A68AE2C7}" type="slidenum">
              <a:rPr lang="en-US" smtClean="0"/>
              <a:t>‹#›</a:t>
            </a:fld>
            <a:endParaRPr lang="en-US"/>
          </a:p>
        </p:txBody>
      </p:sp>
    </p:spTree>
    <p:extLst>
      <p:ext uri="{BB962C8B-B14F-4D97-AF65-F5344CB8AC3E}">
        <p14:creationId xmlns:p14="http://schemas.microsoft.com/office/powerpoint/2010/main" val="2526471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Recognizing</a:t>
            </a:r>
            <a:r>
              <a:rPr lang="en-US" baseline="0" dirty="0" smtClean="0"/>
              <a:t> that it takes networks to defeat IWT networks </a:t>
            </a:r>
            <a:r>
              <a:rPr lang="en-US" dirty="0" smtClean="0"/>
              <a:t>WCS has</a:t>
            </a:r>
            <a:r>
              <a:rPr lang="en-US" baseline="0" dirty="0" smtClean="0"/>
              <a:t> capitalized on it global network of field sites, country program offices, regional offices plus its long-established extensive network of relationships within countries to produce, analyze, and disseminate actionable intelligence to the appropriate agencies.</a:t>
            </a:r>
            <a:endParaRPr lang="en-US" dirty="0" smtClean="0"/>
          </a:p>
          <a:p>
            <a:endParaRPr lang="en-US" dirty="0" smtClean="0"/>
          </a:p>
          <a:p>
            <a:r>
              <a:rPr lang="en-US" sz="1200" kern="1200" dirty="0" smtClean="0">
                <a:solidFill>
                  <a:schemeClr val="tx1"/>
                </a:solidFill>
                <a:effectLst/>
                <a:latin typeface="+mn-lt"/>
                <a:ea typeface="+mn-ea"/>
                <a:cs typeface="+mn-cs"/>
              </a:rPr>
              <a:t>WCS is in a unique position to deliver at all points in the international wildlife trafficking chain by virtue of having country programs across both continents that are active at key sources sites; good relationships with key governments and agencies who can have a significant influence on wildlife trafficking across Africa and Asia</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strategic approach to wildlife trafficking in Asia aims to strengthen national commitments and enforcement capacity to respond to wildlife trafficking in key countries along major trans-continental and sub-regional wildlife trafficking networks.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dirty="0" smtClean="0">
                <a:solidFill>
                  <a:srgbClr val="FFFFFF"/>
                </a:solidFill>
                <a:cs typeface="Century Gothic"/>
              </a:rPr>
              <a:t>unparalleled local knowledge and government relationships </a:t>
            </a:r>
            <a:endParaRPr lang="en-US" dirty="0" smtClean="0"/>
          </a:p>
          <a:p>
            <a:endParaRPr lang="en-US" dirty="0" smtClean="0"/>
          </a:p>
          <a:p>
            <a:endParaRPr lang="en-US" dirty="0" smtClean="0"/>
          </a:p>
          <a:p>
            <a:r>
              <a:rPr lang="en-US" dirty="0" smtClean="0"/>
              <a:t>TALKING POINTS</a:t>
            </a:r>
          </a:p>
          <a:p>
            <a:pPr marL="171450" indent="-171450">
              <a:buFontTx/>
              <a:buChar char="-"/>
            </a:pPr>
            <a:r>
              <a:rPr lang="en-US" baseline="0" dirty="0" smtClean="0"/>
              <a:t>Wildlife trafficking is a global problem, but the reality is that each country, each landscape requires a different set of practical solutions.</a:t>
            </a:r>
          </a:p>
          <a:p>
            <a:pPr marL="171450" indent="-171450">
              <a:buFontTx/>
              <a:buChar char="-"/>
            </a:pPr>
            <a:r>
              <a:rPr lang="en-US" baseline="0" dirty="0" smtClean="0"/>
              <a:t>This means that an intelligence-led approach is the ONLY approach that will be successful against wildlife trafficking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This means evidence-based policy,  </a:t>
            </a:r>
            <a:r>
              <a:rPr lang="en-US" baseline="0" dirty="0" err="1" smtClean="0"/>
              <a:t>intel</a:t>
            </a:r>
            <a:r>
              <a:rPr lang="en-US" baseline="0" dirty="0" smtClean="0"/>
              <a:t>-led enforcement, research-driven field programs </a:t>
            </a:r>
          </a:p>
          <a:p>
            <a:pPr marL="171450" indent="-171450">
              <a:buFontTx/>
              <a:buChar char="-"/>
            </a:pPr>
            <a:r>
              <a:rPr lang="en-US" baseline="0" dirty="0" smtClean="0"/>
              <a:t>In order to do this, WCS has made a strategic investments in its anti-wildlife trafficking intelligence/analysis and action capabilities. </a:t>
            </a:r>
          </a:p>
          <a:p>
            <a:pPr marL="171450" indent="-171450">
              <a:buFontTx/>
              <a:buChar char="-"/>
            </a:pPr>
            <a:r>
              <a:rPr lang="en-US" baseline="0" dirty="0" smtClean="0"/>
              <a:t>Centralized, standardized global </a:t>
            </a:r>
            <a:r>
              <a:rPr lang="en-US" baseline="0" dirty="0" err="1" smtClean="0"/>
              <a:t>intel</a:t>
            </a:r>
            <a:r>
              <a:rPr lang="en-US" baseline="0" dirty="0" smtClean="0"/>
              <a:t> database on wildlife traffickers, using state-of-the-art technology</a:t>
            </a:r>
          </a:p>
          <a:p>
            <a:pPr marL="171450" indent="-171450">
              <a:buFontTx/>
              <a:buChar char="-"/>
            </a:pPr>
            <a:r>
              <a:rPr lang="en-US" baseline="0" dirty="0" smtClean="0"/>
              <a:t>Ongoing internal training and capacity building in major source, transit, and destination countries  (starting with East Africa, SE Asia, and China), focusing on professionalization, best practices, and how to use information to catalyze action</a:t>
            </a:r>
          </a:p>
          <a:p>
            <a:pPr marL="171450" indent="-171450">
              <a:buFontTx/>
              <a:buChar char="-"/>
            </a:pPr>
            <a:r>
              <a:rPr lang="en-US" baseline="0" dirty="0" smtClean="0"/>
              <a:t>Professional-quality intelligence analysis of wildlife trafficking networks and trends, conducted on a field/landscape level, country level, and regional levels, both internal and with partners.  This enables us to move beyond generic analyses to create high-impact products that actually enable action – No more simple maps with arrows!</a:t>
            </a:r>
          </a:p>
          <a:p>
            <a:pPr marL="171450" indent="-171450">
              <a:buFontTx/>
              <a:buChar char="-"/>
            </a:pPr>
            <a:r>
              <a:rPr lang="en-US" baseline="0" dirty="0" smtClean="0"/>
              <a:t>Well-thought out and close integration of this information and analysis into WCS field programs, as well as government enforcement action, and non-governmental initiatives.</a:t>
            </a:r>
          </a:p>
          <a:p>
            <a:pPr marL="171450" indent="-171450">
              <a:buFontTx/>
              <a:buChar char="-"/>
            </a:pPr>
            <a:r>
              <a:rPr lang="en-US" baseline="0" dirty="0" smtClean="0"/>
              <a:t>WCS has the unique ability to develop, plan, and execute or facilitate the execution of action against wildlife traffickers </a:t>
            </a:r>
          </a:p>
          <a:p>
            <a:pPr marL="171450" indent="-171450">
              <a:buFontTx/>
              <a:buChar char="-"/>
            </a:pPr>
            <a:endParaRPr lang="en-US" baseline="0" dirty="0" smtClean="0"/>
          </a:p>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fld id="{07252CB7-DADF-0943-8A71-8E16C0DFC67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24480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Catalysing action at the field level</a:t>
            </a:r>
            <a:r>
              <a:rPr lang="en-GB" sz="1200" kern="1200" baseline="0" dirty="0" smtClean="0">
                <a:solidFill>
                  <a:schemeClr val="tx1"/>
                </a:solidFill>
                <a:effectLst/>
                <a:latin typeface="+mn-lt"/>
                <a:ea typeface="+mn-ea"/>
                <a:cs typeface="+mn-cs"/>
              </a:rPr>
              <a:t> </a:t>
            </a:r>
            <a:r>
              <a:rPr lang="en-US" baseline="0" dirty="0" smtClean="0"/>
              <a:t>looks different in each country we work.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WCS deploys a coordinated set of country-specific activities that facilitate effective enforcement operations that result in the successful arrest, prosecution, and conviction of targeted wildlife criminals along regional trade chains and in doing so degrade, disrupt, and dismantle the networks and so reduce poaching pressure on wildlife populations in our priority landscapes. </a:t>
            </a:r>
            <a:endParaRPr lang="en-GB" sz="1200" kern="1200" dirty="0" smtClean="0">
              <a:solidFill>
                <a:schemeClr val="tx1"/>
              </a:solidFill>
              <a:effectLst/>
              <a:latin typeface="+mn-lt"/>
              <a:ea typeface="+mn-ea"/>
              <a:cs typeface="+mn-cs"/>
            </a:endParaRPr>
          </a:p>
          <a:p>
            <a:endParaRPr lang="en-US" baseline="0" dirty="0" smtClean="0"/>
          </a:p>
          <a:p>
            <a:r>
              <a:rPr lang="en-US" baseline="0" dirty="0" smtClean="0"/>
              <a:t>In VN, we utilize our strong understanding of government and relationships with influential agencies– We have supported new policies aimed at </a:t>
            </a:r>
            <a:r>
              <a:rPr lang="en-US" baseline="0" dirty="0" err="1" smtClean="0"/>
              <a:t>drivin</a:t>
            </a:r>
            <a:r>
              <a:rPr lang="en-US" baseline="0" dirty="0" smtClean="0"/>
              <a:t> action such as the PM Directive, and currently we are Prosecution circular – you don</a:t>
            </a:r>
            <a:r>
              <a:rPr lang="fr-FR" baseline="0" dirty="0" smtClean="0"/>
              <a:t>’</a:t>
            </a:r>
            <a:r>
              <a:rPr lang="en-US" baseline="0" dirty="0" smtClean="0"/>
              <a:t>t hear about our involvement, often because if we were too public about it, it would undermine our efforts</a:t>
            </a:r>
          </a:p>
          <a:p>
            <a:endParaRPr lang="en-US" baseline="0" dirty="0" smtClean="0"/>
          </a:p>
          <a:p>
            <a:r>
              <a:rPr lang="en-US" baseline="0" dirty="0" smtClean="0"/>
              <a:t>In Indonesia – WCU approach</a:t>
            </a:r>
          </a:p>
          <a:p>
            <a:r>
              <a:rPr lang="en-US" sz="1200" dirty="0" smtClean="0">
                <a:solidFill>
                  <a:schemeClr val="tx1"/>
                </a:solidFill>
                <a:latin typeface="Calibri" pitchFamily="34" charset="0"/>
                <a:ea typeface="+mn-ea"/>
                <a:cs typeface="+mn-cs"/>
              </a:rPr>
              <a:t>Investigation and law enforcement support</a:t>
            </a:r>
          </a:p>
          <a:p>
            <a:r>
              <a:rPr lang="en-US" sz="1200" dirty="0" smtClean="0">
                <a:solidFill>
                  <a:schemeClr val="tx1"/>
                </a:solidFill>
                <a:latin typeface="Calibri" pitchFamily="34" charset="0"/>
                <a:ea typeface="+mn-ea"/>
                <a:cs typeface="+mn-cs"/>
              </a:rPr>
              <a:t>Court process assistance </a:t>
            </a:r>
          </a:p>
          <a:p>
            <a:r>
              <a:rPr lang="en-US" sz="1200" dirty="0" smtClean="0">
                <a:solidFill>
                  <a:schemeClr val="tx1"/>
                </a:solidFill>
                <a:latin typeface="Calibri" pitchFamily="34" charset="0"/>
                <a:ea typeface="+mn-ea"/>
                <a:cs typeface="+mn-cs"/>
              </a:rPr>
              <a:t>Monitoring illegal wildlife hotspots </a:t>
            </a:r>
          </a:p>
          <a:p>
            <a:r>
              <a:rPr lang="en-US" sz="1200" dirty="0" smtClean="0">
                <a:solidFill>
                  <a:schemeClr val="tx1"/>
                </a:solidFill>
                <a:latin typeface="Calibri" pitchFamily="34" charset="0"/>
                <a:ea typeface="+mn-ea"/>
                <a:cs typeface="+mn-cs"/>
              </a:rPr>
              <a:t>Training and capacity building</a:t>
            </a:r>
          </a:p>
          <a:p>
            <a:r>
              <a:rPr lang="en-US" sz="1200" dirty="0" smtClean="0">
                <a:solidFill>
                  <a:schemeClr val="tx1"/>
                </a:solidFill>
                <a:latin typeface="Calibri" pitchFamily="34" charset="0"/>
                <a:ea typeface="+mn-ea"/>
                <a:cs typeface="+mn-cs"/>
              </a:rPr>
              <a:t>Campaign and outreach</a:t>
            </a:r>
          </a:p>
          <a:p>
            <a:r>
              <a:rPr lang="en-US" sz="1200" dirty="0" smtClean="0">
                <a:solidFill>
                  <a:schemeClr val="tx1"/>
                </a:solidFill>
                <a:latin typeface="Calibri" pitchFamily="34" charset="0"/>
                <a:ea typeface="+mn-ea"/>
                <a:cs typeface="+mn-cs"/>
              </a:rPr>
              <a:t>Media publications</a:t>
            </a:r>
          </a:p>
          <a:p>
            <a:pPr algn="l" fontAlgn="b">
              <a:spcAft>
                <a:spcPts val="600"/>
              </a:spcAft>
            </a:pPr>
            <a:r>
              <a:rPr lang="en-US" sz="1200" b="1" i="0" u="none" strike="noStrike" dirty="0" smtClean="0">
                <a:solidFill>
                  <a:schemeClr val="tx1"/>
                </a:solidFill>
                <a:effectLst/>
                <a:latin typeface="+mn-lt"/>
              </a:rPr>
              <a:t>-</a:t>
            </a:r>
            <a:r>
              <a:rPr lang="en-US" sz="1200" b="1" i="0" u="none" strike="noStrike" baseline="0" dirty="0" smtClean="0">
                <a:solidFill>
                  <a:schemeClr val="tx1"/>
                </a:solidFill>
                <a:effectLst/>
                <a:latin typeface="+mn-lt"/>
              </a:rPr>
              <a:t> </a:t>
            </a:r>
            <a:r>
              <a:rPr lang="en-US" sz="1200" b="0" i="1" u="none" strike="noStrike" dirty="0" smtClean="0">
                <a:solidFill>
                  <a:srgbClr val="000000"/>
                </a:solidFill>
                <a:effectLst/>
                <a:latin typeface="+mn-lt"/>
              </a:rPr>
              <a:t>National average for arrest to prosecution ratio for wildlife crimes is 5%. </a:t>
            </a:r>
          </a:p>
          <a:p>
            <a:pPr algn="l" fontAlgn="b">
              <a:spcAft>
                <a:spcPts val="600"/>
              </a:spcAft>
            </a:pPr>
            <a:r>
              <a:rPr lang="en-US" sz="1200" b="0" i="1" u="none" strike="noStrike" dirty="0" smtClean="0">
                <a:solidFill>
                  <a:srgbClr val="000000"/>
                </a:solidFill>
                <a:effectLst/>
                <a:latin typeface="+mn-lt"/>
              </a:rPr>
              <a:t>Wildlife crimes cases brought by WCU have an arrest to prosecution ratio of over 90%. </a:t>
            </a:r>
          </a:p>
          <a:p>
            <a:endParaRPr lang="en-US" dirty="0" smtClean="0"/>
          </a:p>
          <a:p>
            <a:r>
              <a:rPr lang="en-US" dirty="0" smtClean="0"/>
              <a:t>In Lao PDR</a:t>
            </a:r>
          </a:p>
          <a:p>
            <a:r>
              <a:rPr lang="en-US" dirty="0" smtClean="0"/>
              <a:t>Local informants, our approach to driving change tis</a:t>
            </a:r>
            <a:r>
              <a:rPr lang="en-US" baseline="0" dirty="0" smtClean="0"/>
              <a:t> through facilitating pressure from CN and VN</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China – Support to cooperation with VN, LA, to be a leader in </a:t>
            </a:r>
            <a:r>
              <a:rPr lang="en-US" baseline="0" dirty="0" err="1" smtClean="0"/>
              <a:t>willife</a:t>
            </a:r>
            <a:r>
              <a:rPr lang="en-US" baseline="0" dirty="0" smtClean="0"/>
              <a:t> Conservation… Aili will speak more about that</a:t>
            </a:r>
          </a:p>
          <a:p>
            <a:endParaRPr lang="en-US" dirty="0"/>
          </a:p>
        </p:txBody>
      </p:sp>
      <p:sp>
        <p:nvSpPr>
          <p:cNvPr id="4" name="Slide Number Placeholder 3"/>
          <p:cNvSpPr>
            <a:spLocks noGrp="1"/>
          </p:cNvSpPr>
          <p:nvPr>
            <p:ph type="sldNum" sz="quarter" idx="10"/>
          </p:nvPr>
        </p:nvSpPr>
        <p:spPr/>
        <p:txBody>
          <a:bodyPr/>
          <a:lstStyle/>
          <a:p>
            <a:fld id="{3674F88B-0F16-0C46-A960-C144A68AE2C7}" type="slidenum">
              <a:rPr lang="en-US" smtClean="0"/>
              <a:t>31</a:t>
            </a:fld>
            <a:endParaRPr lang="en-US"/>
          </a:p>
        </p:txBody>
      </p:sp>
    </p:spTree>
    <p:extLst>
      <p:ext uri="{BB962C8B-B14F-4D97-AF65-F5344CB8AC3E}">
        <p14:creationId xmlns:p14="http://schemas.microsoft.com/office/powerpoint/2010/main" val="293975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AA955B-9069-2342-9723-016A0735998D}" type="slidenum">
              <a:rPr lang="en-US" sz="1200"/>
              <a:pPr eaLnBrk="1" fontAlgn="base" hangingPunct="1">
                <a:spcBef>
                  <a:spcPct val="0"/>
                </a:spcBef>
                <a:spcAft>
                  <a:spcPct val="0"/>
                </a:spcAft>
              </a:pPr>
              <a:t>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BE52DEB-9564-1E4B-BCCD-55A253ABA8FE}" type="slidenum">
              <a:rPr lang="en-US" sz="1200"/>
              <a:pPr eaLnBrk="1" fontAlgn="base" hangingPunct="1">
                <a:spcBef>
                  <a:spcPct val="0"/>
                </a:spcBef>
                <a:spcAft>
                  <a:spcPct val="0"/>
                </a:spcAft>
              </a:pPr>
              <a:t>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WCS has been working with authorities on a multi-national trafficking network operating across</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IndoBurma</a:t>
            </a:r>
            <a:r>
              <a:rPr lang="en-GB" sz="1200" b="0" kern="1200" baseline="0" dirty="0" smtClean="0">
                <a:solidFill>
                  <a:schemeClr val="tx1"/>
                </a:solidFill>
                <a:effectLst/>
                <a:latin typeface="+mn-lt"/>
                <a:ea typeface="+mn-ea"/>
                <a:cs typeface="+mn-cs"/>
              </a:rPr>
              <a:t> (Myanmar across to China)</a:t>
            </a:r>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Our</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intelligence-gathering uncovered a massive trade in wild-caught reptiles across SEA to supply Chinese markets</a:t>
            </a: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This network</a:t>
            </a:r>
            <a:r>
              <a:rPr lang="en-GB" sz="1200" b="0" kern="1200" baseline="0" dirty="0" smtClean="0">
                <a:solidFill>
                  <a:schemeClr val="tx1"/>
                </a:solidFill>
                <a:effectLst/>
                <a:latin typeface="+mn-lt"/>
                <a:ea typeface="+mn-ea"/>
                <a:cs typeface="+mn-cs"/>
              </a:rPr>
              <a:t> is also involved in the trade of </a:t>
            </a:r>
            <a:r>
              <a:rPr lang="en-GB" sz="1200" b="0" kern="1200" dirty="0" smtClean="0">
                <a:solidFill>
                  <a:schemeClr val="tx1"/>
                </a:solidFill>
                <a:effectLst/>
                <a:latin typeface="+mn-lt"/>
                <a:ea typeface="+mn-ea"/>
                <a:cs typeface="+mn-cs"/>
              </a:rPr>
              <a:t>other products such as lion &amp; tiger bones, ivory, pangolins, macaques and rhino horn</a:t>
            </a: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2006-2010 data on</a:t>
            </a:r>
            <a:r>
              <a:rPr lang="en-GB" sz="1200" b="0" kern="1200" baseline="0" dirty="0" smtClean="0">
                <a:solidFill>
                  <a:schemeClr val="tx1"/>
                </a:solidFill>
                <a:effectLst/>
                <a:latin typeface="+mn-lt"/>
                <a:ea typeface="+mn-ea"/>
                <a:cs typeface="+mn-cs"/>
              </a:rPr>
              <a:t> trade found regular shipments of around two containers/month</a:t>
            </a:r>
            <a:r>
              <a:rPr lang="en-GB" sz="1200" b="0" kern="1200" dirty="0" smtClean="0">
                <a:solidFill>
                  <a:schemeClr val="tx1"/>
                </a:solidFill>
                <a:effectLst/>
                <a:latin typeface="+mn-lt"/>
                <a:ea typeface="+mn-ea"/>
                <a:cs typeface="+mn-cs"/>
              </a:rPr>
              <a:t> of </a:t>
            </a:r>
            <a:r>
              <a:rPr lang="en-GB" sz="1200" b="0" kern="1200" dirty="0" err="1" smtClean="0">
                <a:solidFill>
                  <a:schemeClr val="tx1"/>
                </a:solidFill>
                <a:effectLst/>
                <a:latin typeface="+mn-lt"/>
                <a:ea typeface="+mn-ea"/>
                <a:cs typeface="+mn-cs"/>
              </a:rPr>
              <a:t>upto</a:t>
            </a:r>
            <a:r>
              <a:rPr lang="en-GB" sz="1200" b="0" kern="1200" dirty="0" smtClean="0">
                <a:solidFill>
                  <a:schemeClr val="tx1"/>
                </a:solidFill>
                <a:effectLst/>
                <a:latin typeface="+mn-lt"/>
                <a:ea typeface="+mn-ea"/>
                <a:cs typeface="+mn-cs"/>
              </a:rPr>
              <a:t> 6000 </a:t>
            </a:r>
            <a:r>
              <a:rPr lang="en-GB" sz="1200" b="0" kern="1200" dirty="0" err="1" smtClean="0">
                <a:solidFill>
                  <a:schemeClr val="tx1"/>
                </a:solidFill>
                <a:effectLst/>
                <a:latin typeface="+mn-lt"/>
                <a:ea typeface="+mn-ea"/>
                <a:cs typeface="+mn-cs"/>
              </a:rPr>
              <a:t>indvs</a:t>
            </a:r>
            <a:r>
              <a:rPr lang="en-GB" sz="1200" b="0" kern="1200" dirty="0" smtClean="0">
                <a:solidFill>
                  <a:schemeClr val="tx1"/>
                </a:solidFill>
                <a:effectLst/>
                <a:latin typeface="+mn-lt"/>
                <a:ea typeface="+mn-ea"/>
                <a:cs typeface="+mn-cs"/>
              </a:rPr>
              <a:t> of HS Turtles, Monitor</a:t>
            </a:r>
            <a:r>
              <a:rPr lang="en-GB" sz="1200" b="0" kern="1200" baseline="0" dirty="0" smtClean="0">
                <a:solidFill>
                  <a:schemeClr val="tx1"/>
                </a:solidFill>
                <a:effectLst/>
                <a:latin typeface="+mn-lt"/>
                <a:ea typeface="+mn-ea"/>
                <a:cs typeface="+mn-cs"/>
              </a:rPr>
              <a:t> lizards, and snakes</a:t>
            </a:r>
            <a:endParaRPr lang="en-GB" sz="1200" b="0"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We are continuing investigations right now, but recently we received intelligence</a:t>
            </a:r>
            <a:r>
              <a:rPr lang="en-GB" sz="1200" b="0" kern="1200" baseline="0" dirty="0" smtClean="0">
                <a:solidFill>
                  <a:schemeClr val="tx1"/>
                </a:solidFill>
                <a:effectLst/>
                <a:latin typeface="+mn-lt"/>
                <a:ea typeface="+mn-ea"/>
                <a:cs typeface="+mn-cs"/>
              </a:rPr>
              <a:t> from the first 11mths of 2014 of 2 Lao companies moving 300 tonnes of these taxa, of which 133t was turtles, which could translate to more than 50,000 turtles</a:t>
            </a:r>
            <a:endParaRPr lang="en-GB" sz="1200" b="0"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Two companies in Lao PDR – VN-CN</a:t>
            </a:r>
            <a:endParaRPr lang="en-GB" sz="1200" b="0" u="none"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Live turtle 133,000kg</a:t>
            </a:r>
            <a:endParaRPr lang="en-GB" sz="1200" b="0" u="none"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Live snake 95,000kg</a:t>
            </a:r>
            <a:endParaRPr lang="en-GB" sz="1200" b="0" u="none"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Live water monitor 71,000kg</a:t>
            </a:r>
            <a:endParaRPr lang="en-GB" sz="1200" b="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74F88B-0F16-0C46-A960-C144A68AE2C7}" type="slidenum">
              <a:rPr lang="en-US" smtClean="0"/>
              <a:t>20</a:t>
            </a:fld>
            <a:endParaRPr lang="en-US"/>
          </a:p>
        </p:txBody>
      </p:sp>
    </p:spTree>
    <p:extLst>
      <p:ext uri="{BB962C8B-B14F-4D97-AF65-F5344CB8AC3E}">
        <p14:creationId xmlns:p14="http://schemas.microsoft.com/office/powerpoint/2010/main" val="3956364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cs typeface="Cambria" charset="0"/>
              </a:rPr>
              <a:t>Criminal syndicates exploiting weak land borders as a back-door to China</a:t>
            </a:r>
          </a:p>
          <a:p>
            <a:r>
              <a:rPr lang="en-GB" b="1" dirty="0" smtClean="0">
                <a:solidFill>
                  <a:schemeClr val="bg1"/>
                </a:solidFill>
                <a:latin typeface="Cambria" charset="0"/>
                <a:ea typeface="ＭＳ Ｐゴシック" charset="0"/>
                <a:cs typeface="Arial" charset="0"/>
              </a:rPr>
              <a:t>Since</a:t>
            </a:r>
            <a:r>
              <a:rPr lang="en-GB" b="1" baseline="0" dirty="0" smtClean="0">
                <a:solidFill>
                  <a:schemeClr val="bg1"/>
                </a:solidFill>
                <a:latin typeface="Cambria" charset="0"/>
                <a:ea typeface="ＭＳ Ｐゴシック" charset="0"/>
                <a:cs typeface="Arial" charset="0"/>
              </a:rPr>
              <a:t> 2009 almost </a:t>
            </a:r>
            <a:r>
              <a:rPr lang="en-GB" b="1" dirty="0" smtClean="0">
                <a:solidFill>
                  <a:schemeClr val="bg1"/>
                </a:solidFill>
                <a:latin typeface="Cambria" charset="0"/>
                <a:ea typeface="ＭＳ Ｐゴシック" charset="0"/>
                <a:cs typeface="Arial" charset="0"/>
              </a:rPr>
              <a:t>25,000kg </a:t>
            </a:r>
            <a:r>
              <a:rPr lang="en-GB" b="1" dirty="0">
                <a:solidFill>
                  <a:schemeClr val="bg1"/>
                </a:solidFill>
                <a:latin typeface="Cambria" charset="0"/>
                <a:ea typeface="ＭＳ Ｐゴシック" charset="0"/>
                <a:cs typeface="Arial" charset="0"/>
              </a:rPr>
              <a:t>Ivory </a:t>
            </a:r>
            <a:r>
              <a:rPr lang="en-GB" b="1" dirty="0" smtClean="0">
                <a:solidFill>
                  <a:schemeClr val="bg1"/>
                </a:solidFill>
                <a:latin typeface="Cambria" charset="0"/>
                <a:ea typeface="ＭＳ Ｐゴシック" charset="0"/>
                <a:cs typeface="Arial" charset="0"/>
              </a:rPr>
              <a:t>has</a:t>
            </a:r>
            <a:r>
              <a:rPr lang="en-GB" b="1" baseline="0" dirty="0" smtClean="0">
                <a:solidFill>
                  <a:schemeClr val="bg1"/>
                </a:solidFill>
                <a:latin typeface="Cambria" charset="0"/>
                <a:ea typeface="ＭＳ Ｐゴシック" charset="0"/>
                <a:cs typeface="Arial" charset="0"/>
              </a:rPr>
              <a:t> been </a:t>
            </a:r>
            <a:r>
              <a:rPr lang="en-GB" b="1" dirty="0" smtClean="0">
                <a:solidFill>
                  <a:schemeClr val="bg1"/>
                </a:solidFill>
                <a:latin typeface="Cambria" charset="0"/>
                <a:ea typeface="ＭＳ Ｐゴシック" charset="0"/>
                <a:cs typeface="Arial" charset="0"/>
              </a:rPr>
              <a:t>seized in NE Vietnam en route to China</a:t>
            </a:r>
          </a:p>
          <a:p>
            <a:endParaRPr lang="en-GB" b="1" dirty="0" smtClean="0">
              <a:solidFill>
                <a:schemeClr val="bg1"/>
              </a:solidFill>
              <a:latin typeface="Cambria" charset="0"/>
              <a:ea typeface="ＭＳ Ｐゴシック" charset="0"/>
              <a:cs typeface="Arial" charset="0"/>
            </a:endParaRPr>
          </a:p>
          <a:p>
            <a:r>
              <a:rPr lang="en-GB" b="1" dirty="0" smtClean="0">
                <a:solidFill>
                  <a:schemeClr val="bg1"/>
                </a:solidFill>
                <a:latin typeface="Cambria" charset="0"/>
                <a:ea typeface="ＭＳ Ｐゴシック" charset="0"/>
                <a:cs typeface="Arial" charset="0"/>
              </a:rPr>
              <a:t>This is also the point where large shipments of Pangolins from Sumatra and Kalimantan are being intercepted</a:t>
            </a:r>
          </a:p>
          <a:p>
            <a:r>
              <a:rPr lang="en-GB" b="1" dirty="0" smtClean="0">
                <a:solidFill>
                  <a:schemeClr val="bg1"/>
                </a:solidFill>
                <a:latin typeface="Cambria" charset="0"/>
                <a:ea typeface="ＭＳ Ｐゴシック" charset="0"/>
                <a:cs typeface="Arial" charset="0"/>
              </a:rPr>
              <a:t>Tigers from illegal breeding farms in </a:t>
            </a:r>
            <a:r>
              <a:rPr lang="en-GB" b="1" dirty="0" err="1" smtClean="0">
                <a:solidFill>
                  <a:schemeClr val="bg1"/>
                </a:solidFill>
                <a:latin typeface="Cambria" charset="0"/>
                <a:ea typeface="ＭＳ Ｐゴシック" charset="0"/>
                <a:cs typeface="Arial" charset="0"/>
              </a:rPr>
              <a:t>lao</a:t>
            </a:r>
            <a:r>
              <a:rPr lang="en-GB" b="1" dirty="0" smtClean="0">
                <a:solidFill>
                  <a:schemeClr val="bg1"/>
                </a:solidFill>
                <a:latin typeface="Cambria" charset="0"/>
                <a:ea typeface="ＭＳ Ｐゴシック" charset="0"/>
                <a:cs typeface="Arial" charset="0"/>
              </a:rPr>
              <a:t> and Thailand are also being shipped through VN</a:t>
            </a:r>
            <a:r>
              <a:rPr lang="en-GB" b="1" baseline="0" dirty="0" smtClean="0">
                <a:solidFill>
                  <a:schemeClr val="bg1"/>
                </a:solidFill>
                <a:latin typeface="Cambria" charset="0"/>
                <a:ea typeface="ＭＳ Ｐゴシック" charset="0"/>
                <a:cs typeface="Arial" charset="0"/>
              </a:rPr>
              <a:t> to China at this point</a:t>
            </a:r>
          </a:p>
          <a:p>
            <a:r>
              <a:rPr lang="en-GB" b="1" dirty="0" smtClean="0">
                <a:solidFill>
                  <a:schemeClr val="bg1"/>
                </a:solidFill>
                <a:latin typeface="Cambria" charset="0"/>
                <a:ea typeface="ＭＳ Ｐゴシック" charset="0"/>
                <a:cs typeface="Arial" charset="0"/>
              </a:rPr>
              <a:t>The </a:t>
            </a:r>
            <a:r>
              <a:rPr lang="en-GB" b="1" dirty="0" err="1" smtClean="0">
                <a:solidFill>
                  <a:schemeClr val="bg1"/>
                </a:solidFill>
                <a:latin typeface="Cambria" charset="0"/>
                <a:ea typeface="ＭＳ Ｐゴシック" charset="0"/>
                <a:cs typeface="Arial" charset="0"/>
              </a:rPr>
              <a:t>Ch</a:t>
            </a:r>
            <a:r>
              <a:rPr lang="en-GB" b="1" dirty="0" smtClean="0">
                <a:solidFill>
                  <a:schemeClr val="bg1"/>
                </a:solidFill>
                <a:latin typeface="Cambria" charset="0"/>
                <a:ea typeface="ＭＳ Ｐゴシック" charset="0"/>
                <a:cs typeface="Arial" charset="0"/>
              </a:rPr>
              <a:t> authorities are also finding this is an</a:t>
            </a:r>
            <a:r>
              <a:rPr lang="en-GB" b="1" baseline="0" dirty="0" smtClean="0">
                <a:solidFill>
                  <a:schemeClr val="bg1"/>
                </a:solidFill>
                <a:latin typeface="Cambria" charset="0"/>
                <a:ea typeface="ＭＳ Ｐゴシック" charset="0"/>
                <a:cs typeface="Arial" charset="0"/>
              </a:rPr>
              <a:t> important entry point for white rhino horns being shipped form Africa, through Laos – and Vietnam en route to </a:t>
            </a:r>
            <a:r>
              <a:rPr lang="en-GB" b="1" baseline="0" dirty="0" err="1" smtClean="0">
                <a:solidFill>
                  <a:schemeClr val="bg1"/>
                </a:solidFill>
                <a:latin typeface="Cambria" charset="0"/>
                <a:ea typeface="ＭＳ Ｐゴシック" charset="0"/>
                <a:cs typeface="Arial" charset="0"/>
              </a:rPr>
              <a:t>Chiense</a:t>
            </a:r>
            <a:r>
              <a:rPr lang="en-GB" b="1" baseline="0" dirty="0" smtClean="0">
                <a:solidFill>
                  <a:schemeClr val="bg1"/>
                </a:solidFill>
                <a:latin typeface="Cambria" charset="0"/>
                <a:ea typeface="ＭＳ Ｐゴシック" charset="0"/>
                <a:cs typeface="Arial" charset="0"/>
              </a:rPr>
              <a:t> buyers</a:t>
            </a:r>
            <a:endParaRPr lang="en-GB" b="1" dirty="0">
              <a:solidFill>
                <a:schemeClr val="bg1"/>
              </a:solidFill>
              <a:latin typeface="Cambria" charset="0"/>
              <a:ea typeface="ＭＳ Ｐゴシック" charset="0"/>
              <a:cs typeface="Arial" charset="0"/>
            </a:endParaRPr>
          </a:p>
          <a:p>
            <a:endParaRPr lang="en-GB" dirty="0">
              <a:latin typeface="Calibri" charset="0"/>
              <a:ea typeface="ＭＳ Ｐゴシック" charset="0"/>
              <a:cs typeface="ＭＳ Ｐゴシック"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4334DB-A1DB-3A42-8501-8E332A9024B4}" type="slidenum">
              <a:rPr lang="en-GB" sz="1200">
                <a:latin typeface="Calibri" charset="0"/>
              </a:rPr>
              <a:pPr eaLnBrk="1" hangingPunct="1"/>
              <a:t>21</a:t>
            </a:fld>
            <a:endParaRPr lang="en-GB"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For example, in </a:t>
            </a:r>
            <a:r>
              <a:rPr lang="en-US" dirty="0" err="1" smtClean="0">
                <a:latin typeface="Calibri" charset="0"/>
                <a:ea typeface="ＭＳ Ｐゴシック" charset="0"/>
                <a:cs typeface="ＭＳ Ｐゴシック" charset="0"/>
              </a:rPr>
              <a:t>Vn</a:t>
            </a:r>
            <a:r>
              <a:rPr lang="en-US" dirty="0" smtClean="0">
                <a:latin typeface="Calibri" charset="0"/>
                <a:ea typeface="ＭＳ Ｐゴシック" charset="0"/>
                <a:cs typeface="ＭＳ Ｐゴシック" charset="0"/>
              </a:rPr>
              <a:t>,</a:t>
            </a:r>
            <a:r>
              <a:rPr lang="en-US" baseline="0" dirty="0" smtClean="0">
                <a:latin typeface="Calibri" charset="0"/>
                <a:ea typeface="ＭＳ Ｐゴシック" charset="0"/>
                <a:cs typeface="ＭＳ Ｐゴシック" charset="0"/>
              </a:rPr>
              <a:t> WCS has been working with the authorities to promote exactly that, something we are expanding across our programs in Asia. </a:t>
            </a: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where the limited people actually being arrested are rarely facing a fine or jail term</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More Vietnamese people are in jail in SA for Rhino horn than</a:t>
            </a:r>
            <a:r>
              <a:rPr lang="en-US" baseline="0" dirty="0" smtClean="0">
                <a:latin typeface="Calibri" charset="0"/>
                <a:ea typeface="ＭＳ Ｐゴシック" charset="0"/>
                <a:cs typeface="ＭＳ Ｐゴシック" charset="0"/>
              </a:rPr>
              <a:t> in Vietnam</a:t>
            </a: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There needs to be transparency and objective reporting of this sort of data to allow IOs and </a:t>
            </a:r>
            <a:r>
              <a:rPr lang="en-US" baseline="0" dirty="0" err="1" smtClean="0">
                <a:latin typeface="Calibri" charset="0"/>
                <a:ea typeface="ＭＳ Ｐゴシック" charset="0"/>
                <a:cs typeface="ＭＳ Ｐゴシック" charset="0"/>
              </a:rPr>
              <a:t>govts</a:t>
            </a:r>
            <a:r>
              <a:rPr lang="en-US" baseline="0" dirty="0" smtClean="0">
                <a:latin typeface="Calibri" charset="0"/>
                <a:ea typeface="ＭＳ Ｐゴシック" charset="0"/>
                <a:cs typeface="ＭＳ Ｐゴシック" charset="0"/>
              </a:rPr>
              <a:t> to </a:t>
            </a:r>
            <a:r>
              <a:rPr lang="en-US" baseline="0" dirty="0" err="1" smtClean="0">
                <a:latin typeface="Calibri" charset="0"/>
                <a:ea typeface="ＭＳ Ｐゴシック" charset="0"/>
                <a:cs typeface="ＭＳ Ｐゴシック" charset="0"/>
              </a:rPr>
              <a:t>analyse</a:t>
            </a:r>
            <a:r>
              <a:rPr lang="en-US" baseline="0" dirty="0" smtClean="0">
                <a:latin typeface="Calibri" charset="0"/>
                <a:ea typeface="ＭＳ Ｐゴシック" charset="0"/>
                <a:cs typeface="ＭＳ Ｐゴシック" charset="0"/>
              </a:rPr>
              <a:t> enforcement  effectiveness</a:t>
            </a:r>
          </a:p>
          <a:p>
            <a:r>
              <a:rPr lang="en-US" baseline="0" dirty="0" smtClean="0">
                <a:latin typeface="Calibri" charset="0"/>
                <a:ea typeface="ＭＳ Ｐゴシック" charset="0"/>
                <a:cs typeface="ＭＳ Ｐゴシック" charset="0"/>
              </a:rPr>
              <a:t>Moving past reporting seizures and arrests in reports to measures that inform on </a:t>
            </a:r>
            <a:r>
              <a:rPr lang="en-US" baseline="0" dirty="0" err="1" smtClean="0">
                <a:latin typeface="Calibri" charset="0"/>
                <a:ea typeface="ＭＳ Ｐゴシック" charset="0"/>
                <a:cs typeface="ＭＳ Ｐゴシック" charset="0"/>
              </a:rPr>
              <a:t>enf</a:t>
            </a:r>
            <a:r>
              <a:rPr lang="en-US" baseline="0" dirty="0" smtClean="0">
                <a:latin typeface="Calibri" charset="0"/>
                <a:ea typeface="ＭＳ Ｐゴシック" charset="0"/>
                <a:cs typeface="ＭＳ Ｐゴシック" charset="0"/>
              </a:rPr>
              <a:t> effectiveness and guide strategies and resource allocations</a:t>
            </a:r>
          </a:p>
          <a:p>
            <a:endParaRPr lang="en-US" baseline="0" dirty="0" smtClean="0">
              <a:latin typeface="Calibri" charset="0"/>
              <a:ea typeface="ＭＳ Ｐゴシック" charset="0"/>
              <a:cs typeface="ＭＳ Ｐゴシック"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510855-53C9-0548-8266-37DCE774C758}" type="slidenum">
              <a:rPr lang="en-GB" sz="1200">
                <a:latin typeface="Calibri" charset="0"/>
              </a:rPr>
              <a:pPr eaLnBrk="1" hangingPunct="1"/>
              <a:t>23</a:t>
            </a:fld>
            <a:endParaRPr lang="en-GB"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Intelligence is partly marketing</a:t>
            </a:r>
          </a:p>
          <a:p>
            <a:endParaRPr lang="en-US" dirty="0"/>
          </a:p>
        </p:txBody>
      </p:sp>
      <p:sp>
        <p:nvSpPr>
          <p:cNvPr id="4" name="Slide Number Placeholder 3"/>
          <p:cNvSpPr>
            <a:spLocks noGrp="1"/>
          </p:cNvSpPr>
          <p:nvPr>
            <p:ph type="sldNum" sz="quarter" idx="10"/>
          </p:nvPr>
        </p:nvSpPr>
        <p:spPr/>
        <p:txBody>
          <a:bodyPr/>
          <a:lstStyle/>
          <a:p>
            <a:fld id="{DD052850-9CEE-BA4C-93C1-9DD73689C1F4}" type="slidenum">
              <a:rPr lang="en-US" smtClean="0"/>
              <a:t>25</a:t>
            </a:fld>
            <a:endParaRPr lang="en-US"/>
          </a:p>
        </p:txBody>
      </p:sp>
    </p:spTree>
    <p:extLst>
      <p:ext uri="{BB962C8B-B14F-4D97-AF65-F5344CB8AC3E}">
        <p14:creationId xmlns:p14="http://schemas.microsoft.com/office/powerpoint/2010/main" val="1367404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in-country knowledge has facilitated us in gathering a significant quantity</a:t>
            </a:r>
            <a:r>
              <a:rPr lang="en-US" baseline="0" dirty="0" smtClean="0"/>
              <a:t> of information that we use to </a:t>
            </a:r>
            <a:r>
              <a:rPr lang="en-US" baseline="0" dirty="0" err="1" smtClean="0"/>
              <a:t>gebnerate</a:t>
            </a:r>
            <a:r>
              <a:rPr lang="en-US" baseline="0" dirty="0" smtClean="0"/>
              <a:t> actionable intelligence for local law </a:t>
            </a:r>
            <a:r>
              <a:rPr lang="en-US" baseline="0" dirty="0" err="1" smtClean="0"/>
              <a:t>enforcemet</a:t>
            </a:r>
            <a:r>
              <a:rPr lang="en-US" baseline="0" dirty="0" smtClean="0"/>
              <a:t> agencies</a:t>
            </a:r>
          </a:p>
          <a:p>
            <a:endParaRPr lang="en-US" baseline="0" dirty="0" smtClean="0"/>
          </a:p>
          <a:p>
            <a:r>
              <a:rPr lang="en-US" baseline="0" dirty="0" smtClean="0"/>
              <a:t>In some cases – accurate, actionable intelligence leads to effective enforcement, in most, something else is needed</a:t>
            </a:r>
            <a:endParaRPr lang="en-US" dirty="0"/>
          </a:p>
        </p:txBody>
      </p:sp>
      <p:sp>
        <p:nvSpPr>
          <p:cNvPr id="4" name="Slide Number Placeholder 3"/>
          <p:cNvSpPr>
            <a:spLocks noGrp="1"/>
          </p:cNvSpPr>
          <p:nvPr>
            <p:ph type="sldNum" sz="quarter" idx="10"/>
          </p:nvPr>
        </p:nvSpPr>
        <p:spPr/>
        <p:txBody>
          <a:bodyPr/>
          <a:lstStyle/>
          <a:p>
            <a:fld id="{3674F88B-0F16-0C46-A960-C144A68AE2C7}" type="slidenum">
              <a:rPr lang="en-US" smtClean="0"/>
              <a:t>29</a:t>
            </a:fld>
            <a:endParaRPr lang="en-US"/>
          </a:p>
        </p:txBody>
      </p:sp>
    </p:spTree>
    <p:extLst>
      <p:ext uri="{BB962C8B-B14F-4D97-AF65-F5344CB8AC3E}">
        <p14:creationId xmlns:p14="http://schemas.microsoft.com/office/powerpoint/2010/main" val="215961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Exercise: </a:t>
            </a:r>
          </a:p>
          <a:p>
            <a:endParaRPr lang="en-US" dirty="0" smtClean="0"/>
          </a:p>
          <a:p>
            <a:r>
              <a:rPr lang="en-US" dirty="0" smtClean="0"/>
              <a:t>List everything you current do that</a:t>
            </a:r>
            <a:r>
              <a:rPr lang="en-US" baseline="0" dirty="0" smtClean="0"/>
              <a:t> is mentioned on this slide, and what is not mentioned on this slide. Anything missed?</a:t>
            </a:r>
            <a:endParaRPr lang="en-US" dirty="0" smtClean="0"/>
          </a:p>
          <a:p>
            <a:endParaRPr lang="en-US" dirty="0" smtClean="0"/>
          </a:p>
          <a:p>
            <a:r>
              <a:rPr lang="en-US" dirty="0" smtClean="0"/>
              <a:t>List all the</a:t>
            </a:r>
            <a:r>
              <a:rPr lang="en-US" baseline="0" dirty="0" smtClean="0"/>
              <a:t> data sources</a:t>
            </a:r>
          </a:p>
          <a:p>
            <a:r>
              <a:rPr lang="en-US" baseline="0" dirty="0" smtClean="0"/>
              <a:t>List how you organize the information</a:t>
            </a:r>
          </a:p>
          <a:p>
            <a:r>
              <a:rPr lang="en-US" baseline="0" dirty="0" smtClean="0"/>
              <a:t>List how you maintain the suspect entity data</a:t>
            </a:r>
          </a:p>
          <a:p>
            <a:r>
              <a:rPr lang="en-US" baseline="0" dirty="0" smtClean="0"/>
              <a:t>List how you assess and track linkages</a:t>
            </a:r>
          </a:p>
          <a:p>
            <a:r>
              <a:rPr lang="en-US" baseline="0" dirty="0" smtClean="0"/>
              <a:t>List how you track case development</a:t>
            </a:r>
          </a:p>
          <a:p>
            <a:r>
              <a:rPr lang="en-US" baseline="0" dirty="0" smtClean="0"/>
              <a:t>List how you maintain a library or finished products</a:t>
            </a:r>
            <a:endParaRPr lang="en-US" dirty="0"/>
          </a:p>
        </p:txBody>
      </p:sp>
      <p:sp>
        <p:nvSpPr>
          <p:cNvPr id="4" name="Slide Number Placeholder 3"/>
          <p:cNvSpPr>
            <a:spLocks noGrp="1"/>
          </p:cNvSpPr>
          <p:nvPr>
            <p:ph type="sldNum" sz="quarter" idx="10"/>
          </p:nvPr>
        </p:nvSpPr>
        <p:spPr/>
        <p:txBody>
          <a:bodyPr/>
          <a:lstStyle/>
          <a:p>
            <a:fld id="{DD052850-9CEE-BA4C-93C1-9DD73689C1F4}" type="slidenum">
              <a:rPr lang="en-US" smtClean="0"/>
              <a:t>30</a:t>
            </a:fld>
            <a:endParaRPr lang="en-US"/>
          </a:p>
        </p:txBody>
      </p:sp>
    </p:spTree>
    <p:extLst>
      <p:ext uri="{BB962C8B-B14F-4D97-AF65-F5344CB8AC3E}">
        <p14:creationId xmlns:p14="http://schemas.microsoft.com/office/powerpoint/2010/main" val="2974477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1470F2-9BB5-4B48-A620-566CC50C0CEE}" type="datetimeFigureOut">
              <a:rPr lang="en-US" smtClean="0"/>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2798269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470F2-9BB5-4B48-A620-566CC50C0CEE}" type="datetimeFigureOut">
              <a:rPr lang="en-US" smtClean="0"/>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356982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470F2-9BB5-4B48-A620-566CC50C0CEE}" type="datetimeFigureOut">
              <a:rPr lang="en-US" smtClean="0"/>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415184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603707" cy="389179"/>
          </a:xfrm>
          <a:prstGeom prst="rect">
            <a:avLst/>
          </a:prstGeom>
        </p:spPr>
        <p:txBody>
          <a:bodyPr/>
          <a:lstStyle>
            <a:lvl1pPr>
              <a:defRPr sz="2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Calibri Light"/>
                <a:cs typeface="Calibri Light"/>
              </a:defRPr>
            </a:lvl1pPr>
            <a:lvl2pPr>
              <a:defRPr b="0" i="0">
                <a:latin typeface="Calibri Light"/>
                <a:cs typeface="Calibri Light"/>
              </a:defRPr>
            </a:lvl2pPr>
            <a:lvl3pPr>
              <a:defRPr b="0" i="0">
                <a:latin typeface="Calibri Light"/>
                <a:cs typeface="Calibri Light"/>
              </a:defRPr>
            </a:lvl3pPr>
            <a:lvl4pPr>
              <a:defRPr b="0" i="0">
                <a:latin typeface="Calibri Light"/>
                <a:cs typeface="Calibri Light"/>
              </a:defRPr>
            </a:lvl4pPr>
            <a:lvl5pPr>
              <a:defRPr b="0" i="0">
                <a:latin typeface="Calibri Light"/>
                <a:cs typeface="Calibri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B2719A1-6A28-1A49-B979-220DC6F9EA23}" type="datetimeFigureOut">
              <a:rPr lang="en-US" smtClean="0">
                <a:solidFill>
                  <a:prstClr val="black">
                    <a:tint val="75000"/>
                  </a:prstClr>
                </a:solidFill>
                <a:latin typeface="Calibri"/>
              </a:rPr>
              <a:pPr/>
              <a:t>3/8/2016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D32D717-75F8-7248-A8C9-6775A5C7649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11" name="Picture 10" descr="wcs-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6677" y="36490"/>
            <a:ext cx="693002" cy="705378"/>
          </a:xfrm>
          <a:prstGeom prst="rect">
            <a:avLst/>
          </a:prstGeom>
          <a:effectLst>
            <a:outerShdw blurRad="50800" dist="38100" dir="2700000" algn="tl" rotWithShape="0">
              <a:prstClr val="black">
                <a:alpha val="40000"/>
              </a:prstClr>
            </a:outerShdw>
          </a:effectLst>
        </p:spPr>
      </p:pic>
      <p:cxnSp>
        <p:nvCxnSpPr>
          <p:cNvPr id="12" name="Straight Connector 11"/>
          <p:cNvCxnSpPr/>
          <p:nvPr userDrawn="1"/>
        </p:nvCxnSpPr>
        <p:spPr>
          <a:xfrm>
            <a:off x="-1" y="389179"/>
            <a:ext cx="7895231" cy="0"/>
          </a:xfrm>
          <a:prstGeom prst="line">
            <a:avLst/>
          </a:prstGeom>
          <a:ln>
            <a:solidFill>
              <a:srgbClr val="0B5D68"/>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3" hasCustomPrompt="1"/>
          </p:nvPr>
        </p:nvSpPr>
        <p:spPr>
          <a:xfrm>
            <a:off x="-10797" y="389179"/>
            <a:ext cx="8229600" cy="501836"/>
          </a:xfrm>
        </p:spPr>
        <p:txBody>
          <a:bodyPr>
            <a:noAutofit/>
          </a:bodyPr>
          <a:lstStyle>
            <a:lvl1pPr marL="0" indent="0">
              <a:buNone/>
              <a:defRPr lang="en-US" sz="2000" b="1" i="0" kern="1200" dirty="0" smtClean="0">
                <a:solidFill>
                  <a:srgbClr val="FF0000"/>
                </a:solidFill>
                <a:latin typeface="Calibri Light"/>
                <a:ea typeface="+mj-ea"/>
                <a:cs typeface="Calibri Light"/>
              </a:defRPr>
            </a:lvl1pPr>
          </a:lstStyle>
          <a:p>
            <a:pPr lvl="0"/>
            <a:r>
              <a:rPr lang="en-US" dirty="0" smtClean="0"/>
              <a:t>Subtitle</a:t>
            </a:r>
          </a:p>
        </p:txBody>
      </p:sp>
    </p:spTree>
    <p:extLst>
      <p:ext uri="{BB962C8B-B14F-4D97-AF65-F5344CB8AC3E}">
        <p14:creationId xmlns:p14="http://schemas.microsoft.com/office/powerpoint/2010/main" val="391962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603707" cy="389179"/>
          </a:xfrm>
          <a:prstGeom prst="rect">
            <a:avLst/>
          </a:prstGeom>
        </p:spPr>
        <p:txBody>
          <a:bodyPr/>
          <a:lstStyle>
            <a:lvl1pPr>
              <a:defRPr sz="2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Calibri Light"/>
                <a:cs typeface="Calibri Light"/>
              </a:defRPr>
            </a:lvl1pPr>
            <a:lvl2pPr>
              <a:defRPr b="0" i="0">
                <a:latin typeface="Calibri Light"/>
                <a:cs typeface="Calibri Light"/>
              </a:defRPr>
            </a:lvl2pPr>
            <a:lvl3pPr>
              <a:defRPr b="0" i="0">
                <a:latin typeface="Calibri Light"/>
                <a:cs typeface="Calibri Light"/>
              </a:defRPr>
            </a:lvl3pPr>
            <a:lvl4pPr>
              <a:defRPr b="0" i="0">
                <a:latin typeface="Calibri Light"/>
                <a:cs typeface="Calibri Light"/>
              </a:defRPr>
            </a:lvl4pPr>
            <a:lvl5pPr>
              <a:defRPr b="0" i="0">
                <a:latin typeface="Calibri Light"/>
                <a:cs typeface="Calibri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B2719A1-6A28-1A49-B979-220DC6F9EA23}" type="datetimeFigureOut">
              <a:rPr lang="en-US" smtClean="0">
                <a:solidFill>
                  <a:prstClr val="black">
                    <a:tint val="75000"/>
                  </a:prstClr>
                </a:solidFill>
                <a:latin typeface="Calibri"/>
              </a:rPr>
              <a:pPr/>
              <a:t>3/8/2016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D32D717-75F8-7248-A8C9-6775A5C7649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11" name="Picture 10" descr="wcs-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6677" y="36490"/>
            <a:ext cx="693002" cy="705378"/>
          </a:xfrm>
          <a:prstGeom prst="rect">
            <a:avLst/>
          </a:prstGeom>
          <a:effectLst>
            <a:outerShdw blurRad="50800" dist="38100" dir="2700000" algn="tl" rotWithShape="0">
              <a:prstClr val="black">
                <a:alpha val="40000"/>
              </a:prstClr>
            </a:outerShdw>
          </a:effectLst>
        </p:spPr>
      </p:pic>
      <p:cxnSp>
        <p:nvCxnSpPr>
          <p:cNvPr id="12" name="Straight Connector 11"/>
          <p:cNvCxnSpPr/>
          <p:nvPr userDrawn="1"/>
        </p:nvCxnSpPr>
        <p:spPr>
          <a:xfrm>
            <a:off x="-1" y="389179"/>
            <a:ext cx="7895231" cy="0"/>
          </a:xfrm>
          <a:prstGeom prst="line">
            <a:avLst/>
          </a:prstGeom>
          <a:ln>
            <a:solidFill>
              <a:srgbClr val="0B5D68"/>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3" hasCustomPrompt="1"/>
          </p:nvPr>
        </p:nvSpPr>
        <p:spPr>
          <a:xfrm>
            <a:off x="-10797" y="389179"/>
            <a:ext cx="8229600" cy="501836"/>
          </a:xfrm>
        </p:spPr>
        <p:txBody>
          <a:bodyPr>
            <a:noAutofit/>
          </a:bodyPr>
          <a:lstStyle>
            <a:lvl1pPr marL="0" indent="0">
              <a:buNone/>
              <a:defRPr lang="en-US" sz="2000" b="1" i="0" kern="1200" dirty="0" smtClean="0">
                <a:solidFill>
                  <a:srgbClr val="FF0000"/>
                </a:solidFill>
                <a:latin typeface="Calibri Light"/>
                <a:ea typeface="+mj-ea"/>
                <a:cs typeface="Calibri Light"/>
              </a:defRPr>
            </a:lvl1pPr>
          </a:lstStyle>
          <a:p>
            <a:pPr lvl="0"/>
            <a:r>
              <a:rPr lang="en-US" dirty="0" smtClean="0"/>
              <a:t>Subtitle</a:t>
            </a:r>
          </a:p>
        </p:txBody>
      </p:sp>
    </p:spTree>
    <p:extLst>
      <p:ext uri="{BB962C8B-B14F-4D97-AF65-F5344CB8AC3E}">
        <p14:creationId xmlns:p14="http://schemas.microsoft.com/office/powerpoint/2010/main" val="2505429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603707" cy="389179"/>
          </a:xfrm>
          <a:prstGeom prst="rect">
            <a:avLst/>
          </a:prstGeom>
        </p:spPr>
        <p:txBody>
          <a:bodyPr/>
          <a:lstStyle>
            <a:lvl1pPr>
              <a:defRPr sz="2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Calibri Light"/>
                <a:cs typeface="Calibri Light"/>
              </a:defRPr>
            </a:lvl1pPr>
            <a:lvl2pPr>
              <a:defRPr b="0" i="0">
                <a:latin typeface="Calibri Light"/>
                <a:cs typeface="Calibri Light"/>
              </a:defRPr>
            </a:lvl2pPr>
            <a:lvl3pPr>
              <a:defRPr b="0" i="0">
                <a:latin typeface="Calibri Light"/>
                <a:cs typeface="Calibri Light"/>
              </a:defRPr>
            </a:lvl3pPr>
            <a:lvl4pPr>
              <a:defRPr b="0" i="0">
                <a:latin typeface="Calibri Light"/>
                <a:cs typeface="Calibri Light"/>
              </a:defRPr>
            </a:lvl4pPr>
            <a:lvl5pPr>
              <a:defRPr b="0" i="0">
                <a:latin typeface="Calibri Light"/>
                <a:cs typeface="Calibri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B2719A1-6A28-1A49-B979-220DC6F9EA23}" type="datetimeFigureOut">
              <a:rPr lang="en-US" smtClean="0">
                <a:solidFill>
                  <a:prstClr val="black">
                    <a:tint val="75000"/>
                  </a:prstClr>
                </a:solidFill>
                <a:latin typeface="Calibri"/>
              </a:rPr>
              <a:pPr/>
              <a:t>3/8/2016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D32D717-75F8-7248-A8C9-6775A5C7649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11" name="Picture 10" descr="wcs-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6677" y="36490"/>
            <a:ext cx="693002" cy="705378"/>
          </a:xfrm>
          <a:prstGeom prst="rect">
            <a:avLst/>
          </a:prstGeom>
          <a:effectLst>
            <a:outerShdw blurRad="50800" dist="38100" dir="2700000" algn="tl" rotWithShape="0">
              <a:prstClr val="black">
                <a:alpha val="40000"/>
              </a:prstClr>
            </a:outerShdw>
          </a:effectLst>
        </p:spPr>
      </p:pic>
      <p:cxnSp>
        <p:nvCxnSpPr>
          <p:cNvPr id="12" name="Straight Connector 11"/>
          <p:cNvCxnSpPr/>
          <p:nvPr userDrawn="1"/>
        </p:nvCxnSpPr>
        <p:spPr>
          <a:xfrm>
            <a:off x="-1" y="389179"/>
            <a:ext cx="7895231" cy="0"/>
          </a:xfrm>
          <a:prstGeom prst="line">
            <a:avLst/>
          </a:prstGeom>
          <a:ln>
            <a:solidFill>
              <a:srgbClr val="0B5D68"/>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3" hasCustomPrompt="1"/>
          </p:nvPr>
        </p:nvSpPr>
        <p:spPr>
          <a:xfrm>
            <a:off x="-10797" y="389179"/>
            <a:ext cx="8229600" cy="501836"/>
          </a:xfrm>
        </p:spPr>
        <p:txBody>
          <a:bodyPr>
            <a:noAutofit/>
          </a:bodyPr>
          <a:lstStyle>
            <a:lvl1pPr marL="0" indent="0">
              <a:buNone/>
              <a:defRPr lang="en-US" sz="2000" b="1" i="0" kern="1200" dirty="0" smtClean="0">
                <a:solidFill>
                  <a:srgbClr val="FF0000"/>
                </a:solidFill>
                <a:latin typeface="Calibri Light"/>
                <a:ea typeface="+mj-ea"/>
                <a:cs typeface="Calibri Light"/>
              </a:defRPr>
            </a:lvl1pPr>
          </a:lstStyle>
          <a:p>
            <a:pPr lvl="0"/>
            <a:r>
              <a:rPr lang="en-US" dirty="0" smtClean="0"/>
              <a:t>Subtitle</a:t>
            </a:r>
          </a:p>
        </p:txBody>
      </p:sp>
    </p:spTree>
    <p:extLst>
      <p:ext uri="{BB962C8B-B14F-4D97-AF65-F5344CB8AC3E}">
        <p14:creationId xmlns:p14="http://schemas.microsoft.com/office/powerpoint/2010/main" val="250542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470F2-9BB5-4B48-A620-566CC50C0CEE}" type="datetimeFigureOut">
              <a:rPr lang="en-US" smtClean="0"/>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95119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1470F2-9BB5-4B48-A620-566CC50C0CEE}" type="datetimeFigureOut">
              <a:rPr lang="en-US" smtClean="0"/>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398750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1470F2-9BB5-4B48-A620-566CC50C0CEE}" type="datetimeFigureOut">
              <a:rPr lang="en-US" smtClean="0"/>
              <a:t>3/8/2016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94160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1470F2-9BB5-4B48-A620-566CC50C0CEE}" type="datetimeFigureOut">
              <a:rPr lang="en-US" smtClean="0"/>
              <a:t>3/8/2016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100054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1470F2-9BB5-4B48-A620-566CC50C0CEE}" type="datetimeFigureOut">
              <a:rPr lang="en-US" smtClean="0"/>
              <a:t>3/8/2016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290775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470F2-9BB5-4B48-A620-566CC50C0CEE}" type="datetimeFigureOut">
              <a:rPr lang="en-US" smtClean="0"/>
              <a:t>3/8/2016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3096417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470F2-9BB5-4B48-A620-566CC50C0CEE}" type="datetimeFigureOut">
              <a:rPr lang="en-US" smtClean="0"/>
              <a:t>3/8/2016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9132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470F2-9BB5-4B48-A620-566CC50C0CEE}" type="datetimeFigureOut">
              <a:rPr lang="en-US" smtClean="0"/>
              <a:t>3/8/2016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61122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470F2-9BB5-4B48-A620-566CC50C0CEE}" type="datetimeFigureOut">
              <a:rPr lang="en-US" smtClean="0"/>
              <a:t>3/8/2016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59703-EB8D-4440-A8D9-C3F633C4B906}" type="slidenum">
              <a:rPr lang="en-US" smtClean="0"/>
              <a:t>‹#›</a:t>
            </a:fld>
            <a:endParaRPr lang="en-US"/>
          </a:p>
        </p:txBody>
      </p:sp>
    </p:spTree>
    <p:extLst>
      <p:ext uri="{BB962C8B-B14F-4D97-AF65-F5344CB8AC3E}">
        <p14:creationId xmlns:p14="http://schemas.microsoft.com/office/powerpoint/2010/main" val="3095182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emf"/><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emf"/><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microsoft.com/office/2007/relationships/hdphoto" Target="../media/hdphoto3.wdp"/><Relationship Id="rId4" Type="http://schemas.microsoft.com/office/2007/relationships/hdphoto" Target="../media/hdphoto2.wdp"/><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jpeg"/><Relationship Id="rId5" Type="http://schemas.microsoft.com/office/2007/relationships/hdphoto" Target="../media/hdphoto7.wdp"/><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Map.jpg"/>
          <p:cNvPicPr>
            <a:picLocks noChangeAspect="1"/>
          </p:cNvPicPr>
          <p:nvPr/>
        </p:nvPicPr>
        <p:blipFill>
          <a:blip r:embed="rId3" cstate="email">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a:ext>
            </a:extLst>
          </a:blip>
          <a:stretch>
            <a:fillRect/>
          </a:stretch>
        </p:blipFill>
        <p:spPr>
          <a:xfrm>
            <a:off x="107822" y="2270589"/>
            <a:ext cx="8928354" cy="4432432"/>
          </a:xfrm>
          <a:prstGeom prst="rect">
            <a:avLst/>
          </a:prstGeom>
          <a:solidFill>
            <a:schemeClr val="tx1"/>
          </a:solidFill>
          <a:ln>
            <a:solidFill>
              <a:srgbClr val="D9D9D9"/>
            </a:solidFill>
          </a:ln>
          <a:effectLst>
            <a:outerShdw blurRad="50800" dist="38100" dir="2700000" algn="tl" rotWithShape="0">
              <a:prstClr val="black">
                <a:alpha val="40000"/>
              </a:prstClr>
            </a:outerShdw>
          </a:effectLst>
        </p:spPr>
      </p:pic>
      <p:sp>
        <p:nvSpPr>
          <p:cNvPr id="5" name="Rectangle 4"/>
          <p:cNvSpPr/>
          <p:nvPr/>
        </p:nvSpPr>
        <p:spPr>
          <a:xfrm>
            <a:off x="0" y="0"/>
            <a:ext cx="9144000" cy="68580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1980" y="6349480"/>
            <a:ext cx="9132020" cy="400110"/>
          </a:xfrm>
          <a:prstGeom prst="rect">
            <a:avLst/>
          </a:prstGeom>
          <a:noFill/>
        </p:spPr>
        <p:txBody>
          <a:bodyPr wrap="square" rtlCol="0">
            <a:spAutoFit/>
          </a:bodyPr>
          <a:lstStyle/>
          <a:p>
            <a:pPr algn="ctr"/>
            <a:r>
              <a:rPr lang="en-US" sz="2000" i="1" spc="600" dirty="0" smtClean="0">
                <a:solidFill>
                  <a:prstClr val="white">
                    <a:lumMod val="85000"/>
                  </a:prstClr>
                </a:solidFill>
                <a:latin typeface="Avenir Next Condensed Regular"/>
                <a:cs typeface="Avenir Next Condensed Regular"/>
              </a:rPr>
              <a:t>IT </a:t>
            </a:r>
            <a:r>
              <a:rPr lang="en-US" sz="2000" i="1" spc="600" smtClean="0">
                <a:solidFill>
                  <a:prstClr val="white">
                    <a:lumMod val="85000"/>
                  </a:prstClr>
                </a:solidFill>
                <a:latin typeface="Avenir Next Condensed Regular"/>
                <a:cs typeface="Avenir Next Condensed Regular"/>
              </a:rPr>
              <a:t>TAKES NETWORKS TO DEFEAT NETWORKS</a:t>
            </a:r>
            <a:endParaRPr lang="en-US" sz="2000" i="1" spc="600" dirty="0">
              <a:solidFill>
                <a:prstClr val="white">
                  <a:lumMod val="85000"/>
                </a:prstClr>
              </a:solidFill>
              <a:latin typeface="Avenir Next Condensed Regular"/>
              <a:cs typeface="Avenir Next Condensed Regular"/>
            </a:endParaRPr>
          </a:p>
        </p:txBody>
      </p:sp>
      <p:sp>
        <p:nvSpPr>
          <p:cNvPr id="41" name="TextBox 40"/>
          <p:cNvSpPr txBox="1"/>
          <p:nvPr/>
        </p:nvSpPr>
        <p:spPr>
          <a:xfrm>
            <a:off x="4536849" y="2564069"/>
            <a:ext cx="1008092" cy="577081"/>
          </a:xfrm>
          <a:prstGeom prst="rect">
            <a:avLst/>
          </a:prstGeom>
          <a:noFill/>
          <a:ln>
            <a:solidFill>
              <a:srgbClr val="D9D9D9"/>
            </a:solidFill>
          </a:ln>
        </p:spPr>
        <p:txBody>
          <a:bodyPr wrap="none" rtlCol="0">
            <a:spAutoFit/>
          </a:bodyPr>
          <a:lstStyle/>
          <a:p>
            <a:pPr algn="ctr"/>
            <a:r>
              <a:rPr lang="en-US" sz="1050" b="1" i="1" dirty="0" smtClean="0">
                <a:solidFill>
                  <a:srgbClr val="FFFFFF"/>
                </a:solidFill>
                <a:latin typeface="Avenir Next Condensed Regular"/>
                <a:cs typeface="Avenir Next Condensed Regular"/>
              </a:rPr>
              <a:t>GLOBAL WT  </a:t>
            </a:r>
          </a:p>
          <a:p>
            <a:pPr algn="ctr"/>
            <a:r>
              <a:rPr lang="en-US" sz="1050" b="1" i="1" dirty="0" smtClean="0">
                <a:solidFill>
                  <a:srgbClr val="FFFFFF"/>
                </a:solidFill>
                <a:latin typeface="Avenir Next Condensed Regular"/>
                <a:cs typeface="Avenir Next Condensed Regular"/>
              </a:rPr>
              <a:t>INTELLIGENCE </a:t>
            </a:r>
          </a:p>
          <a:p>
            <a:pPr algn="ctr"/>
            <a:r>
              <a:rPr lang="en-US" sz="1050" b="1" i="1" dirty="0" smtClean="0">
                <a:solidFill>
                  <a:srgbClr val="FFFFFF"/>
                </a:solidFill>
                <a:latin typeface="Avenir Next Condensed Regular"/>
                <a:cs typeface="Avenir Next Condensed Regular"/>
              </a:rPr>
              <a:t>COORDINATOR</a:t>
            </a:r>
            <a:endParaRPr lang="en-US" sz="1050" b="1" i="1" dirty="0">
              <a:solidFill>
                <a:srgbClr val="FFFFFF"/>
              </a:solidFill>
              <a:latin typeface="Avenir Next Condensed Regular"/>
              <a:cs typeface="Avenir Next Condensed Regular"/>
            </a:endParaRPr>
          </a:p>
        </p:txBody>
      </p:sp>
      <p:sp>
        <p:nvSpPr>
          <p:cNvPr id="42" name="Rounded Rectangle 41"/>
          <p:cNvSpPr>
            <a:spLocks noChangeAspect="1"/>
          </p:cNvSpPr>
          <p:nvPr/>
        </p:nvSpPr>
        <p:spPr>
          <a:xfrm>
            <a:off x="6572480" y="416382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43" name="Rounded Rectangle 42"/>
          <p:cNvSpPr>
            <a:spLocks noChangeAspect="1"/>
          </p:cNvSpPr>
          <p:nvPr/>
        </p:nvSpPr>
        <p:spPr>
          <a:xfrm>
            <a:off x="6665472" y="431622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44" name="Rounded Rectangle 43"/>
          <p:cNvSpPr>
            <a:spLocks noChangeAspect="1"/>
          </p:cNvSpPr>
          <p:nvPr/>
        </p:nvSpPr>
        <p:spPr>
          <a:xfrm>
            <a:off x="6431670" y="4224785"/>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0" name="TextBox 79"/>
          <p:cNvSpPr txBox="1"/>
          <p:nvPr/>
        </p:nvSpPr>
        <p:spPr>
          <a:xfrm>
            <a:off x="11981" y="817307"/>
            <a:ext cx="9106110" cy="1128514"/>
          </a:xfrm>
          <a:prstGeom prst="rect">
            <a:avLst/>
          </a:prstGeom>
          <a:noFill/>
        </p:spPr>
        <p:txBody>
          <a:bodyPr wrap="square" rtlCol="0">
            <a:spAutoFit/>
          </a:bodyPr>
          <a:lstStyle/>
          <a:p>
            <a:pPr marL="285750" indent="-285750">
              <a:spcAft>
                <a:spcPts val="1000"/>
              </a:spcAft>
              <a:buFont typeface="Arial"/>
              <a:buChar char="•"/>
            </a:pPr>
            <a:endParaRPr lang="en-US" sz="300" b="1" dirty="0" smtClean="0">
              <a:solidFill>
                <a:srgbClr val="FFFFFF"/>
              </a:solidFill>
              <a:latin typeface="Avenir Next Condensed Medium"/>
              <a:cs typeface="Avenir Next Condensed Medium"/>
            </a:endParaRPr>
          </a:p>
          <a:p>
            <a:pPr marL="285750" indent="-285750">
              <a:buFont typeface="Arial"/>
              <a:buChar char="•"/>
            </a:pPr>
            <a:r>
              <a:rPr lang="en-US" sz="1400" dirty="0" smtClean="0">
                <a:solidFill>
                  <a:srgbClr val="FFFFFF"/>
                </a:solidFill>
                <a:latin typeface="Calibri"/>
                <a:cs typeface="Calibri"/>
              </a:rPr>
              <a:t>Confidential intelligence database of thousands of traffickers from all around the world. </a:t>
            </a:r>
          </a:p>
          <a:p>
            <a:pPr marL="285750" indent="-285750">
              <a:buFont typeface="Arial"/>
              <a:buChar char="•"/>
            </a:pPr>
            <a:r>
              <a:rPr lang="en-US" sz="1400" dirty="0" smtClean="0">
                <a:solidFill>
                  <a:srgbClr val="FFFFFF"/>
                </a:solidFill>
                <a:latin typeface="Calibri"/>
                <a:cs typeface="Calibri"/>
              </a:rPr>
              <a:t>Working enforcement relationships in all major source, transit, and destination countries.</a:t>
            </a:r>
          </a:p>
          <a:p>
            <a:pPr marL="285750" indent="-285750">
              <a:buFont typeface="Arial"/>
              <a:buChar char="•"/>
            </a:pPr>
            <a:r>
              <a:rPr lang="en-US" sz="1400" dirty="0" smtClean="0">
                <a:solidFill>
                  <a:srgbClr val="FFFFFF"/>
                </a:solidFill>
                <a:latin typeface="Calibri"/>
                <a:cs typeface="Calibri"/>
              </a:rPr>
              <a:t>Capabilities to execute and/or catalyze intelligence-led operations against traffickers at strategic, operational, and tactical levels. </a:t>
            </a:r>
          </a:p>
        </p:txBody>
      </p:sp>
      <p:sp>
        <p:nvSpPr>
          <p:cNvPr id="49" name="Rounded Rectangle 48"/>
          <p:cNvSpPr>
            <a:spLocks noChangeAspect="1"/>
          </p:cNvSpPr>
          <p:nvPr/>
        </p:nvSpPr>
        <p:spPr>
          <a:xfrm>
            <a:off x="5741675" y="427050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1" name="Rounded Rectangle 80"/>
          <p:cNvSpPr>
            <a:spLocks noChangeAspect="1"/>
          </p:cNvSpPr>
          <p:nvPr/>
        </p:nvSpPr>
        <p:spPr>
          <a:xfrm>
            <a:off x="6473302" y="4123042"/>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cxnSp>
        <p:nvCxnSpPr>
          <p:cNvPr id="134" name="Straight Connector 133"/>
          <p:cNvCxnSpPr/>
          <p:nvPr/>
        </p:nvCxnSpPr>
        <p:spPr>
          <a:xfrm flipV="1">
            <a:off x="5499222" y="6312845"/>
            <a:ext cx="45719" cy="255994"/>
          </a:xfrm>
          <a:prstGeom prst="line">
            <a:avLst/>
          </a:prstGeom>
          <a:ln w="12700" cmpd="sng">
            <a:solidFill>
              <a:srgbClr val="0B5D68"/>
            </a:solidFill>
          </a:ln>
          <a:effectLst/>
        </p:spPr>
        <p:style>
          <a:lnRef idx="2">
            <a:schemeClr val="accent1"/>
          </a:lnRef>
          <a:fillRef idx="0">
            <a:schemeClr val="accent1"/>
          </a:fillRef>
          <a:effectRef idx="1">
            <a:schemeClr val="accent1"/>
          </a:effectRef>
          <a:fontRef idx="minor">
            <a:schemeClr val="tx1"/>
          </a:fontRef>
        </p:style>
      </p:cxnSp>
      <p:sp>
        <p:nvSpPr>
          <p:cNvPr id="11" name="Rounded Rectangle 10"/>
          <p:cNvSpPr>
            <a:spLocks noChangeAspect="1"/>
          </p:cNvSpPr>
          <p:nvPr/>
        </p:nvSpPr>
        <p:spPr>
          <a:xfrm>
            <a:off x="4950549" y="5271201"/>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2" name="Rounded Rectangle 11"/>
          <p:cNvSpPr>
            <a:spLocks noChangeAspect="1"/>
          </p:cNvSpPr>
          <p:nvPr/>
        </p:nvSpPr>
        <p:spPr>
          <a:xfrm>
            <a:off x="5057230" y="515460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45" name="Rounded Rectangle 44"/>
          <p:cNvSpPr>
            <a:spLocks noChangeAspect="1"/>
          </p:cNvSpPr>
          <p:nvPr/>
        </p:nvSpPr>
        <p:spPr>
          <a:xfrm>
            <a:off x="6543596" y="483622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2" name="Rounded Rectangle 81"/>
          <p:cNvSpPr>
            <a:spLocks noChangeAspect="1"/>
          </p:cNvSpPr>
          <p:nvPr/>
        </p:nvSpPr>
        <p:spPr>
          <a:xfrm>
            <a:off x="6378779" y="456505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3" name="Rounded Rectangle 82"/>
          <p:cNvSpPr>
            <a:spLocks noChangeAspect="1"/>
          </p:cNvSpPr>
          <p:nvPr/>
        </p:nvSpPr>
        <p:spPr>
          <a:xfrm>
            <a:off x="6531179" y="4613448"/>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4" name="Rounded Rectangle 83"/>
          <p:cNvSpPr>
            <a:spLocks noChangeAspect="1"/>
          </p:cNvSpPr>
          <p:nvPr/>
        </p:nvSpPr>
        <p:spPr>
          <a:xfrm>
            <a:off x="6727371" y="464542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5" name="Rounded Rectangle 84"/>
          <p:cNvSpPr>
            <a:spLocks noChangeAspect="1"/>
          </p:cNvSpPr>
          <p:nvPr/>
        </p:nvSpPr>
        <p:spPr>
          <a:xfrm>
            <a:off x="6715551" y="485256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6" name="Rounded Rectangle 85"/>
          <p:cNvSpPr>
            <a:spLocks noChangeAspect="1"/>
          </p:cNvSpPr>
          <p:nvPr/>
        </p:nvSpPr>
        <p:spPr>
          <a:xfrm>
            <a:off x="7059549" y="467108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7" name="Rounded Rectangle 86"/>
          <p:cNvSpPr>
            <a:spLocks noChangeAspect="1"/>
          </p:cNvSpPr>
          <p:nvPr/>
        </p:nvSpPr>
        <p:spPr>
          <a:xfrm>
            <a:off x="7166230" y="4655305"/>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8" name="Rounded Rectangle 97"/>
          <p:cNvSpPr>
            <a:spLocks noChangeAspect="1"/>
          </p:cNvSpPr>
          <p:nvPr/>
        </p:nvSpPr>
        <p:spPr>
          <a:xfrm>
            <a:off x="7725955" y="474165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9" name="Rounded Rectangle 98"/>
          <p:cNvSpPr>
            <a:spLocks noChangeAspect="1"/>
          </p:cNvSpPr>
          <p:nvPr/>
        </p:nvSpPr>
        <p:spPr>
          <a:xfrm>
            <a:off x="8458622" y="5200326"/>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0" name="Rounded Rectangle 59"/>
          <p:cNvSpPr>
            <a:spLocks noChangeAspect="1"/>
          </p:cNvSpPr>
          <p:nvPr/>
        </p:nvSpPr>
        <p:spPr>
          <a:xfrm>
            <a:off x="5838818" y="4072385"/>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8" name="Rounded Rectangle 87"/>
          <p:cNvSpPr>
            <a:spLocks noChangeAspect="1"/>
          </p:cNvSpPr>
          <p:nvPr/>
        </p:nvSpPr>
        <p:spPr>
          <a:xfrm>
            <a:off x="5149567" y="369460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9" name="Rounded Rectangle 88"/>
          <p:cNvSpPr>
            <a:spLocks noChangeAspect="1"/>
          </p:cNvSpPr>
          <p:nvPr/>
        </p:nvSpPr>
        <p:spPr>
          <a:xfrm>
            <a:off x="5460720" y="363615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0" name="Rounded Rectangle 89"/>
          <p:cNvSpPr>
            <a:spLocks noChangeAspect="1"/>
          </p:cNvSpPr>
          <p:nvPr/>
        </p:nvSpPr>
        <p:spPr>
          <a:xfrm>
            <a:off x="5613120" y="362433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1" name="Rounded Rectangle 90"/>
          <p:cNvSpPr>
            <a:spLocks noChangeAspect="1"/>
          </p:cNvSpPr>
          <p:nvPr/>
        </p:nvSpPr>
        <p:spPr>
          <a:xfrm>
            <a:off x="5656040" y="355777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2" name="Rounded Rectangle 91"/>
          <p:cNvSpPr>
            <a:spLocks noChangeAspect="1"/>
          </p:cNvSpPr>
          <p:nvPr/>
        </p:nvSpPr>
        <p:spPr>
          <a:xfrm>
            <a:off x="5928081" y="3681876"/>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3" name="Rounded Rectangle 92"/>
          <p:cNvSpPr>
            <a:spLocks noChangeAspect="1"/>
          </p:cNvSpPr>
          <p:nvPr/>
        </p:nvSpPr>
        <p:spPr>
          <a:xfrm>
            <a:off x="6003806" y="326494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4" name="Rounded Rectangle 93"/>
          <p:cNvSpPr>
            <a:spLocks noChangeAspect="1"/>
          </p:cNvSpPr>
          <p:nvPr/>
        </p:nvSpPr>
        <p:spPr>
          <a:xfrm>
            <a:off x="6385951" y="341734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5" name="Rounded Rectangle 94"/>
          <p:cNvSpPr>
            <a:spLocks noChangeAspect="1"/>
          </p:cNvSpPr>
          <p:nvPr/>
        </p:nvSpPr>
        <p:spPr>
          <a:xfrm>
            <a:off x="6444626" y="326494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6" name="Rounded Rectangle 95"/>
          <p:cNvSpPr>
            <a:spLocks noChangeAspect="1"/>
          </p:cNvSpPr>
          <p:nvPr/>
        </p:nvSpPr>
        <p:spPr>
          <a:xfrm>
            <a:off x="6865262" y="337162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7" name="Rounded Rectangle 96"/>
          <p:cNvSpPr>
            <a:spLocks noChangeAspect="1"/>
          </p:cNvSpPr>
          <p:nvPr/>
        </p:nvSpPr>
        <p:spPr>
          <a:xfrm>
            <a:off x="6976865" y="326494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1" name="Rounded Rectangle 50"/>
          <p:cNvSpPr>
            <a:spLocks noChangeAspect="1"/>
          </p:cNvSpPr>
          <p:nvPr/>
        </p:nvSpPr>
        <p:spPr>
          <a:xfrm>
            <a:off x="6142455" y="400412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8" name="Rounded Rectangle 77"/>
          <p:cNvSpPr>
            <a:spLocks noChangeAspect="1"/>
          </p:cNvSpPr>
          <p:nvPr/>
        </p:nvSpPr>
        <p:spPr>
          <a:xfrm>
            <a:off x="6287341" y="3877976"/>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 name="Rounded Rectangle 8"/>
          <p:cNvSpPr>
            <a:spLocks noChangeAspect="1"/>
          </p:cNvSpPr>
          <p:nvPr/>
        </p:nvSpPr>
        <p:spPr>
          <a:xfrm>
            <a:off x="4539103" y="5654439"/>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0" name="Rounded Rectangle 9"/>
          <p:cNvSpPr>
            <a:spLocks noChangeAspect="1"/>
          </p:cNvSpPr>
          <p:nvPr/>
        </p:nvSpPr>
        <p:spPr>
          <a:xfrm>
            <a:off x="4737222" y="5076789"/>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3" name="Rounded Rectangle 12"/>
          <p:cNvSpPr>
            <a:spLocks noChangeAspect="1"/>
          </p:cNvSpPr>
          <p:nvPr/>
        </p:nvSpPr>
        <p:spPr>
          <a:xfrm>
            <a:off x="4584822" y="530700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5" name="Rounded Rectangle 14"/>
          <p:cNvSpPr>
            <a:spLocks noChangeAspect="1"/>
          </p:cNvSpPr>
          <p:nvPr/>
        </p:nvSpPr>
        <p:spPr>
          <a:xfrm>
            <a:off x="4798184" y="4881939"/>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cxnSp>
        <p:nvCxnSpPr>
          <p:cNvPr id="18" name="Straight Connector 17"/>
          <p:cNvCxnSpPr>
            <a:endCxn id="15" idx="0"/>
          </p:cNvCxnSpPr>
          <p:nvPr/>
        </p:nvCxnSpPr>
        <p:spPr>
          <a:xfrm flipH="1">
            <a:off x="4843903" y="4754762"/>
            <a:ext cx="12190" cy="127177"/>
          </a:xfrm>
          <a:prstGeom prst="line">
            <a:avLst/>
          </a:prstGeom>
          <a:ln w="12700" cmpd="sng">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71" name="Rounded Rectangle 70"/>
          <p:cNvSpPr>
            <a:spLocks noChangeAspect="1"/>
          </p:cNvSpPr>
          <p:nvPr/>
        </p:nvSpPr>
        <p:spPr>
          <a:xfrm>
            <a:off x="1750772" y="3520445"/>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2" name="Rounded Rectangle 71"/>
          <p:cNvSpPr>
            <a:spLocks noChangeAspect="1"/>
          </p:cNvSpPr>
          <p:nvPr/>
        </p:nvSpPr>
        <p:spPr>
          <a:xfrm>
            <a:off x="1675552" y="3648881"/>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9" name="Rounded Rectangle 78"/>
          <p:cNvSpPr>
            <a:spLocks noChangeAspect="1"/>
          </p:cNvSpPr>
          <p:nvPr/>
        </p:nvSpPr>
        <p:spPr>
          <a:xfrm>
            <a:off x="4782941" y="4688395"/>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48" name="Rounded Rectangle 47"/>
          <p:cNvSpPr>
            <a:spLocks noChangeAspect="1"/>
          </p:cNvSpPr>
          <p:nvPr/>
        </p:nvSpPr>
        <p:spPr>
          <a:xfrm>
            <a:off x="4630771" y="497337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2" name="Rounded Rectangle 51"/>
          <p:cNvSpPr>
            <a:spLocks noChangeAspect="1"/>
          </p:cNvSpPr>
          <p:nvPr/>
        </p:nvSpPr>
        <p:spPr>
          <a:xfrm>
            <a:off x="4645784" y="459575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4" name="Rounded Rectangle 53"/>
          <p:cNvSpPr>
            <a:spLocks noChangeAspect="1"/>
          </p:cNvSpPr>
          <p:nvPr/>
        </p:nvSpPr>
        <p:spPr>
          <a:xfrm>
            <a:off x="4539103" y="447988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5" name="Rounded Rectangle 54"/>
          <p:cNvSpPr>
            <a:spLocks noChangeAspect="1"/>
          </p:cNvSpPr>
          <p:nvPr/>
        </p:nvSpPr>
        <p:spPr>
          <a:xfrm>
            <a:off x="4134874" y="477983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7" name="Rounded Rectangle 56"/>
          <p:cNvSpPr>
            <a:spLocks noChangeAspect="1"/>
          </p:cNvSpPr>
          <p:nvPr/>
        </p:nvSpPr>
        <p:spPr>
          <a:xfrm>
            <a:off x="4541355" y="4825552"/>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8" name="Rounded Rectangle 57"/>
          <p:cNvSpPr>
            <a:spLocks noChangeAspect="1"/>
          </p:cNvSpPr>
          <p:nvPr/>
        </p:nvSpPr>
        <p:spPr>
          <a:xfrm>
            <a:off x="4737222" y="481198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1" name="Rounded Rectangle 60"/>
          <p:cNvSpPr>
            <a:spLocks noChangeAspect="1"/>
          </p:cNvSpPr>
          <p:nvPr/>
        </p:nvSpPr>
        <p:spPr>
          <a:xfrm>
            <a:off x="4539333" y="462675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3" name="Rounded Rectangle 62"/>
          <p:cNvSpPr>
            <a:spLocks noChangeAspect="1"/>
          </p:cNvSpPr>
          <p:nvPr/>
        </p:nvSpPr>
        <p:spPr>
          <a:xfrm>
            <a:off x="4317750" y="4754762"/>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4" name="Rounded Rectangle 63"/>
          <p:cNvSpPr>
            <a:spLocks noChangeAspect="1"/>
          </p:cNvSpPr>
          <p:nvPr/>
        </p:nvSpPr>
        <p:spPr>
          <a:xfrm>
            <a:off x="4063652" y="4388449"/>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6" name="Rounded Rectangle 65"/>
          <p:cNvSpPr>
            <a:spLocks noChangeAspect="1"/>
          </p:cNvSpPr>
          <p:nvPr/>
        </p:nvSpPr>
        <p:spPr>
          <a:xfrm>
            <a:off x="3951998" y="4505848"/>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7" name="Rounded Rectangle 66"/>
          <p:cNvSpPr>
            <a:spLocks noChangeAspect="1"/>
          </p:cNvSpPr>
          <p:nvPr/>
        </p:nvSpPr>
        <p:spPr>
          <a:xfrm>
            <a:off x="4676260" y="4903425"/>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9" name="Rounded Rectangle 68"/>
          <p:cNvSpPr>
            <a:spLocks noChangeAspect="1"/>
          </p:cNvSpPr>
          <p:nvPr/>
        </p:nvSpPr>
        <p:spPr>
          <a:xfrm>
            <a:off x="4518300" y="473291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0" name="Rounded Rectangle 69"/>
          <p:cNvSpPr>
            <a:spLocks noChangeAspect="1"/>
          </p:cNvSpPr>
          <p:nvPr/>
        </p:nvSpPr>
        <p:spPr>
          <a:xfrm>
            <a:off x="4652764" y="447988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4" name="Rounded Rectangle 73"/>
          <p:cNvSpPr>
            <a:spLocks noChangeAspect="1"/>
          </p:cNvSpPr>
          <p:nvPr/>
        </p:nvSpPr>
        <p:spPr>
          <a:xfrm>
            <a:off x="4109371" y="4656492"/>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5" name="Rounded Rectangle 74"/>
          <p:cNvSpPr>
            <a:spLocks noChangeAspect="1"/>
          </p:cNvSpPr>
          <p:nvPr/>
        </p:nvSpPr>
        <p:spPr>
          <a:xfrm>
            <a:off x="4017933" y="473411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6" name="Rounded Rectangle 75"/>
          <p:cNvSpPr>
            <a:spLocks noChangeAspect="1"/>
          </p:cNvSpPr>
          <p:nvPr/>
        </p:nvSpPr>
        <p:spPr>
          <a:xfrm>
            <a:off x="4109371" y="4505848"/>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7" name="Rounded Rectangle 76"/>
          <p:cNvSpPr>
            <a:spLocks noChangeAspect="1"/>
          </p:cNvSpPr>
          <p:nvPr/>
        </p:nvSpPr>
        <p:spPr>
          <a:xfrm>
            <a:off x="4200809" y="4641472"/>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00" name="Rounded Rectangle 99"/>
          <p:cNvSpPr>
            <a:spLocks noChangeAspect="1"/>
          </p:cNvSpPr>
          <p:nvPr/>
        </p:nvSpPr>
        <p:spPr>
          <a:xfrm>
            <a:off x="2320755" y="604412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101" name="Rounded Rectangle 100"/>
          <p:cNvSpPr>
            <a:spLocks noChangeAspect="1"/>
          </p:cNvSpPr>
          <p:nvPr/>
        </p:nvSpPr>
        <p:spPr>
          <a:xfrm>
            <a:off x="2229317" y="6287962"/>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102" name="Rounded Rectangle 101"/>
          <p:cNvSpPr>
            <a:spLocks noChangeAspect="1"/>
          </p:cNvSpPr>
          <p:nvPr/>
        </p:nvSpPr>
        <p:spPr>
          <a:xfrm>
            <a:off x="2013321" y="619652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103" name="Rounded Rectangle 102"/>
          <p:cNvSpPr>
            <a:spLocks noChangeAspect="1"/>
          </p:cNvSpPr>
          <p:nvPr/>
        </p:nvSpPr>
        <p:spPr>
          <a:xfrm>
            <a:off x="2036527" y="574587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04" name="Rounded Rectangle 103"/>
          <p:cNvSpPr>
            <a:spLocks noChangeAspect="1"/>
          </p:cNvSpPr>
          <p:nvPr/>
        </p:nvSpPr>
        <p:spPr>
          <a:xfrm>
            <a:off x="2188927" y="5352726"/>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05" name="Rounded Rectangle 104"/>
          <p:cNvSpPr>
            <a:spLocks noChangeAspect="1"/>
          </p:cNvSpPr>
          <p:nvPr/>
        </p:nvSpPr>
        <p:spPr>
          <a:xfrm>
            <a:off x="2295608" y="528199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06" name="Rounded Rectangle 105"/>
          <p:cNvSpPr>
            <a:spLocks noChangeAspect="1"/>
          </p:cNvSpPr>
          <p:nvPr/>
        </p:nvSpPr>
        <p:spPr>
          <a:xfrm>
            <a:off x="2143208" y="5231096"/>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07" name="Rounded Rectangle 106"/>
          <p:cNvSpPr>
            <a:spLocks noChangeAspect="1"/>
          </p:cNvSpPr>
          <p:nvPr/>
        </p:nvSpPr>
        <p:spPr>
          <a:xfrm>
            <a:off x="1967272" y="5108888"/>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08" name="Rounded Rectangle 107"/>
          <p:cNvSpPr>
            <a:spLocks noChangeAspect="1"/>
          </p:cNvSpPr>
          <p:nvPr/>
        </p:nvSpPr>
        <p:spPr>
          <a:xfrm>
            <a:off x="2059040" y="4783088"/>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09" name="Rounded Rectangle 108"/>
          <p:cNvSpPr>
            <a:spLocks noChangeAspect="1"/>
          </p:cNvSpPr>
          <p:nvPr/>
        </p:nvSpPr>
        <p:spPr>
          <a:xfrm>
            <a:off x="1835845" y="4854916"/>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0" name="Rounded Rectangle 109"/>
          <p:cNvSpPr>
            <a:spLocks noChangeAspect="1"/>
          </p:cNvSpPr>
          <p:nvPr/>
        </p:nvSpPr>
        <p:spPr>
          <a:xfrm>
            <a:off x="1355519" y="413334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1" name="Rounded Rectangle 110"/>
          <p:cNvSpPr>
            <a:spLocks noChangeAspect="1"/>
          </p:cNvSpPr>
          <p:nvPr/>
        </p:nvSpPr>
        <p:spPr>
          <a:xfrm>
            <a:off x="1446957" y="4205086"/>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2" name="Rounded Rectangle 111"/>
          <p:cNvSpPr>
            <a:spLocks noChangeAspect="1"/>
          </p:cNvSpPr>
          <p:nvPr/>
        </p:nvSpPr>
        <p:spPr>
          <a:xfrm>
            <a:off x="1538395" y="428047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3" name="Rounded Rectangle 112"/>
          <p:cNvSpPr>
            <a:spLocks noChangeAspect="1"/>
          </p:cNvSpPr>
          <p:nvPr/>
        </p:nvSpPr>
        <p:spPr>
          <a:xfrm>
            <a:off x="1584114" y="434273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4" name="Rounded Rectangle 113"/>
          <p:cNvSpPr>
            <a:spLocks noChangeAspect="1"/>
          </p:cNvSpPr>
          <p:nvPr/>
        </p:nvSpPr>
        <p:spPr>
          <a:xfrm>
            <a:off x="2082246" y="4504315"/>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5" name="Rounded Rectangle 114"/>
          <p:cNvSpPr>
            <a:spLocks noChangeAspect="1"/>
          </p:cNvSpPr>
          <p:nvPr/>
        </p:nvSpPr>
        <p:spPr>
          <a:xfrm>
            <a:off x="1897767" y="4530963"/>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6" name="Rounded Rectangle 115"/>
          <p:cNvSpPr>
            <a:spLocks noChangeAspect="1"/>
          </p:cNvSpPr>
          <p:nvPr/>
        </p:nvSpPr>
        <p:spPr>
          <a:xfrm>
            <a:off x="1789982" y="4567729"/>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7" name="Rounded Rectangle 116"/>
          <p:cNvSpPr>
            <a:spLocks noChangeAspect="1"/>
          </p:cNvSpPr>
          <p:nvPr/>
        </p:nvSpPr>
        <p:spPr>
          <a:xfrm>
            <a:off x="1744263" y="4720549"/>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8" name="Rounded Rectangle 117"/>
          <p:cNvSpPr>
            <a:spLocks noChangeAspect="1"/>
          </p:cNvSpPr>
          <p:nvPr/>
        </p:nvSpPr>
        <p:spPr>
          <a:xfrm>
            <a:off x="975515" y="377331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19" name="Rounded Rectangle 118"/>
          <p:cNvSpPr>
            <a:spLocks noChangeAspect="1"/>
          </p:cNvSpPr>
          <p:nvPr/>
        </p:nvSpPr>
        <p:spPr>
          <a:xfrm>
            <a:off x="1642933" y="3974888"/>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21" name="Rounded Rectangle 120"/>
          <p:cNvSpPr>
            <a:spLocks noChangeAspect="1"/>
          </p:cNvSpPr>
          <p:nvPr/>
        </p:nvSpPr>
        <p:spPr>
          <a:xfrm>
            <a:off x="764860" y="3463062"/>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2" name="Rounded Rectangle 121"/>
          <p:cNvSpPr>
            <a:spLocks noChangeAspect="1"/>
          </p:cNvSpPr>
          <p:nvPr/>
        </p:nvSpPr>
        <p:spPr>
          <a:xfrm>
            <a:off x="1150690" y="3412656"/>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3" name="Rounded Rectangle 122"/>
          <p:cNvSpPr>
            <a:spLocks noChangeAspect="1"/>
          </p:cNvSpPr>
          <p:nvPr/>
        </p:nvSpPr>
        <p:spPr>
          <a:xfrm>
            <a:off x="2127965" y="3325905"/>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4" name="Rounded Rectangle 123"/>
          <p:cNvSpPr>
            <a:spLocks noChangeAspect="1"/>
          </p:cNvSpPr>
          <p:nvPr/>
        </p:nvSpPr>
        <p:spPr>
          <a:xfrm>
            <a:off x="1967272" y="3371624"/>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5" name="Rounded Rectangle 124"/>
          <p:cNvSpPr>
            <a:spLocks noChangeAspect="1"/>
          </p:cNvSpPr>
          <p:nvPr/>
        </p:nvSpPr>
        <p:spPr>
          <a:xfrm>
            <a:off x="1066953" y="3355189"/>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6" name="Rounded Rectangle 125"/>
          <p:cNvSpPr>
            <a:spLocks noChangeAspect="1"/>
          </p:cNvSpPr>
          <p:nvPr/>
        </p:nvSpPr>
        <p:spPr>
          <a:xfrm>
            <a:off x="1158391" y="3234467"/>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7" name="Rounded Rectangle 126"/>
          <p:cNvSpPr>
            <a:spLocks noChangeAspect="1"/>
          </p:cNvSpPr>
          <p:nvPr/>
        </p:nvSpPr>
        <p:spPr>
          <a:xfrm>
            <a:off x="1021234" y="2919082"/>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8" name="Rounded Rectangle 127"/>
          <p:cNvSpPr>
            <a:spLocks noChangeAspect="1"/>
          </p:cNvSpPr>
          <p:nvPr/>
        </p:nvSpPr>
        <p:spPr>
          <a:xfrm>
            <a:off x="1796491" y="3143029"/>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136" name="Elbow Connector 135"/>
          <p:cNvCxnSpPr>
            <a:stCxn id="79" idx="0"/>
            <a:endCxn id="41" idx="2"/>
          </p:cNvCxnSpPr>
          <p:nvPr/>
        </p:nvCxnSpPr>
        <p:spPr>
          <a:xfrm rot="5400000" flipH="1" flipV="1">
            <a:off x="4161155" y="3808656"/>
            <a:ext cx="1547245" cy="212235"/>
          </a:xfrm>
          <a:prstGeom prst="bentConnector3">
            <a:avLst>
              <a:gd name="adj1" fmla="val 50000"/>
            </a:avLst>
          </a:prstGeom>
          <a:ln>
            <a:solidFill>
              <a:srgbClr val="D9D9D9"/>
            </a:solidFill>
            <a:prstDash val="sysDash"/>
          </a:ln>
          <a:effectLst/>
        </p:spPr>
        <p:style>
          <a:lnRef idx="2">
            <a:schemeClr val="accent1"/>
          </a:lnRef>
          <a:fillRef idx="0">
            <a:schemeClr val="accent1"/>
          </a:fillRef>
          <a:effectRef idx="1">
            <a:schemeClr val="accent1"/>
          </a:effectRef>
          <a:fontRef idx="minor">
            <a:schemeClr val="tx1"/>
          </a:fontRef>
        </p:style>
      </p:cxnSp>
      <p:sp>
        <p:nvSpPr>
          <p:cNvPr id="150" name="Rounded Rectangle 149"/>
          <p:cNvSpPr>
            <a:spLocks noChangeAspect="1"/>
          </p:cNvSpPr>
          <p:nvPr/>
        </p:nvSpPr>
        <p:spPr>
          <a:xfrm>
            <a:off x="3717134" y="309731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1" name="Rounded Rectangle 150"/>
          <p:cNvSpPr>
            <a:spLocks noChangeAspect="1"/>
          </p:cNvSpPr>
          <p:nvPr/>
        </p:nvSpPr>
        <p:spPr>
          <a:xfrm>
            <a:off x="3869534" y="3141150"/>
            <a:ext cx="91438" cy="91438"/>
          </a:xfrm>
          <a:prstGeom prst="roundRect">
            <a:avLst/>
          </a:prstGeom>
          <a:solidFill>
            <a:srgbClr val="0B5D68"/>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3" name="TextBox 152"/>
          <p:cNvSpPr txBox="1"/>
          <p:nvPr/>
        </p:nvSpPr>
        <p:spPr>
          <a:xfrm>
            <a:off x="5370687" y="4846200"/>
            <a:ext cx="1008092" cy="577081"/>
          </a:xfrm>
          <a:prstGeom prst="rect">
            <a:avLst/>
          </a:prstGeom>
          <a:noFill/>
          <a:ln>
            <a:solidFill>
              <a:srgbClr val="D9D9D9"/>
            </a:solidFill>
          </a:ln>
        </p:spPr>
        <p:txBody>
          <a:bodyPr wrap="none" rtlCol="0">
            <a:spAutoFit/>
          </a:bodyPr>
          <a:lstStyle/>
          <a:p>
            <a:pPr algn="ctr"/>
            <a:r>
              <a:rPr lang="en-US" sz="1050" b="1" i="1" dirty="0" smtClean="0">
                <a:solidFill>
                  <a:prstClr val="white">
                    <a:lumMod val="95000"/>
                  </a:prstClr>
                </a:solidFill>
                <a:latin typeface="Avenir Next Condensed Regular"/>
                <a:cs typeface="Avenir Next Condensed Regular"/>
              </a:rPr>
              <a:t>ASIA </a:t>
            </a:r>
          </a:p>
          <a:p>
            <a:pPr algn="ctr"/>
            <a:r>
              <a:rPr lang="en-US" sz="1050" b="1" i="1" dirty="0" smtClean="0">
                <a:solidFill>
                  <a:prstClr val="white">
                    <a:lumMod val="95000"/>
                  </a:prstClr>
                </a:solidFill>
                <a:latin typeface="Avenir Next Condensed Regular"/>
                <a:cs typeface="Avenir Next Condensed Regular"/>
              </a:rPr>
              <a:t>ANTI-WT </a:t>
            </a:r>
          </a:p>
          <a:p>
            <a:pPr algn="ctr"/>
            <a:r>
              <a:rPr lang="en-US" sz="1050" b="1" i="1" dirty="0" smtClean="0">
                <a:solidFill>
                  <a:prstClr val="white">
                    <a:lumMod val="95000"/>
                  </a:prstClr>
                </a:solidFill>
                <a:latin typeface="Avenir Next Condensed Regular"/>
                <a:cs typeface="Avenir Next Condensed Regular"/>
              </a:rPr>
              <a:t>COORDINATOR</a:t>
            </a:r>
          </a:p>
        </p:txBody>
      </p:sp>
      <p:cxnSp>
        <p:nvCxnSpPr>
          <p:cNvPr id="154" name="Elbow Connector 153"/>
          <p:cNvCxnSpPr>
            <a:stCxn id="42" idx="0"/>
            <a:endCxn id="153" idx="0"/>
          </p:cNvCxnSpPr>
          <p:nvPr/>
        </p:nvCxnSpPr>
        <p:spPr>
          <a:xfrm rot="16200000" flipH="1" flipV="1">
            <a:off x="5905277" y="4133278"/>
            <a:ext cx="682377" cy="743466"/>
          </a:xfrm>
          <a:prstGeom prst="bentConnector3">
            <a:avLst>
              <a:gd name="adj1" fmla="val -9306"/>
            </a:avLst>
          </a:prstGeom>
          <a:ln>
            <a:solidFill>
              <a:srgbClr val="D9D9D9"/>
            </a:solidFill>
            <a:prstDash val="sysDash"/>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3101279" y="5350517"/>
            <a:ext cx="1008092" cy="577081"/>
          </a:xfrm>
          <a:prstGeom prst="rect">
            <a:avLst/>
          </a:prstGeom>
          <a:noFill/>
          <a:ln>
            <a:solidFill>
              <a:srgbClr val="D9D9D9"/>
            </a:solidFill>
          </a:ln>
        </p:spPr>
        <p:txBody>
          <a:bodyPr wrap="none" rtlCol="0">
            <a:spAutoFit/>
          </a:bodyPr>
          <a:lstStyle/>
          <a:p>
            <a:pPr algn="ctr"/>
            <a:r>
              <a:rPr lang="en-US" sz="1050" b="1" i="1" dirty="0" smtClean="0">
                <a:solidFill>
                  <a:prstClr val="white">
                    <a:lumMod val="95000"/>
                  </a:prstClr>
                </a:solidFill>
                <a:latin typeface="Avenir Next Condensed Regular"/>
                <a:cs typeface="Avenir Next Condensed Regular"/>
              </a:rPr>
              <a:t>AFRICA</a:t>
            </a:r>
          </a:p>
          <a:p>
            <a:pPr algn="ctr"/>
            <a:r>
              <a:rPr lang="en-US" sz="1050" b="1" i="1" dirty="0" smtClean="0">
                <a:solidFill>
                  <a:prstClr val="white">
                    <a:lumMod val="95000"/>
                  </a:prstClr>
                </a:solidFill>
                <a:latin typeface="Avenir Next Condensed Regular"/>
                <a:cs typeface="Avenir Next Condensed Regular"/>
              </a:rPr>
              <a:t>ANTI-WT </a:t>
            </a:r>
          </a:p>
          <a:p>
            <a:pPr algn="ctr"/>
            <a:r>
              <a:rPr lang="en-US" sz="1050" b="1" i="1" dirty="0" smtClean="0">
                <a:solidFill>
                  <a:prstClr val="white">
                    <a:lumMod val="95000"/>
                  </a:prstClr>
                </a:solidFill>
                <a:latin typeface="Avenir Next Condensed Regular"/>
                <a:cs typeface="Avenir Next Condensed Regular"/>
              </a:rPr>
              <a:t>COORDINATOR</a:t>
            </a:r>
          </a:p>
        </p:txBody>
      </p:sp>
      <p:cxnSp>
        <p:nvCxnSpPr>
          <p:cNvPr id="159" name="Elbow Connector 158"/>
          <p:cNvCxnSpPr>
            <a:stCxn id="74" idx="1"/>
            <a:endCxn id="158" idx="0"/>
          </p:cNvCxnSpPr>
          <p:nvPr/>
        </p:nvCxnSpPr>
        <p:spPr>
          <a:xfrm rot="10800000" flipV="1">
            <a:off x="3605325" y="4702211"/>
            <a:ext cx="504046" cy="648306"/>
          </a:xfrm>
          <a:prstGeom prst="bentConnector2">
            <a:avLst/>
          </a:prstGeom>
          <a:ln>
            <a:solidFill>
              <a:srgbClr val="D9D9D9"/>
            </a:solidFill>
            <a:prstDash val="sysDash"/>
          </a:ln>
          <a:effectLst/>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a:off x="419080" y="2366915"/>
            <a:ext cx="1069222" cy="577081"/>
          </a:xfrm>
          <a:prstGeom prst="rect">
            <a:avLst/>
          </a:prstGeom>
          <a:noFill/>
          <a:ln>
            <a:solidFill>
              <a:srgbClr val="D9D9D9"/>
            </a:solidFill>
          </a:ln>
        </p:spPr>
        <p:txBody>
          <a:bodyPr wrap="none" rtlCol="0">
            <a:spAutoFit/>
          </a:bodyPr>
          <a:lstStyle/>
          <a:p>
            <a:pPr algn="ctr"/>
            <a:r>
              <a:rPr lang="en-US" sz="1050" b="1" i="1" dirty="0" smtClean="0">
                <a:solidFill>
                  <a:srgbClr val="FFFFFF"/>
                </a:solidFill>
                <a:latin typeface="Avenir Next Condensed Regular"/>
                <a:cs typeface="Avenir Next Condensed Regular"/>
              </a:rPr>
              <a:t>INTERNATIONAL </a:t>
            </a:r>
          </a:p>
          <a:p>
            <a:pPr algn="ctr"/>
            <a:r>
              <a:rPr lang="en-US" sz="1050" b="1" i="1" dirty="0" smtClean="0">
                <a:solidFill>
                  <a:srgbClr val="FFFFFF"/>
                </a:solidFill>
                <a:latin typeface="Avenir Next Condensed Regular"/>
                <a:cs typeface="Avenir Next Condensed Regular"/>
              </a:rPr>
              <a:t>POLICY </a:t>
            </a:r>
          </a:p>
          <a:p>
            <a:pPr algn="ctr"/>
            <a:r>
              <a:rPr lang="en-US" sz="1050" b="1" i="1" dirty="0" smtClean="0">
                <a:solidFill>
                  <a:srgbClr val="FFFFFF"/>
                </a:solidFill>
                <a:latin typeface="Avenir Next Condensed Regular"/>
                <a:cs typeface="Avenir Next Condensed Regular"/>
              </a:rPr>
              <a:t>LEAD (VP)</a:t>
            </a:r>
          </a:p>
        </p:txBody>
      </p:sp>
      <p:cxnSp>
        <p:nvCxnSpPr>
          <p:cNvPr id="167" name="Elbow Connector 166"/>
          <p:cNvCxnSpPr>
            <a:stCxn id="71" idx="1"/>
            <a:endCxn id="166" idx="2"/>
          </p:cNvCxnSpPr>
          <p:nvPr/>
        </p:nvCxnSpPr>
        <p:spPr>
          <a:xfrm rot="10800000">
            <a:off x="953692" y="2943996"/>
            <a:ext cx="797081" cy="622168"/>
          </a:xfrm>
          <a:prstGeom prst="bentConnector2">
            <a:avLst/>
          </a:prstGeom>
          <a:ln>
            <a:solidFill>
              <a:srgbClr val="D9D9D9"/>
            </a:solidFill>
            <a:prstDash val="sysDash"/>
          </a:ln>
          <a:effectLst/>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123500" y="131727"/>
            <a:ext cx="9026550" cy="800219"/>
          </a:xfrm>
          <a:prstGeom prst="rect">
            <a:avLst/>
          </a:prstGeom>
          <a:noFill/>
        </p:spPr>
        <p:txBody>
          <a:bodyPr wrap="square">
            <a:spAutoFit/>
          </a:bodyPr>
          <a:lstStyle/>
          <a:p>
            <a:r>
              <a:rPr lang="en-US" sz="2300" b="1" dirty="0" smtClean="0">
                <a:solidFill>
                  <a:srgbClr val="FFFFFF"/>
                </a:solidFill>
                <a:cs typeface="Century Gothic"/>
              </a:rPr>
              <a:t>WCS has scaled up efforts to coordinate our counter wildlife </a:t>
            </a:r>
          </a:p>
          <a:p>
            <a:r>
              <a:rPr lang="en-US" sz="2300" b="1" dirty="0" smtClean="0">
                <a:solidFill>
                  <a:srgbClr val="FFFFFF"/>
                </a:solidFill>
                <a:cs typeface="Century Gothic"/>
              </a:rPr>
              <a:t>trafficking efforts in source, trafficking and demand countries</a:t>
            </a:r>
            <a:endParaRPr lang="en-US" sz="2300" b="1" dirty="0">
              <a:solidFill>
                <a:srgbClr val="FFFFFF"/>
              </a:solidFill>
              <a:cs typeface="Century Gothic"/>
            </a:endParaRPr>
          </a:p>
        </p:txBody>
      </p:sp>
      <p:pic>
        <p:nvPicPr>
          <p:cNvPr id="129" name="Picture 10" descr="Logo-2-inc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86426" y="94080"/>
            <a:ext cx="8382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Box 129"/>
          <p:cNvSpPr txBox="1"/>
          <p:nvPr/>
        </p:nvSpPr>
        <p:spPr>
          <a:xfrm>
            <a:off x="7460971" y="2611667"/>
            <a:ext cx="1538081" cy="415498"/>
          </a:xfrm>
          <a:prstGeom prst="rect">
            <a:avLst/>
          </a:prstGeom>
          <a:noFill/>
          <a:ln>
            <a:solidFill>
              <a:srgbClr val="D9D9D9"/>
            </a:solidFill>
          </a:ln>
        </p:spPr>
        <p:txBody>
          <a:bodyPr wrap="none" rtlCol="0">
            <a:spAutoFit/>
          </a:bodyPr>
          <a:lstStyle/>
          <a:p>
            <a:pPr algn="ctr"/>
            <a:r>
              <a:rPr lang="en-US" sz="1050" b="1" i="1" dirty="0" smtClean="0">
                <a:solidFill>
                  <a:prstClr val="white">
                    <a:lumMod val="95000"/>
                  </a:prstClr>
                </a:solidFill>
                <a:latin typeface="Avenir Next Condensed Regular"/>
                <a:cs typeface="Avenir Next Condensed Regular"/>
              </a:rPr>
              <a:t>ASIA LAW ENFORCEMENT </a:t>
            </a:r>
          </a:p>
          <a:p>
            <a:pPr algn="ctr"/>
            <a:r>
              <a:rPr lang="en-US" sz="1050" b="1" i="1" dirty="0" smtClean="0">
                <a:solidFill>
                  <a:prstClr val="white">
                    <a:lumMod val="95000"/>
                  </a:prstClr>
                </a:solidFill>
                <a:latin typeface="Avenir Next Condensed Regular"/>
                <a:cs typeface="Avenir Next Condensed Regular"/>
              </a:rPr>
              <a:t>COORDINATOR</a:t>
            </a:r>
          </a:p>
        </p:txBody>
      </p:sp>
      <p:cxnSp>
        <p:nvCxnSpPr>
          <p:cNvPr id="131" name="Elbow Connector 130"/>
          <p:cNvCxnSpPr>
            <a:stCxn id="43" idx="2"/>
            <a:endCxn id="130" idx="1"/>
          </p:cNvCxnSpPr>
          <p:nvPr/>
        </p:nvCxnSpPr>
        <p:spPr>
          <a:xfrm rot="5400000" flipH="1" flipV="1">
            <a:off x="6291958" y="3238649"/>
            <a:ext cx="1588245" cy="749780"/>
          </a:xfrm>
          <a:prstGeom prst="bentConnector4">
            <a:avLst>
              <a:gd name="adj1" fmla="val 0"/>
              <a:gd name="adj2" fmla="val -1154"/>
            </a:avLst>
          </a:prstGeom>
          <a:ln>
            <a:solidFill>
              <a:srgbClr val="D9D9D9"/>
            </a:solidFill>
            <a:prstDash val="sysDash"/>
          </a:ln>
          <a:effectLst/>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195966" y="5502917"/>
            <a:ext cx="1040806" cy="577081"/>
          </a:xfrm>
          <a:prstGeom prst="rect">
            <a:avLst/>
          </a:prstGeom>
          <a:noFill/>
          <a:ln>
            <a:solidFill>
              <a:srgbClr val="D9D9D9"/>
            </a:solidFill>
          </a:ln>
        </p:spPr>
        <p:txBody>
          <a:bodyPr wrap="none" rtlCol="0">
            <a:spAutoFit/>
          </a:bodyPr>
          <a:lstStyle/>
          <a:p>
            <a:pPr algn="ctr"/>
            <a:r>
              <a:rPr lang="en-US" sz="1050" b="1" i="1" dirty="0" smtClean="0">
                <a:solidFill>
                  <a:prstClr val="white">
                    <a:lumMod val="95000"/>
                  </a:prstClr>
                </a:solidFill>
                <a:latin typeface="Avenir Next Condensed Regular"/>
                <a:cs typeface="Avenir Next Condensed Regular"/>
              </a:rPr>
              <a:t>LATIN AMERICA</a:t>
            </a:r>
          </a:p>
          <a:p>
            <a:pPr algn="ctr"/>
            <a:r>
              <a:rPr lang="en-US" sz="1050" b="1" i="1" dirty="0" smtClean="0">
                <a:solidFill>
                  <a:prstClr val="white">
                    <a:lumMod val="95000"/>
                  </a:prstClr>
                </a:solidFill>
                <a:latin typeface="Avenir Next Condensed Regular"/>
                <a:cs typeface="Avenir Next Condensed Regular"/>
              </a:rPr>
              <a:t>ANTI-WT </a:t>
            </a:r>
          </a:p>
          <a:p>
            <a:pPr algn="ctr"/>
            <a:r>
              <a:rPr lang="en-US" sz="1050" b="1" i="1" dirty="0" smtClean="0">
                <a:solidFill>
                  <a:prstClr val="white">
                    <a:lumMod val="95000"/>
                  </a:prstClr>
                </a:solidFill>
                <a:latin typeface="Avenir Next Condensed Regular"/>
                <a:cs typeface="Avenir Next Condensed Regular"/>
              </a:rPr>
              <a:t>COORDINATOR</a:t>
            </a:r>
          </a:p>
        </p:txBody>
      </p:sp>
      <p:cxnSp>
        <p:nvCxnSpPr>
          <p:cNvPr id="133" name="Elbow Connector 132"/>
          <p:cNvCxnSpPr>
            <a:stCxn id="132" idx="0"/>
            <a:endCxn id="109" idx="1"/>
          </p:cNvCxnSpPr>
          <p:nvPr/>
        </p:nvCxnSpPr>
        <p:spPr>
          <a:xfrm rot="5400000" flipH="1" flipV="1">
            <a:off x="974966" y="4642038"/>
            <a:ext cx="602282" cy="1119476"/>
          </a:xfrm>
          <a:prstGeom prst="bentConnector2">
            <a:avLst/>
          </a:prstGeom>
          <a:ln>
            <a:solidFill>
              <a:srgbClr val="D9D9D9"/>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0691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480300" y="14288"/>
            <a:ext cx="1733550" cy="6858000"/>
          </a:xfrm>
          <a:prstGeom prst="rect">
            <a:avLst/>
          </a:prstGeom>
          <a:solidFill>
            <a:srgbClr val="18746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268288" y="180975"/>
            <a:ext cx="6773862" cy="3232150"/>
          </a:xfrm>
          <a:prstGeom prst="rect">
            <a:avLst/>
          </a:prstGeom>
          <a:noFill/>
        </p:spPr>
        <p:txBody>
          <a:bodyPr>
            <a:spAutoFit/>
          </a:bodyPr>
          <a:lstStyle/>
          <a:p>
            <a:pPr>
              <a:defRPr/>
            </a:pPr>
            <a:r>
              <a:rPr lang="en-US" sz="2400" b="1" dirty="0"/>
              <a:t>Gathering intelligence at sites</a:t>
            </a:r>
          </a:p>
          <a:p>
            <a:pPr>
              <a:defRPr/>
            </a:pPr>
            <a:endParaRPr lang="en-US" sz="2400" b="1" dirty="0"/>
          </a:p>
          <a:p>
            <a:pPr marL="342900" indent="-342900">
              <a:buFontTx/>
              <a:buChar char="-"/>
              <a:defRPr/>
            </a:pPr>
            <a:r>
              <a:rPr lang="en-US" sz="2400" dirty="0"/>
              <a:t>Greatest WCS Lao strength</a:t>
            </a:r>
          </a:p>
          <a:p>
            <a:pPr marL="342900" indent="-342900">
              <a:buFontTx/>
              <a:buChar char="-"/>
              <a:defRPr/>
            </a:pPr>
            <a:endParaRPr lang="en-US" sz="1400" dirty="0"/>
          </a:p>
          <a:p>
            <a:pPr marL="342900" indent="-342900">
              <a:buFontTx/>
              <a:buChar char="-"/>
              <a:defRPr/>
            </a:pPr>
            <a:r>
              <a:rPr lang="en-US" sz="2400" dirty="0"/>
              <a:t>Enforcement localized within PA’s</a:t>
            </a:r>
          </a:p>
          <a:p>
            <a:pPr marL="800100" lvl="1" indent="-342900">
              <a:buFontTx/>
              <a:buChar char="-"/>
              <a:defRPr/>
            </a:pPr>
            <a:r>
              <a:rPr lang="en-US" dirty="0"/>
              <a:t>Very limited mandate outside PA’s</a:t>
            </a:r>
          </a:p>
          <a:p>
            <a:pPr marL="800100" lvl="1" indent="-342900">
              <a:buFontTx/>
              <a:buChar char="-"/>
              <a:defRPr/>
            </a:pPr>
            <a:endParaRPr lang="en-US" sz="1400" dirty="0"/>
          </a:p>
          <a:p>
            <a:pPr marL="342900" indent="-342900">
              <a:buFontTx/>
              <a:buChar char="-"/>
              <a:defRPr/>
            </a:pPr>
            <a:r>
              <a:rPr lang="en-US" sz="2400" dirty="0"/>
              <a:t>Effective ‘Boots on the Ground’</a:t>
            </a:r>
          </a:p>
          <a:p>
            <a:pPr>
              <a:defRPr/>
            </a:pPr>
            <a:endParaRPr lang="en-US" sz="1400" dirty="0"/>
          </a:p>
          <a:p>
            <a:pPr marL="342900" indent="-342900">
              <a:buFontTx/>
              <a:buChar char="-"/>
              <a:defRPr/>
            </a:pPr>
            <a:r>
              <a:rPr lang="en-US" sz="2400" dirty="0"/>
              <a:t>M&amp;E tool – MIST/ SMART</a:t>
            </a:r>
          </a:p>
        </p:txBody>
      </p:sp>
      <p:pic>
        <p:nvPicPr>
          <p:cNvPr id="28675" name="Picture 7" descr="THPC Sept 2012 02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5138" y="3556000"/>
            <a:ext cx="46577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IMG_75260004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9425" y="508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9" descr="Enforcement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3556000"/>
            <a:ext cx="413861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3" descr="WCS logo 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25" y="6157913"/>
            <a:ext cx="62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228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480300" y="14288"/>
            <a:ext cx="1733550" cy="6858000"/>
          </a:xfrm>
          <a:prstGeom prst="rect">
            <a:avLst/>
          </a:prstGeom>
          <a:solidFill>
            <a:srgbClr val="18746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268288" y="180975"/>
            <a:ext cx="6773862" cy="3262313"/>
          </a:xfrm>
          <a:prstGeom prst="rect">
            <a:avLst/>
          </a:prstGeom>
          <a:noFill/>
        </p:spPr>
        <p:txBody>
          <a:bodyPr>
            <a:spAutoFit/>
          </a:bodyPr>
          <a:lstStyle/>
          <a:p>
            <a:pPr>
              <a:defRPr/>
            </a:pPr>
            <a:r>
              <a:rPr lang="en-US" sz="2400" b="1" dirty="0"/>
              <a:t>Gathering intelligence at sites – NEPL and BLX</a:t>
            </a:r>
          </a:p>
          <a:p>
            <a:pPr>
              <a:defRPr/>
            </a:pPr>
            <a:endParaRPr lang="en-US" sz="1400" b="1" dirty="0"/>
          </a:p>
          <a:p>
            <a:pPr marL="342900" indent="-342900">
              <a:buFontTx/>
              <a:buChar char="-"/>
              <a:defRPr/>
            </a:pPr>
            <a:r>
              <a:rPr lang="en-US" sz="2400" dirty="0"/>
              <a:t>Informal informant initiatives </a:t>
            </a:r>
            <a:r>
              <a:rPr lang="en-US" sz="1400" dirty="0"/>
              <a:t>(say that 5 times fast)</a:t>
            </a:r>
            <a:endParaRPr lang="en-US" sz="2400" dirty="0"/>
          </a:p>
          <a:p>
            <a:pPr marL="800100" lvl="1" indent="-342900">
              <a:buFontTx/>
              <a:buChar char="-"/>
              <a:defRPr/>
            </a:pPr>
            <a:r>
              <a:rPr lang="en-US" sz="2400" dirty="0"/>
              <a:t>Tip offs from trusted individuals</a:t>
            </a:r>
          </a:p>
          <a:p>
            <a:pPr marL="800100" lvl="1" indent="-342900">
              <a:buFontTx/>
              <a:buChar char="-"/>
              <a:defRPr/>
            </a:pPr>
            <a:r>
              <a:rPr lang="en-US" sz="2400" dirty="0"/>
              <a:t>Only known to the supervisor in each location</a:t>
            </a:r>
          </a:p>
          <a:p>
            <a:pPr marL="800100" lvl="1" indent="-342900">
              <a:buFontTx/>
              <a:buChar char="-"/>
              <a:defRPr/>
            </a:pPr>
            <a:r>
              <a:rPr lang="en-US" sz="2400" dirty="0"/>
              <a:t>No formal info management or analysis</a:t>
            </a:r>
          </a:p>
          <a:p>
            <a:pPr marL="800100" lvl="1" indent="-342900">
              <a:buFontTx/>
              <a:buChar char="-"/>
              <a:defRPr/>
            </a:pPr>
            <a:r>
              <a:rPr lang="en-US" sz="2400" dirty="0"/>
              <a:t>Good incentive program / weak implementation</a:t>
            </a:r>
          </a:p>
          <a:p>
            <a:pPr marL="800100" lvl="1" indent="-342900">
              <a:buFontTx/>
              <a:buChar char="-"/>
              <a:defRPr/>
            </a:pPr>
            <a:r>
              <a:rPr lang="en-US" sz="2400" dirty="0"/>
              <a:t>‘Bottom feeder’ results</a:t>
            </a:r>
          </a:p>
        </p:txBody>
      </p:sp>
      <p:pic>
        <p:nvPicPr>
          <p:cNvPr id="29699" name="Picture 6" descr="THPC Sept 2012 02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3" y="3530600"/>
            <a:ext cx="4600575"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 descr="IMGP36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3530600"/>
            <a:ext cx="3986212"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 descr="WCS logo 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 y="6157913"/>
            <a:ext cx="62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42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480300" y="14288"/>
            <a:ext cx="1733550" cy="6858000"/>
          </a:xfrm>
          <a:prstGeom prst="rect">
            <a:avLst/>
          </a:prstGeom>
          <a:solidFill>
            <a:srgbClr val="18746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22" name="Picture 3" descr="WCS logo 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 y="6157913"/>
            <a:ext cx="62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68288" y="180975"/>
            <a:ext cx="6773862" cy="1200150"/>
          </a:xfrm>
          <a:prstGeom prst="rect">
            <a:avLst/>
          </a:prstGeom>
          <a:noFill/>
        </p:spPr>
        <p:txBody>
          <a:bodyPr>
            <a:spAutoFit/>
          </a:bodyPr>
          <a:lstStyle/>
          <a:p>
            <a:pPr>
              <a:defRPr/>
            </a:pPr>
            <a:r>
              <a:rPr lang="en-US" sz="2400" b="1" dirty="0"/>
              <a:t>Gathering intelligence at sites – NEPL</a:t>
            </a:r>
          </a:p>
          <a:p>
            <a:pPr lvl="1">
              <a:defRPr/>
            </a:pPr>
            <a:endParaRPr lang="en-US" sz="2400" dirty="0"/>
          </a:p>
          <a:p>
            <a:pPr marL="342900" indent="-342900">
              <a:buFontTx/>
              <a:buChar char="-"/>
              <a:defRPr/>
            </a:pPr>
            <a:r>
              <a:rPr lang="en-US" sz="2400" dirty="0"/>
              <a:t>NEPL hotline</a:t>
            </a:r>
            <a:endParaRPr lang="en-US" sz="1400" dirty="0"/>
          </a:p>
        </p:txBody>
      </p:sp>
      <p:grpSp>
        <p:nvGrpSpPr>
          <p:cNvPr id="30724" name="Group 46"/>
          <p:cNvGrpSpPr>
            <a:grpSpLocks/>
          </p:cNvGrpSpPr>
          <p:nvPr/>
        </p:nvGrpSpPr>
        <p:grpSpPr bwMode="auto">
          <a:xfrm>
            <a:off x="452438" y="1704975"/>
            <a:ext cx="6448425" cy="3262313"/>
            <a:chOff x="2351734" y="195942"/>
            <a:chExt cx="6449671" cy="3263214"/>
          </a:xfrm>
        </p:grpSpPr>
        <p:pic>
          <p:nvPicPr>
            <p:cNvPr id="30726" name="Picture 700" descr="IMG_08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11002"/>
              <a:ext cx="2133600" cy="1600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132" descr="Picture 0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44452"/>
              <a:ext cx="2019605" cy="151470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28" name="Picture 5" descr="IMG_498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1734" y="195942"/>
              <a:ext cx="2127108" cy="157706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2" name="Bent Arrow 11"/>
            <p:cNvSpPr/>
            <p:nvPr/>
          </p:nvSpPr>
          <p:spPr>
            <a:xfrm flipV="1">
              <a:off x="3504482" y="1848986"/>
              <a:ext cx="990791" cy="533547"/>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 name="Bent Arrow 12"/>
            <p:cNvSpPr/>
            <p:nvPr/>
          </p:nvSpPr>
          <p:spPr>
            <a:xfrm flipV="1">
              <a:off x="5714709" y="2687418"/>
              <a:ext cx="990791" cy="533547"/>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2" name="Rectangle 1"/>
          <p:cNvSpPr/>
          <p:nvPr/>
        </p:nvSpPr>
        <p:spPr>
          <a:xfrm>
            <a:off x="1001713" y="5180013"/>
            <a:ext cx="6378575" cy="1630362"/>
          </a:xfrm>
          <a:prstGeom prst="rect">
            <a:avLst/>
          </a:prstGeom>
        </p:spPr>
        <p:txBody>
          <a:bodyPr>
            <a:spAutoFit/>
          </a:bodyPr>
          <a:lstStyle/>
          <a:p>
            <a:pPr>
              <a:defRPr/>
            </a:pPr>
            <a:r>
              <a:rPr lang="en-US" sz="2000" dirty="0">
                <a:latin typeface="+mn-lt"/>
              </a:rPr>
              <a:t>250 hotline calls (period?), 82 related to illegal activities</a:t>
            </a:r>
          </a:p>
          <a:p>
            <a:pPr>
              <a:defRPr/>
            </a:pPr>
            <a:endParaRPr lang="en-US" sz="2000" dirty="0">
              <a:latin typeface="+mn-lt"/>
            </a:endParaRPr>
          </a:p>
          <a:p>
            <a:pPr>
              <a:defRPr/>
            </a:pPr>
            <a:r>
              <a:rPr lang="en-US" sz="2000" dirty="0">
                <a:latin typeface="+mn-lt"/>
              </a:rPr>
              <a:t>22 cases were fined, prosecuted and closed</a:t>
            </a:r>
          </a:p>
          <a:p>
            <a:pPr>
              <a:defRPr/>
            </a:pPr>
            <a:endParaRPr lang="en-US" sz="2000" dirty="0">
              <a:latin typeface="+mn-lt"/>
            </a:endParaRPr>
          </a:p>
          <a:p>
            <a:pPr>
              <a:defRPr/>
            </a:pPr>
            <a:r>
              <a:rPr lang="en-US" sz="2000" dirty="0">
                <a:latin typeface="+mn-lt"/>
              </a:rPr>
              <a:t>Ceased operations after 1 year (?)</a:t>
            </a:r>
          </a:p>
        </p:txBody>
      </p:sp>
    </p:spTree>
    <p:extLst>
      <p:ext uri="{BB962C8B-B14F-4D97-AF65-F5344CB8AC3E}">
        <p14:creationId xmlns:p14="http://schemas.microsoft.com/office/powerpoint/2010/main" val="1407095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480300" y="14288"/>
            <a:ext cx="1733550" cy="6858000"/>
          </a:xfrm>
          <a:prstGeom prst="rect">
            <a:avLst/>
          </a:prstGeom>
          <a:solidFill>
            <a:srgbClr val="18746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1746" name="Picture 3" descr="WCS logo 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 y="6157913"/>
            <a:ext cx="62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68288" y="180975"/>
            <a:ext cx="7689850" cy="4154488"/>
          </a:xfrm>
          <a:prstGeom prst="rect">
            <a:avLst/>
          </a:prstGeom>
          <a:noFill/>
        </p:spPr>
        <p:txBody>
          <a:bodyPr>
            <a:spAutoFit/>
          </a:bodyPr>
          <a:lstStyle/>
          <a:p>
            <a:pPr>
              <a:defRPr/>
            </a:pPr>
            <a:r>
              <a:rPr lang="en-US" sz="2400" b="1" dirty="0"/>
              <a:t>Gathering intelligence – nationwide</a:t>
            </a:r>
          </a:p>
          <a:p>
            <a:pPr lvl="1">
              <a:defRPr/>
            </a:pPr>
            <a:endParaRPr lang="en-US" sz="2400" dirty="0"/>
          </a:p>
          <a:p>
            <a:pPr marL="342900" indent="-342900">
              <a:buFontTx/>
              <a:buChar char="-"/>
              <a:defRPr/>
            </a:pPr>
            <a:r>
              <a:rPr lang="en-US" sz="2400" dirty="0"/>
              <a:t>Wildlife Health Team (most reliable and recent info)</a:t>
            </a:r>
          </a:p>
          <a:p>
            <a:pPr marL="342900" indent="-342900">
              <a:buFontTx/>
              <a:buChar char="-"/>
              <a:defRPr/>
            </a:pPr>
            <a:endParaRPr lang="en-US" sz="2400" dirty="0"/>
          </a:p>
          <a:p>
            <a:pPr marL="342900" indent="-342900">
              <a:buFontTx/>
              <a:buChar char="-"/>
              <a:defRPr/>
            </a:pPr>
            <a:r>
              <a:rPr lang="en-US" sz="2400" dirty="0"/>
              <a:t>Extensive surveys of markets nation wide</a:t>
            </a:r>
          </a:p>
          <a:p>
            <a:pPr marL="342900" indent="-342900">
              <a:buFontTx/>
              <a:buChar char="-"/>
              <a:defRPr/>
            </a:pPr>
            <a:endParaRPr lang="en-US" sz="1600" dirty="0"/>
          </a:p>
          <a:p>
            <a:pPr marL="800100" lvl="1" indent="-342900">
              <a:buFontTx/>
              <a:buChar char="-"/>
              <a:defRPr/>
            </a:pPr>
            <a:r>
              <a:rPr lang="en-US" sz="1600" dirty="0"/>
              <a:t>86 markets visited in 3 years</a:t>
            </a:r>
          </a:p>
          <a:p>
            <a:pPr marL="800100" lvl="1" indent="-342900">
              <a:buFontTx/>
              <a:buChar char="-"/>
              <a:defRPr/>
            </a:pPr>
            <a:r>
              <a:rPr lang="en-US" sz="1600" dirty="0"/>
              <a:t>Spp., volume, and price recorded</a:t>
            </a:r>
          </a:p>
          <a:p>
            <a:pPr>
              <a:defRPr/>
            </a:pPr>
            <a:endParaRPr lang="en-US" sz="2400" dirty="0"/>
          </a:p>
          <a:p>
            <a:pPr marL="342900" indent="-342900">
              <a:buFontTx/>
              <a:buChar char="-"/>
              <a:defRPr/>
            </a:pPr>
            <a:r>
              <a:rPr lang="en-US" sz="2400" dirty="0"/>
              <a:t>14,429 wild birds, 7398 rodents, 3573 bats, 927 reptiles, 403 carnivores, 236 individual+665kg ungulates, 64 primates</a:t>
            </a:r>
          </a:p>
        </p:txBody>
      </p:sp>
      <p:pic>
        <p:nvPicPr>
          <p:cNvPr id="31748" name="Content Placeholder 6" descr="D:\Sinpakone\WCS_sinpakone\1. perdict\3. wildlife pictures\picture wildlife trade team at filed\P10603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913" y="1792288"/>
            <a:ext cx="1906587"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l="2020" t="5959" r="2425" b="11185"/>
          <a:stretch>
            <a:fillRect/>
          </a:stretch>
        </p:blipFill>
        <p:spPr>
          <a:xfrm>
            <a:off x="0" y="4416425"/>
            <a:ext cx="9213850" cy="2935288"/>
          </a:xfrm>
        </p:spPr>
      </p:pic>
    </p:spTree>
    <p:extLst>
      <p:ext uri="{BB962C8B-B14F-4D97-AF65-F5344CB8AC3E}">
        <p14:creationId xmlns:p14="http://schemas.microsoft.com/office/powerpoint/2010/main" val="2282309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410450" y="0"/>
            <a:ext cx="1733550" cy="6858000"/>
          </a:xfrm>
          <a:prstGeom prst="rect">
            <a:avLst/>
          </a:prstGeom>
          <a:solidFill>
            <a:srgbClr val="18746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239713" y="223838"/>
            <a:ext cx="7931150" cy="3416300"/>
          </a:xfrm>
          <a:prstGeom prst="rect">
            <a:avLst/>
          </a:prstGeom>
          <a:noFill/>
        </p:spPr>
        <p:txBody>
          <a:bodyPr>
            <a:spAutoFit/>
          </a:bodyPr>
          <a:lstStyle/>
          <a:p>
            <a:pPr>
              <a:defRPr/>
            </a:pPr>
            <a:r>
              <a:rPr lang="en-US" sz="2400" b="1" dirty="0"/>
              <a:t>Collaboration at sites with DOFI</a:t>
            </a:r>
          </a:p>
          <a:p>
            <a:pPr lvl="1">
              <a:defRPr/>
            </a:pPr>
            <a:endParaRPr lang="en-US" sz="2400" dirty="0"/>
          </a:p>
          <a:p>
            <a:pPr marL="342900" indent="-342900">
              <a:buFontTx/>
              <a:buChar char="-"/>
              <a:defRPr/>
            </a:pPr>
            <a:r>
              <a:rPr lang="en-US" sz="2400" dirty="0"/>
              <a:t>More recently limited collaboration </a:t>
            </a:r>
            <a:r>
              <a:rPr lang="en-US" sz="2400" u="sng" dirty="0"/>
              <a:t>w</a:t>
            </a:r>
            <a:r>
              <a:rPr lang="en-US" sz="2400" dirty="0"/>
              <a:t> DOFI/POFI </a:t>
            </a:r>
          </a:p>
          <a:p>
            <a:pPr marL="800100" lvl="1" indent="-342900">
              <a:buFontTx/>
              <a:buChar char="-"/>
              <a:defRPr/>
            </a:pPr>
            <a:r>
              <a:rPr lang="en-US" sz="2400" dirty="0"/>
              <a:t>Although do currently have some funds to assist further</a:t>
            </a:r>
          </a:p>
          <a:p>
            <a:pPr marL="342900" indent="-342900">
              <a:buFontTx/>
              <a:buChar char="-"/>
              <a:defRPr/>
            </a:pPr>
            <a:endParaRPr lang="en-US" sz="2400" dirty="0"/>
          </a:p>
          <a:p>
            <a:pPr marL="342900" indent="-342900">
              <a:buFontTx/>
              <a:buChar char="-"/>
              <a:defRPr/>
            </a:pPr>
            <a:r>
              <a:rPr lang="en-US" sz="2400" dirty="0"/>
              <a:t>Target market search and seizure</a:t>
            </a:r>
          </a:p>
          <a:p>
            <a:pPr marL="800100" lvl="2" indent="-342900">
              <a:buFontTx/>
              <a:buChar char="-"/>
              <a:defRPr/>
            </a:pPr>
            <a:r>
              <a:rPr lang="en-US" sz="2400" dirty="0"/>
              <a:t>Bottom feeder results</a:t>
            </a:r>
          </a:p>
          <a:p>
            <a:pPr marL="342900" indent="-342900">
              <a:buFontTx/>
              <a:buChar char="-"/>
              <a:defRPr/>
            </a:pPr>
            <a:endParaRPr lang="en-US" sz="2400" dirty="0"/>
          </a:p>
          <a:p>
            <a:pPr marL="342900" indent="-342900">
              <a:buFontTx/>
              <a:buChar char="-"/>
              <a:defRPr/>
            </a:pPr>
            <a:r>
              <a:rPr lang="en-US" sz="2400" dirty="0"/>
              <a:t>Develop LEAP for </a:t>
            </a:r>
            <a:r>
              <a:rPr lang="en-US" sz="2400" dirty="0" err="1"/>
              <a:t>Houaphanh</a:t>
            </a:r>
            <a:r>
              <a:rPr lang="en-US" sz="2400" dirty="0"/>
              <a:t> province </a:t>
            </a:r>
          </a:p>
        </p:txBody>
      </p:sp>
      <p:pic>
        <p:nvPicPr>
          <p:cNvPr id="32771" name="Picture 6" descr="market raid 1.JPG"/>
          <p:cNvPicPr>
            <a:picLocks noChangeAspect="1"/>
          </p:cNvPicPr>
          <p:nvPr/>
        </p:nvPicPr>
        <p:blipFill>
          <a:blip r:embed="rId2">
            <a:extLst>
              <a:ext uri="{28A0092B-C50C-407E-A947-70E740481C1C}">
                <a14:useLocalDpi xmlns:a14="http://schemas.microsoft.com/office/drawing/2010/main" val="0"/>
              </a:ext>
            </a:extLst>
          </a:blip>
          <a:srcRect l="7828"/>
          <a:stretch>
            <a:fillRect/>
          </a:stretch>
        </p:blipFill>
        <p:spPr bwMode="auto">
          <a:xfrm>
            <a:off x="141288" y="3698875"/>
            <a:ext cx="348615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8" descr="market raid 4.JPG"/>
          <p:cNvPicPr>
            <a:picLocks noChangeAspect="1"/>
          </p:cNvPicPr>
          <p:nvPr/>
        </p:nvPicPr>
        <p:blipFill>
          <a:blip r:embed="rId3">
            <a:extLst>
              <a:ext uri="{28A0092B-C50C-407E-A947-70E740481C1C}">
                <a14:useLocalDpi xmlns:a14="http://schemas.microsoft.com/office/drawing/2010/main" val="0"/>
              </a:ext>
            </a:extLst>
          </a:blip>
          <a:srcRect r="16116"/>
          <a:stretch>
            <a:fillRect/>
          </a:stretch>
        </p:blipFill>
        <p:spPr bwMode="auto">
          <a:xfrm>
            <a:off x="5772150" y="3689350"/>
            <a:ext cx="3230563"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7" descr="market raid 3.JPG"/>
          <p:cNvPicPr>
            <a:picLocks noChangeAspect="1"/>
          </p:cNvPicPr>
          <p:nvPr/>
        </p:nvPicPr>
        <p:blipFill>
          <a:blip r:embed="rId4">
            <a:extLst>
              <a:ext uri="{28A0092B-C50C-407E-A947-70E740481C1C}">
                <a14:useLocalDpi xmlns:a14="http://schemas.microsoft.com/office/drawing/2010/main" val="0"/>
              </a:ext>
            </a:extLst>
          </a:blip>
          <a:srcRect l="11365"/>
          <a:stretch>
            <a:fillRect/>
          </a:stretch>
        </p:blipFill>
        <p:spPr bwMode="auto">
          <a:xfrm>
            <a:off x="3359150" y="3698875"/>
            <a:ext cx="3414713"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descr="WCS logo 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25" y="6157913"/>
            <a:ext cx="62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6574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480300" y="14288"/>
            <a:ext cx="1733550" cy="6858000"/>
          </a:xfrm>
          <a:prstGeom prst="rect">
            <a:avLst/>
          </a:prstGeom>
          <a:solidFill>
            <a:srgbClr val="18746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86208" y="250825"/>
            <a:ext cx="7931150" cy="3416320"/>
          </a:xfrm>
          <a:prstGeom prst="rect">
            <a:avLst/>
          </a:prstGeom>
          <a:noFill/>
        </p:spPr>
        <p:txBody>
          <a:bodyPr>
            <a:spAutoFit/>
          </a:bodyPr>
          <a:lstStyle/>
          <a:p>
            <a:pPr>
              <a:defRPr/>
            </a:pPr>
            <a:r>
              <a:rPr lang="en-US" sz="2400" b="1" dirty="0"/>
              <a:t>Regional/ International intelligence</a:t>
            </a:r>
          </a:p>
          <a:p>
            <a:pPr marL="342900" indent="-342900">
              <a:buFontTx/>
              <a:buChar char="-"/>
              <a:defRPr/>
            </a:pPr>
            <a:endParaRPr lang="en-US" sz="2400" b="1" dirty="0"/>
          </a:p>
          <a:p>
            <a:pPr marL="342900" indent="-342900">
              <a:buFontTx/>
              <a:buChar char="-"/>
              <a:defRPr/>
            </a:pPr>
            <a:r>
              <a:rPr lang="en-US" sz="2400" dirty="0"/>
              <a:t>Casual </a:t>
            </a:r>
            <a:r>
              <a:rPr lang="en-US" sz="2400" dirty="0" smtClean="0"/>
              <a:t>observations</a:t>
            </a:r>
            <a:endParaRPr lang="en-US" sz="2400" dirty="0"/>
          </a:p>
          <a:p>
            <a:pPr marL="342900" indent="-342900">
              <a:buFontTx/>
              <a:buChar char="-"/>
              <a:defRPr/>
            </a:pPr>
            <a:r>
              <a:rPr lang="en-US" sz="2400" dirty="0"/>
              <a:t>Received confidentially from </a:t>
            </a:r>
            <a:r>
              <a:rPr lang="en-US" sz="2400" dirty="0" smtClean="0"/>
              <a:t>sources</a:t>
            </a:r>
            <a:endParaRPr lang="en-US" sz="2400" dirty="0"/>
          </a:p>
          <a:p>
            <a:pPr marL="342900" indent="-342900">
              <a:buFontTx/>
              <a:buChar char="-"/>
              <a:defRPr/>
            </a:pPr>
            <a:r>
              <a:rPr lang="en-US" sz="2400" dirty="0"/>
              <a:t>Passed on </a:t>
            </a:r>
            <a:r>
              <a:rPr lang="en-US" sz="2400" dirty="0" smtClean="0"/>
              <a:t>confidentially</a:t>
            </a:r>
            <a:endParaRPr lang="en-US" sz="2400" dirty="0"/>
          </a:p>
          <a:p>
            <a:pPr marL="342900" indent="-342900">
              <a:buFontTx/>
              <a:buChar char="-"/>
              <a:defRPr/>
            </a:pPr>
            <a:r>
              <a:rPr lang="en-US" sz="2400" dirty="0"/>
              <a:t>No formal data management or analysis</a:t>
            </a:r>
          </a:p>
          <a:p>
            <a:pPr marL="342900" indent="-342900">
              <a:buFontTx/>
              <a:buChar char="-"/>
              <a:defRPr/>
            </a:pPr>
            <a:endParaRPr lang="en-US" sz="2400" dirty="0"/>
          </a:p>
          <a:p>
            <a:pPr marL="342900" indent="-342900">
              <a:buFontTx/>
              <a:buChar char="-"/>
              <a:defRPr/>
            </a:pPr>
            <a:r>
              <a:rPr lang="en-US" sz="2400" dirty="0" smtClean="0"/>
              <a:t>Developing a new response/approach now to address this</a:t>
            </a:r>
            <a:endParaRPr lang="en-US" sz="2400" dirty="0"/>
          </a:p>
          <a:p>
            <a:pPr marL="342900" indent="-342900">
              <a:buFontTx/>
              <a:buChar char="-"/>
              <a:defRPr/>
            </a:pPr>
            <a:endParaRPr lang="en-US" sz="2400" b="1" dirty="0"/>
          </a:p>
        </p:txBody>
      </p:sp>
      <p:pic>
        <p:nvPicPr>
          <p:cNvPr id="33795" name="Picture 10" descr="IMG_0822.JPG"/>
          <p:cNvPicPr>
            <a:picLocks noChangeAspect="1"/>
          </p:cNvPicPr>
          <p:nvPr/>
        </p:nvPicPr>
        <p:blipFill>
          <a:blip r:embed="rId2">
            <a:extLst>
              <a:ext uri="{28A0092B-C50C-407E-A947-70E740481C1C}">
                <a14:useLocalDpi xmlns:a14="http://schemas.microsoft.com/office/drawing/2010/main" val="0"/>
              </a:ext>
            </a:extLst>
          </a:blip>
          <a:srcRect l="18871"/>
          <a:stretch>
            <a:fillRect/>
          </a:stretch>
        </p:blipFill>
        <p:spPr bwMode="auto">
          <a:xfrm>
            <a:off x="239713" y="4775200"/>
            <a:ext cx="20161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1" descr="25092010278-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5838" y="4775200"/>
            <a:ext cx="2298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descr="WCS logo 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 y="6157913"/>
            <a:ext cx="62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3" descr="20130516_07563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4188" y="4775200"/>
            <a:ext cx="2484437"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4" descr="20130715_073635.jpg"/>
          <p:cNvPicPr>
            <a:picLocks noChangeAspect="1"/>
          </p:cNvPicPr>
          <p:nvPr/>
        </p:nvPicPr>
        <p:blipFill>
          <a:blip r:embed="rId6">
            <a:extLst>
              <a:ext uri="{28A0092B-C50C-407E-A947-70E740481C1C}">
                <a14:useLocalDpi xmlns:a14="http://schemas.microsoft.com/office/drawing/2010/main" val="0"/>
              </a:ext>
            </a:extLst>
          </a:blip>
          <a:srcRect r="11581"/>
          <a:stretch>
            <a:fillRect/>
          </a:stretch>
        </p:blipFill>
        <p:spPr bwMode="auto">
          <a:xfrm>
            <a:off x="6754813" y="4719638"/>
            <a:ext cx="2262187"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423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Viet Nam</a:t>
            </a:r>
            <a:endParaRPr lang="en-US" dirty="0">
              <a:solidFill>
                <a:schemeClr val="bg1"/>
              </a:solidFill>
            </a:endParaRPr>
          </a:p>
        </p:txBody>
      </p:sp>
    </p:spTree>
    <p:extLst>
      <p:ext uri="{BB962C8B-B14F-4D97-AF65-F5344CB8AC3E}">
        <p14:creationId xmlns:p14="http://schemas.microsoft.com/office/powerpoint/2010/main" val="3978363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412"/>
            <a:ext cx="9144000" cy="830997"/>
          </a:xfrm>
          <a:prstGeom prst="rect">
            <a:avLst/>
          </a:prstGeom>
          <a:solidFill>
            <a:schemeClr val="bg2">
              <a:lumMod val="75000"/>
            </a:schemeClr>
          </a:solidFill>
        </p:spPr>
        <p:txBody>
          <a:bodyPr wrap="square">
            <a:spAutoFit/>
          </a:bodyPr>
          <a:lstStyle/>
          <a:p>
            <a:pPr algn="ctr" fontAlgn="t"/>
            <a:r>
              <a:rPr lang="en-US" sz="2400" b="1" dirty="0" smtClean="0">
                <a:solidFill>
                  <a:srgbClr val="000000"/>
                </a:solidFill>
              </a:rPr>
              <a:t>Strengthen </a:t>
            </a:r>
            <a:r>
              <a:rPr lang="en-US" sz="2400" b="1" dirty="0">
                <a:solidFill>
                  <a:srgbClr val="000000"/>
                </a:solidFill>
              </a:rPr>
              <a:t>national commitments and enforcement capacity to address wildlife trafficking  </a:t>
            </a:r>
          </a:p>
        </p:txBody>
      </p:sp>
      <p:pic>
        <p:nvPicPr>
          <p:cNvPr id="7" name="Picture 6" descr="E:\Event\external event\Vietnam WEN meeting 141014\IMG_9905.jpg"/>
          <p:cNvPicPr/>
          <p:nvPr/>
        </p:nvPicPr>
        <p:blipFill rotWithShape="1">
          <a:blip r:embed="rId2" cstate="email">
            <a:extLst>
              <a:ext uri="{28A0092B-C50C-407E-A947-70E740481C1C}">
                <a14:useLocalDpi xmlns:a14="http://schemas.microsoft.com/office/drawing/2010/main"/>
              </a:ext>
            </a:extLst>
          </a:blip>
          <a:srcRect/>
          <a:stretch/>
        </p:blipFill>
        <p:spPr bwMode="auto">
          <a:xfrm>
            <a:off x="174531" y="973370"/>
            <a:ext cx="3076670" cy="1989963"/>
          </a:xfrm>
          <a:prstGeom prst="rect">
            <a:avLst/>
          </a:prstGeom>
          <a:noFill/>
          <a:ln>
            <a:noFill/>
          </a:ln>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3808"/>
          <a:stretch/>
        </p:blipFill>
        <p:spPr>
          <a:xfrm>
            <a:off x="3403604" y="973370"/>
            <a:ext cx="2859317" cy="1989963"/>
          </a:xfrm>
          <a:prstGeom prst="rect">
            <a:avLst/>
          </a:prstGeom>
        </p:spPr>
      </p:pic>
      <p:pic>
        <p:nvPicPr>
          <p:cNvPr id="9" name="image.jpg"/>
          <p:cNvPicPr/>
          <p:nvPr/>
        </p:nvPicPr>
        <p:blipFill rotWithShape="1">
          <a:blip r:embed="rId4" cstate="email">
            <a:extLst>
              <a:ext uri="{28A0092B-C50C-407E-A947-70E740481C1C}">
                <a14:useLocalDpi xmlns:a14="http://schemas.microsoft.com/office/drawing/2010/main"/>
              </a:ext>
            </a:extLst>
          </a:blip>
          <a:srcRect/>
          <a:stretch/>
        </p:blipFill>
        <p:spPr>
          <a:xfrm>
            <a:off x="6434672" y="973370"/>
            <a:ext cx="2523062" cy="1989963"/>
          </a:xfrm>
          <a:prstGeom prst="rect">
            <a:avLst/>
          </a:prstGeom>
          <a:ln w="12700">
            <a:miter lim="400000"/>
          </a:ln>
          <a:effectLst>
            <a:outerShdw blurRad="114300" dist="114300" dir="2819994" rotWithShape="0">
              <a:srgbClr val="38496D">
                <a:alpha val="75000"/>
              </a:srgbClr>
            </a:outerShdw>
          </a:effec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861" y="3081864"/>
            <a:ext cx="3229073" cy="1985838"/>
          </a:xfrm>
          <a:prstGeom prst="rect">
            <a:avLst/>
          </a:prstGeom>
        </p:spPr>
      </p:pic>
      <p:pic>
        <p:nvPicPr>
          <p:cNvPr id="12"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98063" y="3099855"/>
            <a:ext cx="2977066" cy="1985838"/>
          </a:xfrm>
          <a:prstGeom prst="rect">
            <a:avLst/>
          </a:prstGeom>
          <a:noFill/>
          <a:ln w="9525">
            <a:noFill/>
            <a:miter lim="800000"/>
            <a:headEnd/>
            <a:tailEnd/>
          </a:ln>
        </p:spPr>
      </p:pic>
      <p:pic>
        <p:nvPicPr>
          <p:cNvPr id="13" name="Picture 12"/>
          <p:cNvPicPr/>
          <p:nvPr/>
        </p:nvPicPr>
        <p:blipFill rotWithShape="1">
          <a:blip r:embed="rId7" cstate="email">
            <a:extLst>
              <a:ext uri="{28A0092B-C50C-407E-A947-70E740481C1C}">
                <a14:useLocalDpi xmlns:a14="http://schemas.microsoft.com/office/drawing/2010/main"/>
              </a:ext>
            </a:extLst>
          </a:blip>
          <a:srcRect/>
          <a:stretch/>
        </p:blipFill>
        <p:spPr bwMode="auto">
          <a:xfrm>
            <a:off x="3843865" y="3081865"/>
            <a:ext cx="1676399" cy="2003828"/>
          </a:xfrm>
          <a:prstGeom prst="rect">
            <a:avLst/>
          </a:prstGeom>
          <a:noFill/>
          <a:ln>
            <a:noFill/>
          </a:ln>
        </p:spPr>
      </p:pic>
      <p:pic>
        <p:nvPicPr>
          <p:cNvPr id="15" name="image.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98063" y="5187291"/>
            <a:ext cx="2573869" cy="1524784"/>
          </a:xfrm>
          <a:prstGeom prst="rect">
            <a:avLst/>
          </a:prstGeom>
          <a:ln w="12700">
            <a:miter lim="400000"/>
          </a:ln>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3861" y="5187291"/>
            <a:ext cx="5054600" cy="1536700"/>
          </a:xfrm>
          <a:prstGeom prst="rect">
            <a:avLst/>
          </a:prstGeom>
        </p:spPr>
      </p:pic>
      <p:pic>
        <p:nvPicPr>
          <p:cNvPr id="18" name="Picture 2" descr="C:\Users\mxtinh\Desktop\presentation-Tinh\presentation for Liz\nga voi 3 nam tu.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68600" y="5469467"/>
            <a:ext cx="2142058" cy="152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67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830997"/>
          </a:xfrm>
          <a:prstGeom prst="rect">
            <a:avLst/>
          </a:prstGeom>
          <a:solidFill>
            <a:schemeClr val="bg2">
              <a:lumMod val="75000"/>
            </a:schemeClr>
          </a:solidFill>
        </p:spPr>
        <p:txBody>
          <a:bodyPr wrap="square">
            <a:spAutoFit/>
          </a:bodyPr>
          <a:lstStyle/>
          <a:p>
            <a:pPr algn="ctr" fontAlgn="t"/>
            <a:r>
              <a:rPr lang="en-US" sz="2400" b="1" dirty="0" smtClean="0">
                <a:solidFill>
                  <a:srgbClr val="000000"/>
                </a:solidFill>
              </a:rPr>
              <a:t>Strengthen </a:t>
            </a:r>
            <a:r>
              <a:rPr lang="en-US" sz="2400" b="1" dirty="0">
                <a:solidFill>
                  <a:srgbClr val="000000"/>
                </a:solidFill>
              </a:rPr>
              <a:t>inter-governmental and inter-agency approaches to degrade, disrupt, and dismantle transnational criminal networks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839" y="975301"/>
            <a:ext cx="2468734" cy="1581631"/>
          </a:xfrm>
          <a:prstGeom prst="rect">
            <a:avLst/>
          </a:prstGeom>
        </p:spPr>
      </p:pic>
      <p:pic>
        <p:nvPicPr>
          <p:cNvPr id="4" name="Picture 3" descr="Basic village layout.pd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91175" y="975302"/>
            <a:ext cx="3403600" cy="1332635"/>
          </a:xfrm>
          <a:prstGeom prst="rect">
            <a:avLst/>
          </a:prstGeom>
        </p:spPr>
      </p:pic>
      <p:pic>
        <p:nvPicPr>
          <p:cNvPr id="5" name="Picture 3" descr="imag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207843" y="975301"/>
            <a:ext cx="2817626" cy="220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2" descr="Owner named Hien showing the rhino horn piece is real using ligh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677" y="2593974"/>
            <a:ext cx="2172758" cy="2907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08108" y="2421469"/>
            <a:ext cx="3351243" cy="232304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7843" y="3263901"/>
            <a:ext cx="2224957" cy="148060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045260330"/>
              </p:ext>
            </p:extLst>
          </p:nvPr>
        </p:nvGraphicFramePr>
        <p:xfrm>
          <a:off x="2715104" y="4974692"/>
          <a:ext cx="6124096" cy="1776731"/>
        </p:xfrm>
        <a:graphic>
          <a:graphicData uri="http://schemas.openxmlformats.org/drawingml/2006/table">
            <a:tbl>
              <a:tblPr/>
              <a:tblGrid>
                <a:gridCol w="6124096"/>
              </a:tblGrid>
              <a:tr h="349568">
                <a:tc>
                  <a:txBody>
                    <a:bodyPr/>
                    <a:lstStyle/>
                    <a:p>
                      <a:pPr algn="l" fontAlgn="t"/>
                      <a:r>
                        <a:rPr lang="en-US" sz="1200" b="1" i="0" u="none" strike="noStrike" dirty="0">
                          <a:solidFill>
                            <a:srgbClr val="000000"/>
                          </a:solidFill>
                          <a:effectLst/>
                          <a:latin typeface="Calibri"/>
                        </a:rPr>
                        <a:t>Outcome 2a. </a:t>
                      </a:r>
                      <a:r>
                        <a:rPr lang="en-US" sz="1200" b="1" i="0" u="none" strike="noStrike" dirty="0" smtClean="0">
                          <a:solidFill>
                            <a:srgbClr val="000000"/>
                          </a:solidFill>
                          <a:effectLst/>
                          <a:latin typeface="Calibri"/>
                        </a:rPr>
                        <a:t>National mechanisms </a:t>
                      </a:r>
                      <a:r>
                        <a:rPr lang="en-US" sz="1200" b="1" i="0" u="none" strike="noStrike" dirty="0">
                          <a:solidFill>
                            <a:srgbClr val="000000"/>
                          </a:solidFill>
                          <a:effectLst/>
                          <a:latin typeface="Calibri"/>
                        </a:rPr>
                        <a:t>for collating, analyzing, and sharing information are in place</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349568">
                <a:tc>
                  <a:txBody>
                    <a:bodyPr/>
                    <a:lstStyle/>
                    <a:p>
                      <a:pPr algn="l" fontAlgn="t"/>
                      <a:r>
                        <a:rPr lang="en-US" sz="1200" b="1" i="0" u="none" strike="noStrike">
                          <a:solidFill>
                            <a:srgbClr val="000000"/>
                          </a:solidFill>
                          <a:effectLst/>
                          <a:latin typeface="Calibri"/>
                        </a:rPr>
                        <a:t>Outcome 2b.</a:t>
                      </a:r>
                      <a:r>
                        <a:rPr lang="en-US" sz="1200" b="0" i="0" u="none" strike="noStrike">
                          <a:solidFill>
                            <a:srgbClr val="000000"/>
                          </a:solidFill>
                          <a:effectLst/>
                          <a:latin typeface="Calibri"/>
                        </a:rPr>
                        <a:t> Identification of key individuals and trafficking routes and methods </a:t>
                      </a:r>
                      <a:endParaRPr lang="en-US" sz="1200" b="1" i="0" u="none" strike="noStrike">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349568">
                <a:tc>
                  <a:txBody>
                    <a:bodyPr/>
                    <a:lstStyle/>
                    <a:p>
                      <a:pPr algn="l" fontAlgn="t"/>
                      <a:r>
                        <a:rPr lang="en-US" sz="1200" b="1" i="0" u="none" strike="noStrike" dirty="0">
                          <a:solidFill>
                            <a:srgbClr val="000000"/>
                          </a:solidFill>
                          <a:effectLst/>
                          <a:latin typeface="Calibri"/>
                        </a:rPr>
                        <a:t>Outcome 2c. Agencies legally mandated, sufficiently trained, and empowered to share information and actionable intelligence at multilateral scales </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699136">
                <a:tc>
                  <a:txBody>
                    <a:bodyPr/>
                    <a:lstStyle/>
                    <a:p>
                      <a:pPr algn="l" fontAlgn="t"/>
                      <a:r>
                        <a:rPr lang="en-US" sz="1200" b="1" i="0" u="none" strike="noStrike" dirty="0">
                          <a:solidFill>
                            <a:srgbClr val="000000"/>
                          </a:solidFill>
                          <a:effectLst/>
                          <a:latin typeface="Calibri"/>
                        </a:rPr>
                        <a:t>Outcome 2d. Multilateral enforcement operations result in the arrest, successful prosecution, and conviction of targeted wildlife criminals along the supply chain and the application of deterrent penalties that degrade trafficking networks</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bl>
          </a:graphicData>
        </a:graphic>
      </p:graphicFrame>
      <p:pic>
        <p:nvPicPr>
          <p:cNvPr id="10" name="Picture 2"/>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7839" y="5587999"/>
            <a:ext cx="2300596" cy="116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361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1014"/>
            <a:ext cx="9143999" cy="830997"/>
          </a:xfrm>
          <a:prstGeom prst="rect">
            <a:avLst/>
          </a:prstGeom>
          <a:solidFill>
            <a:schemeClr val="bg2">
              <a:lumMod val="75000"/>
            </a:schemeClr>
          </a:solidFill>
        </p:spPr>
        <p:txBody>
          <a:bodyPr wrap="square">
            <a:spAutoFit/>
          </a:bodyPr>
          <a:lstStyle/>
          <a:p>
            <a:pPr algn="ctr" fontAlgn="t"/>
            <a:r>
              <a:rPr lang="en-US" sz="2400" b="1" dirty="0" smtClean="0">
                <a:solidFill>
                  <a:srgbClr val="000000"/>
                </a:solidFill>
              </a:rPr>
              <a:t>Ensure </a:t>
            </a:r>
            <a:r>
              <a:rPr lang="en-US" sz="2400" b="1" dirty="0">
                <a:solidFill>
                  <a:srgbClr val="000000"/>
                </a:solidFill>
              </a:rPr>
              <a:t>enabling environment exists at the international policy level to promote and support anti-trafficking objectives </a:t>
            </a:r>
          </a:p>
        </p:txBody>
      </p:sp>
      <p:graphicFrame>
        <p:nvGraphicFramePr>
          <p:cNvPr id="3" name="Table 2"/>
          <p:cNvGraphicFramePr>
            <a:graphicFrameLocks noGrp="1"/>
          </p:cNvGraphicFramePr>
          <p:nvPr>
            <p:extLst>
              <p:ext uri="{D42A27DB-BD31-4B8C-83A1-F6EECF244321}">
                <p14:modId xmlns:p14="http://schemas.microsoft.com/office/powerpoint/2010/main" val="659984973"/>
              </p:ext>
            </p:extLst>
          </p:nvPr>
        </p:nvGraphicFramePr>
        <p:xfrm>
          <a:off x="958850" y="5447718"/>
          <a:ext cx="7632700" cy="1143000"/>
        </p:xfrm>
        <a:graphic>
          <a:graphicData uri="http://schemas.openxmlformats.org/drawingml/2006/table">
            <a:tbl>
              <a:tblPr/>
              <a:tblGrid>
                <a:gridCol w="7632700"/>
              </a:tblGrid>
              <a:tr h="381000">
                <a:tc>
                  <a:txBody>
                    <a:bodyPr/>
                    <a:lstStyle/>
                    <a:p>
                      <a:pPr algn="l" fontAlgn="t"/>
                      <a:r>
                        <a:rPr lang="en-US" sz="1200" b="1" i="0" u="none" strike="noStrike">
                          <a:solidFill>
                            <a:srgbClr val="000000"/>
                          </a:solidFill>
                          <a:effectLst/>
                          <a:latin typeface="Calibri"/>
                        </a:rPr>
                        <a:t>Outcome 3a. CITES resolutions, decisions, and listings help reduce trafficking of target species and the illegal wildlife trade more generally</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381000">
                <a:tc>
                  <a:txBody>
                    <a:bodyPr/>
                    <a:lstStyle/>
                    <a:p>
                      <a:pPr algn="l" fontAlgn="t"/>
                      <a:r>
                        <a:rPr lang="en-US" sz="1200" b="1" i="0" u="none" strike="noStrike" dirty="0">
                          <a:solidFill>
                            <a:srgbClr val="000000"/>
                          </a:solidFill>
                          <a:effectLst/>
                          <a:latin typeface="Calibri"/>
                        </a:rPr>
                        <a:t>Outcome 3b. </a:t>
                      </a:r>
                      <a:r>
                        <a:rPr lang="en-US" sz="1200" b="0" i="0" u="none" strike="noStrike" dirty="0">
                          <a:solidFill>
                            <a:srgbClr val="000000"/>
                          </a:solidFill>
                          <a:effectLst/>
                          <a:latin typeface="Calibri"/>
                        </a:rPr>
                        <a:t>Multilateral and intergovernmental organizations raise the profile of and take actions to combat wildlife trafficking and the illegal wildlife trade more generally</a:t>
                      </a:r>
                      <a:endParaRPr lang="en-US" sz="1200" b="1" i="0" u="none" strike="noStrike" dirty="0">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381000">
                <a:tc>
                  <a:txBody>
                    <a:bodyPr/>
                    <a:lstStyle/>
                    <a:p>
                      <a:pPr algn="l" fontAlgn="t"/>
                      <a:r>
                        <a:rPr lang="en-US" sz="1200" b="1" i="0" u="none" strike="noStrike" dirty="0">
                          <a:solidFill>
                            <a:srgbClr val="000000"/>
                          </a:solidFill>
                          <a:effectLst/>
                          <a:latin typeface="Calibri"/>
                        </a:rPr>
                        <a:t>Outcome 3c. </a:t>
                      </a:r>
                      <a:r>
                        <a:rPr lang="en-US" sz="1200" b="0" i="0" u="none" strike="noStrike" dirty="0">
                          <a:solidFill>
                            <a:srgbClr val="000000"/>
                          </a:solidFill>
                          <a:effectLst/>
                          <a:latin typeface="Calibri"/>
                        </a:rPr>
                        <a:t>Advocacy with key governments results in political attention directed at, funding for, and actions taken to combat wildlife trafficking and the illegal wildlife trace more generally</a:t>
                      </a:r>
                      <a:endParaRPr lang="en-US" sz="1200" b="1" i="0" u="none" strike="noStrike" dirty="0">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bl>
          </a:graphicData>
        </a:graphic>
      </p:graphicFrame>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821" y="1024230"/>
            <a:ext cx="2667491" cy="1888304"/>
          </a:xfrm>
          <a:prstGeom prst="rect">
            <a:avLst/>
          </a:prstGeom>
        </p:spPr>
      </p:pic>
      <p:pic>
        <p:nvPicPr>
          <p:cNvPr id="5" name="Picture 4" descr="C:\Users\wcs\Google Drive\Events\2014\2014Mar24-Wildlife trafficking Policy Roundtable\Photos\VN_UK_US_Discuss stockpiles.jpg"/>
          <p:cNvPicPr/>
          <p:nvPr/>
        </p:nvPicPr>
        <p:blipFill rotWithShape="1">
          <a:blip r:embed="rId3" cstate="email">
            <a:extLst>
              <a:ext uri="{28A0092B-C50C-407E-A947-70E740481C1C}">
                <a14:useLocalDpi xmlns:a14="http://schemas.microsoft.com/office/drawing/2010/main"/>
              </a:ext>
            </a:extLst>
          </a:blip>
          <a:srcRect/>
          <a:stretch/>
        </p:blipFill>
        <p:spPr bwMode="auto">
          <a:xfrm>
            <a:off x="2852461" y="1024230"/>
            <a:ext cx="3091143" cy="1888304"/>
          </a:xfrm>
          <a:prstGeom prst="rect">
            <a:avLst/>
          </a:prstGeom>
          <a:noFill/>
          <a:ln>
            <a:noFill/>
          </a:ln>
        </p:spPr>
      </p:pic>
      <p:pic>
        <p:nvPicPr>
          <p:cNvPr id="6" name="Picture 5"/>
          <p:cNvPicPr>
            <a:picLocks noChangeAspect="1"/>
          </p:cNvPicPr>
          <p:nvPr/>
        </p:nvPicPr>
        <p:blipFill>
          <a:blip r:embed="rId4"/>
          <a:stretch>
            <a:fillRect/>
          </a:stretch>
        </p:blipFill>
        <p:spPr>
          <a:xfrm>
            <a:off x="5984682" y="1024230"/>
            <a:ext cx="3002191" cy="1888304"/>
          </a:xfrm>
          <a:prstGeom prst="rect">
            <a:avLst/>
          </a:prstGeom>
        </p:spPr>
      </p:pic>
      <p:pic>
        <p:nvPicPr>
          <p:cNvPr id="7" name="imag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57964" y="2993221"/>
            <a:ext cx="2685640" cy="2014230"/>
          </a:xfrm>
          <a:prstGeom prst="rect">
            <a:avLst/>
          </a:prstGeom>
          <a:ln w="12700">
            <a:miter lim="400000"/>
          </a:ln>
        </p:spPr>
      </p:pic>
    </p:spTree>
    <p:extLst>
      <p:ext uri="{BB962C8B-B14F-4D97-AF65-F5344CB8AC3E}">
        <p14:creationId xmlns:p14="http://schemas.microsoft.com/office/powerpoint/2010/main" val="474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Indonesia</a:t>
            </a:r>
            <a:endParaRPr lang="en-US" dirty="0">
              <a:solidFill>
                <a:schemeClr val="bg1"/>
              </a:solidFill>
            </a:endParaRPr>
          </a:p>
        </p:txBody>
      </p:sp>
    </p:spTree>
    <p:extLst>
      <p:ext uri="{BB962C8B-B14F-4D97-AF65-F5344CB8AC3E}">
        <p14:creationId xmlns:p14="http://schemas.microsoft.com/office/powerpoint/2010/main" val="394574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00378.JPG"/>
          <p:cNvPicPr>
            <a:picLocks noChangeAspect="1"/>
          </p:cNvPicPr>
          <p:nvPr/>
        </p:nvPicPr>
        <p:blipFill rotWithShape="1">
          <a:blip r:embed="rId3" cstate="email">
            <a:extLst>
              <a:ext uri="{28A0092B-C50C-407E-A947-70E740481C1C}">
                <a14:useLocalDpi xmlns:a14="http://schemas.microsoft.com/office/drawing/2010/main"/>
              </a:ext>
            </a:extLst>
          </a:blip>
          <a:srcRect b="-1356"/>
          <a:stretch/>
        </p:blipFill>
        <p:spPr>
          <a:xfrm>
            <a:off x="-22258" y="0"/>
            <a:ext cx="9144000" cy="7045527"/>
          </a:xfrm>
          <a:prstGeom prst="rect">
            <a:avLst/>
          </a:prstGeom>
        </p:spPr>
      </p:pic>
      <p:sp>
        <p:nvSpPr>
          <p:cNvPr id="28674" name="Rectangle 2"/>
          <p:cNvSpPr>
            <a:spLocks noChangeArrowheads="1"/>
          </p:cNvSpPr>
          <p:nvPr/>
        </p:nvSpPr>
        <p:spPr bwMode="auto">
          <a:xfrm>
            <a:off x="-22258" y="3988332"/>
            <a:ext cx="4267200" cy="2862323"/>
          </a:xfrm>
          <a:prstGeom prst="rect">
            <a:avLst/>
          </a:prstGeom>
          <a:solidFill>
            <a:srgbClr val="0D0D0D">
              <a:alpha val="56000"/>
            </a:srgbClr>
          </a:solidFill>
          <a:ln>
            <a:noFill/>
          </a:ln>
          <a:extLst/>
        </p:spPr>
        <p:txBody>
          <a:bodyPr>
            <a:spAutoFit/>
          </a:bodyPr>
          <a:lstStyle/>
          <a:p>
            <a:pPr algn="ctr"/>
            <a:r>
              <a:rPr lang="en-GB" b="1" dirty="0" smtClean="0">
                <a:solidFill>
                  <a:schemeClr val="bg1"/>
                </a:solidFill>
                <a:latin typeface="Arial" charset="0"/>
              </a:rPr>
              <a:t>Massive trade in Reptiles across Asia</a:t>
            </a:r>
            <a:endParaRPr lang="en-GB" b="1" dirty="0">
              <a:solidFill>
                <a:schemeClr val="bg1"/>
              </a:solidFill>
              <a:latin typeface="Arial" charset="0"/>
            </a:endParaRPr>
          </a:p>
          <a:p>
            <a:pPr algn="ctr"/>
            <a:endParaRPr lang="en-GB" b="1" dirty="0">
              <a:solidFill>
                <a:schemeClr val="bg1"/>
              </a:solidFill>
              <a:latin typeface="Arial" charset="0"/>
            </a:endParaRPr>
          </a:p>
          <a:p>
            <a:pPr algn="ctr"/>
            <a:r>
              <a:rPr lang="en-GB" b="1" dirty="0">
                <a:solidFill>
                  <a:schemeClr val="bg1"/>
                </a:solidFill>
                <a:latin typeface="Arial" charset="0"/>
              </a:rPr>
              <a:t>Average of two shipments/month of 1200-5700 individuals/shipment</a:t>
            </a:r>
          </a:p>
          <a:p>
            <a:pPr algn="ctr"/>
            <a:endParaRPr lang="en-GB" b="1" dirty="0">
              <a:solidFill>
                <a:schemeClr val="bg1"/>
              </a:solidFill>
              <a:latin typeface="Arial" charset="0"/>
            </a:endParaRPr>
          </a:p>
          <a:p>
            <a:pPr algn="ctr"/>
            <a:r>
              <a:rPr lang="en-GB" b="1" dirty="0">
                <a:solidFill>
                  <a:schemeClr val="bg1"/>
                </a:solidFill>
                <a:latin typeface="Arial" charset="0"/>
              </a:rPr>
              <a:t>Wild-sourced from Lao, Cambodia, Myanmar, Malaysia, Thailand</a:t>
            </a:r>
          </a:p>
          <a:p>
            <a:pPr algn="ctr"/>
            <a:endParaRPr lang="en-GB" b="1" dirty="0">
              <a:solidFill>
                <a:schemeClr val="bg1"/>
              </a:solidFill>
              <a:latin typeface="Arial" charset="0"/>
            </a:endParaRPr>
          </a:p>
          <a:p>
            <a:pPr algn="ctr"/>
            <a:r>
              <a:rPr lang="en-GB" b="1" dirty="0">
                <a:solidFill>
                  <a:schemeClr val="bg1"/>
                </a:solidFill>
                <a:latin typeface="Arial" charset="0"/>
              </a:rPr>
              <a:t>2 Lao companies, 5 Vietnamese companies and 2 Chinese companies</a:t>
            </a:r>
          </a:p>
        </p:txBody>
      </p:sp>
      <p:grpSp>
        <p:nvGrpSpPr>
          <p:cNvPr id="2" name="Group 1"/>
          <p:cNvGrpSpPr/>
          <p:nvPr/>
        </p:nvGrpSpPr>
        <p:grpSpPr>
          <a:xfrm>
            <a:off x="4244942" y="-193088"/>
            <a:ext cx="4859337" cy="6858000"/>
            <a:chOff x="4284663" y="-3689"/>
            <a:chExt cx="4859337" cy="6858000"/>
          </a:xfrm>
        </p:grpSpPr>
        <p:pic>
          <p:nvPicPr>
            <p:cNvPr id="28673" name="Picture 2" descr="27-03-2012 wildlife trading through bord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3689"/>
              <a:ext cx="4859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go-2-inc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60334" y="71967"/>
              <a:ext cx="465666" cy="47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5255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VietnamMap.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5138"/>
            <a:ext cx="914400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3679825" y="3865563"/>
            <a:ext cx="241300" cy="228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4" name="Oval 23"/>
          <p:cNvSpPr/>
          <p:nvPr/>
        </p:nvSpPr>
        <p:spPr>
          <a:xfrm>
            <a:off x="2981325" y="3865563"/>
            <a:ext cx="69850" cy="857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Oval 29"/>
          <p:cNvSpPr/>
          <p:nvPr/>
        </p:nvSpPr>
        <p:spPr>
          <a:xfrm>
            <a:off x="5857875" y="3335338"/>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6" name="Oval 35"/>
          <p:cNvSpPr/>
          <p:nvPr/>
        </p:nvSpPr>
        <p:spPr>
          <a:xfrm>
            <a:off x="4257675" y="4546600"/>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7" name="Oval 36"/>
          <p:cNvSpPr/>
          <p:nvPr/>
        </p:nvSpPr>
        <p:spPr>
          <a:xfrm>
            <a:off x="3505200" y="4070350"/>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8" name="Oval 37"/>
          <p:cNvSpPr/>
          <p:nvPr/>
        </p:nvSpPr>
        <p:spPr>
          <a:xfrm>
            <a:off x="3740150" y="4195763"/>
            <a:ext cx="234950" cy="2524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9" name="Oval 38"/>
          <p:cNvSpPr/>
          <p:nvPr/>
        </p:nvSpPr>
        <p:spPr>
          <a:xfrm>
            <a:off x="4022725" y="4448175"/>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1" name="Oval 40"/>
          <p:cNvSpPr/>
          <p:nvPr/>
        </p:nvSpPr>
        <p:spPr>
          <a:xfrm>
            <a:off x="4257675" y="4264025"/>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5" name="Oval 44"/>
          <p:cNvSpPr/>
          <p:nvPr/>
        </p:nvSpPr>
        <p:spPr>
          <a:xfrm>
            <a:off x="7699375" y="1812925"/>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9" name="Oval 48"/>
          <p:cNvSpPr/>
          <p:nvPr/>
        </p:nvSpPr>
        <p:spPr>
          <a:xfrm>
            <a:off x="3889375" y="4440238"/>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0" name="Oval 49"/>
          <p:cNvSpPr/>
          <p:nvPr/>
        </p:nvSpPr>
        <p:spPr>
          <a:xfrm>
            <a:off x="4029075" y="4322763"/>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 name="Oval 50"/>
          <p:cNvSpPr/>
          <p:nvPr/>
        </p:nvSpPr>
        <p:spPr>
          <a:xfrm>
            <a:off x="4143375" y="4264025"/>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3" name="Oval 52"/>
          <p:cNvSpPr/>
          <p:nvPr/>
        </p:nvSpPr>
        <p:spPr>
          <a:xfrm>
            <a:off x="3857625" y="4068763"/>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4" name="Oval 53"/>
          <p:cNvSpPr/>
          <p:nvPr/>
        </p:nvSpPr>
        <p:spPr>
          <a:xfrm>
            <a:off x="3981450" y="4010025"/>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6" name="Oval 55"/>
          <p:cNvSpPr/>
          <p:nvPr/>
        </p:nvSpPr>
        <p:spPr>
          <a:xfrm>
            <a:off x="7953375" y="1939925"/>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8" name="Oval 57"/>
          <p:cNvSpPr/>
          <p:nvPr/>
        </p:nvSpPr>
        <p:spPr>
          <a:xfrm>
            <a:off x="3819525" y="5118100"/>
            <a:ext cx="69850" cy="857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9474" name="TextBox 58"/>
          <p:cNvSpPr txBox="1">
            <a:spLocks noChangeArrowheads="1"/>
          </p:cNvSpPr>
          <p:nvPr/>
        </p:nvSpPr>
        <p:spPr bwMode="auto">
          <a:xfrm>
            <a:off x="3343275" y="5118100"/>
            <a:ext cx="800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700">
                <a:latin typeface="Calibri" charset="0"/>
              </a:rPr>
              <a:t>Thai Binh</a:t>
            </a:r>
          </a:p>
        </p:txBody>
      </p:sp>
      <p:sp>
        <p:nvSpPr>
          <p:cNvPr id="22" name="Oval 21"/>
          <p:cNvSpPr/>
          <p:nvPr/>
        </p:nvSpPr>
        <p:spPr>
          <a:xfrm>
            <a:off x="7424738" y="4329113"/>
            <a:ext cx="234950" cy="2524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b="1">
              <a:solidFill>
                <a:schemeClr val="tx1"/>
              </a:solidFill>
              <a:cs typeface="Arial"/>
            </a:endParaRPr>
          </a:p>
        </p:txBody>
      </p:sp>
      <p:sp>
        <p:nvSpPr>
          <p:cNvPr id="26" name="Oval 25"/>
          <p:cNvSpPr/>
          <p:nvPr/>
        </p:nvSpPr>
        <p:spPr>
          <a:xfrm>
            <a:off x="7589838" y="4965700"/>
            <a:ext cx="69850" cy="857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b="1">
              <a:solidFill>
                <a:schemeClr val="tx1"/>
              </a:solidFill>
              <a:cs typeface="Arial"/>
            </a:endParaRPr>
          </a:p>
        </p:txBody>
      </p:sp>
      <p:sp>
        <p:nvSpPr>
          <p:cNvPr id="28" name="Oval 27"/>
          <p:cNvSpPr/>
          <p:nvPr/>
        </p:nvSpPr>
        <p:spPr>
          <a:xfrm>
            <a:off x="7545388" y="4703763"/>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b="1">
              <a:solidFill>
                <a:schemeClr val="tx1"/>
              </a:solidFill>
              <a:cs typeface="Arial"/>
            </a:endParaRPr>
          </a:p>
        </p:txBody>
      </p:sp>
      <p:sp>
        <p:nvSpPr>
          <p:cNvPr id="19478" name="TextBox 28"/>
          <p:cNvSpPr txBox="1">
            <a:spLocks noChangeArrowheads="1"/>
          </p:cNvSpPr>
          <p:nvPr/>
        </p:nvSpPr>
        <p:spPr bwMode="auto">
          <a:xfrm>
            <a:off x="7727950" y="4264025"/>
            <a:ext cx="141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a:solidFill>
                  <a:srgbClr val="000000"/>
                </a:solidFill>
                <a:latin typeface="Cambria" charset="0"/>
                <a:cs typeface="Arial" charset="0"/>
              </a:rPr>
              <a:t>Over 800kg</a:t>
            </a:r>
          </a:p>
          <a:p>
            <a:pPr eaLnBrk="1" hangingPunct="1"/>
            <a:r>
              <a:rPr lang="en-GB" sz="1800" b="1">
                <a:solidFill>
                  <a:srgbClr val="000000"/>
                </a:solidFill>
                <a:latin typeface="Cambria" charset="0"/>
                <a:cs typeface="Arial" charset="0"/>
              </a:rPr>
              <a:t>100-800kg</a:t>
            </a:r>
          </a:p>
          <a:p>
            <a:pPr eaLnBrk="1" hangingPunct="1"/>
            <a:r>
              <a:rPr lang="en-GB" sz="1800" b="1">
                <a:solidFill>
                  <a:srgbClr val="000000"/>
                </a:solidFill>
                <a:latin typeface="Cambria" charset="0"/>
                <a:cs typeface="Arial" charset="0"/>
              </a:rPr>
              <a:t>Less 100kg</a:t>
            </a:r>
          </a:p>
        </p:txBody>
      </p:sp>
      <p:sp>
        <p:nvSpPr>
          <p:cNvPr id="19479" name="Rectangle 26"/>
          <p:cNvSpPr>
            <a:spLocks noChangeArrowheads="1"/>
          </p:cNvSpPr>
          <p:nvPr/>
        </p:nvSpPr>
        <p:spPr bwMode="auto">
          <a:xfrm>
            <a:off x="39688" y="-12700"/>
            <a:ext cx="91043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500" b="1" dirty="0" smtClean="0">
                <a:solidFill>
                  <a:schemeClr val="bg1"/>
                </a:solidFill>
                <a:cs typeface="Cambria" charset="0"/>
              </a:rPr>
              <a:t>Syndicates exploiting weak land borders as a back-door to China</a:t>
            </a:r>
            <a:endParaRPr lang="en-GB" sz="2500" b="1" dirty="0">
              <a:solidFill>
                <a:schemeClr val="bg1"/>
              </a:solidFill>
              <a:cs typeface="Cambria" charset="0"/>
            </a:endParaRPr>
          </a:p>
        </p:txBody>
      </p:sp>
      <p:pic>
        <p:nvPicPr>
          <p:cNvPr id="19480" name="Picture 32" descr="ivory seizure 149kg_March2010_QN_NhanDa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31050" y="5203825"/>
            <a:ext cx="20129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5"/>
          <p:cNvGrpSpPr>
            <a:grpSpLocks/>
          </p:cNvGrpSpPr>
          <p:nvPr/>
        </p:nvGrpSpPr>
        <p:grpSpPr bwMode="auto">
          <a:xfrm>
            <a:off x="0" y="4479925"/>
            <a:ext cx="1784350" cy="2378075"/>
            <a:chOff x="0" y="4479537"/>
            <a:chExt cx="1783847" cy="2378463"/>
          </a:xfrm>
        </p:grpSpPr>
        <p:sp>
          <p:nvSpPr>
            <p:cNvPr id="35" name="Rectangular Callout 34"/>
            <p:cNvSpPr/>
            <p:nvPr/>
          </p:nvSpPr>
          <p:spPr>
            <a:xfrm>
              <a:off x="12696" y="4479537"/>
              <a:ext cx="1771151" cy="2354647"/>
            </a:xfrm>
            <a:prstGeom prst="wedgeRectCallout">
              <a:avLst>
                <a:gd name="adj1" fmla="val 156110"/>
                <a:gd name="adj2" fmla="val -49872"/>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19491" name="Picture 39" descr="IMG_029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479537"/>
              <a:ext cx="1783847" cy="2378463"/>
            </a:xfrm>
            <a:prstGeom prst="rect">
              <a:avLst/>
            </a:prstGeom>
            <a:noFill/>
            <a:ln w="22225">
              <a:solidFill>
                <a:schemeClr val="bg1"/>
              </a:solidFill>
              <a:round/>
              <a:headEnd/>
              <a:tailEnd/>
            </a:ln>
            <a:extLst>
              <a:ext uri="{909E8E84-426E-40DD-AFC4-6F175D3DCCD1}">
                <a14:hiddenFill xmlns:a14="http://schemas.microsoft.com/office/drawing/2010/main">
                  <a:solidFill>
                    <a:srgbClr val="FFFFFF"/>
                  </a:solidFill>
                </a14:hiddenFill>
              </a:ext>
            </a:extLst>
          </p:spPr>
        </p:pic>
      </p:grpSp>
      <p:grpSp>
        <p:nvGrpSpPr>
          <p:cNvPr id="3" name="Group 66"/>
          <p:cNvGrpSpPr>
            <a:grpSpLocks/>
          </p:cNvGrpSpPr>
          <p:nvPr/>
        </p:nvGrpSpPr>
        <p:grpSpPr bwMode="auto">
          <a:xfrm>
            <a:off x="0" y="1570038"/>
            <a:ext cx="1784350" cy="2752725"/>
            <a:chOff x="-1" y="1570329"/>
            <a:chExt cx="1783846" cy="2752434"/>
          </a:xfrm>
        </p:grpSpPr>
        <p:sp>
          <p:nvSpPr>
            <p:cNvPr id="44" name="Rectangular Callout 43"/>
            <p:cNvSpPr/>
            <p:nvPr/>
          </p:nvSpPr>
          <p:spPr>
            <a:xfrm>
              <a:off x="-1" y="1908430"/>
              <a:ext cx="1771150" cy="2355601"/>
            </a:xfrm>
            <a:prstGeom prst="wedgeRectCallout">
              <a:avLst>
                <a:gd name="adj1" fmla="val 329227"/>
                <a:gd name="adj2" fmla="val -1463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19489" name="Picture 45" descr="MongCaiTigersJul2011.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5400000">
              <a:off x="-484295" y="2054623"/>
              <a:ext cx="2752434" cy="1783846"/>
            </a:xfrm>
            <a:prstGeom prst="rect">
              <a:avLst/>
            </a:prstGeom>
            <a:noFill/>
            <a:ln w="22225">
              <a:solidFill>
                <a:schemeClr val="bg1"/>
              </a:solidFill>
              <a:round/>
              <a:headEnd/>
              <a:tailEnd/>
            </a:ln>
            <a:extLst>
              <a:ext uri="{909E8E84-426E-40DD-AFC4-6F175D3DCCD1}">
                <a14:hiddenFill xmlns:a14="http://schemas.microsoft.com/office/drawing/2010/main">
                  <a:solidFill>
                    <a:srgbClr val="FFFFFF"/>
                  </a:solidFill>
                </a14:hiddenFill>
              </a:ext>
            </a:extLst>
          </p:spPr>
        </p:pic>
      </p:grpSp>
      <p:sp>
        <p:nvSpPr>
          <p:cNvPr id="48" name="Rectangular Callout 47"/>
          <p:cNvSpPr/>
          <p:nvPr/>
        </p:nvSpPr>
        <p:spPr>
          <a:xfrm>
            <a:off x="7112000" y="3875088"/>
            <a:ext cx="1951038" cy="2681287"/>
          </a:xfrm>
          <a:prstGeom prst="wedgeRectCallout">
            <a:avLst>
              <a:gd name="adj1" fmla="val 37656"/>
              <a:gd name="adj2" fmla="val -14095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52" name="Picture 22" descr="DSC02635.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5400000">
            <a:off x="6622256" y="4355307"/>
            <a:ext cx="2992437" cy="201295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5" name="Freeform 64"/>
          <p:cNvSpPr/>
          <p:nvPr/>
        </p:nvSpPr>
        <p:spPr>
          <a:xfrm>
            <a:off x="3962400" y="1381125"/>
            <a:ext cx="5148263" cy="2725738"/>
          </a:xfrm>
          <a:custGeom>
            <a:avLst/>
            <a:gdLst>
              <a:gd name="connsiteX0" fmla="*/ 296333 w 5147733"/>
              <a:gd name="connsiteY0" fmla="*/ 2724855 h 2724855"/>
              <a:gd name="connsiteX1" fmla="*/ 50800 w 5147733"/>
              <a:gd name="connsiteY1" fmla="*/ 2199922 h 2724855"/>
              <a:gd name="connsiteX2" fmla="*/ 601133 w 5147733"/>
              <a:gd name="connsiteY2" fmla="*/ 2216855 h 2724855"/>
              <a:gd name="connsiteX3" fmla="*/ 1346200 w 5147733"/>
              <a:gd name="connsiteY3" fmla="*/ 2233789 h 2724855"/>
              <a:gd name="connsiteX4" fmla="*/ 2226733 w 5147733"/>
              <a:gd name="connsiteY4" fmla="*/ 2199922 h 2724855"/>
              <a:gd name="connsiteX5" fmla="*/ 2286000 w 5147733"/>
              <a:gd name="connsiteY5" fmla="*/ 1547989 h 2724855"/>
              <a:gd name="connsiteX6" fmla="*/ 2844800 w 5147733"/>
              <a:gd name="connsiteY6" fmla="*/ 1302455 h 2724855"/>
              <a:gd name="connsiteX7" fmla="*/ 3242733 w 5147733"/>
              <a:gd name="connsiteY7" fmla="*/ 946855 h 2724855"/>
              <a:gd name="connsiteX8" fmla="*/ 3454400 w 5147733"/>
              <a:gd name="connsiteY8" fmla="*/ 692855 h 2724855"/>
              <a:gd name="connsiteX9" fmla="*/ 4013200 w 5147733"/>
              <a:gd name="connsiteY9" fmla="*/ 718255 h 2724855"/>
              <a:gd name="connsiteX10" fmla="*/ 4648200 w 5147733"/>
              <a:gd name="connsiteY10" fmla="*/ 438855 h 2724855"/>
              <a:gd name="connsiteX11" fmla="*/ 4715933 w 5147733"/>
              <a:gd name="connsiteY11" fmla="*/ 66322 h 2724855"/>
              <a:gd name="connsiteX12" fmla="*/ 5147733 w 5147733"/>
              <a:gd name="connsiteY12" fmla="*/ 40922 h 272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7733" h="2724855">
                <a:moveTo>
                  <a:pt x="296333" y="2724855"/>
                </a:moveTo>
                <a:cubicBezTo>
                  <a:pt x="148166" y="2504722"/>
                  <a:pt x="0" y="2284589"/>
                  <a:pt x="50800" y="2199922"/>
                </a:cubicBezTo>
                <a:cubicBezTo>
                  <a:pt x="101600" y="2115255"/>
                  <a:pt x="601133" y="2216855"/>
                  <a:pt x="601133" y="2216855"/>
                </a:cubicBezTo>
                <a:cubicBezTo>
                  <a:pt x="817033" y="2222500"/>
                  <a:pt x="1075267" y="2236611"/>
                  <a:pt x="1346200" y="2233789"/>
                </a:cubicBezTo>
                <a:cubicBezTo>
                  <a:pt x="1617133" y="2230967"/>
                  <a:pt x="2070100" y="2314222"/>
                  <a:pt x="2226733" y="2199922"/>
                </a:cubicBezTo>
                <a:cubicBezTo>
                  <a:pt x="2383366" y="2085622"/>
                  <a:pt x="2182989" y="1697567"/>
                  <a:pt x="2286000" y="1547989"/>
                </a:cubicBezTo>
                <a:cubicBezTo>
                  <a:pt x="2389011" y="1398411"/>
                  <a:pt x="2685345" y="1402644"/>
                  <a:pt x="2844800" y="1302455"/>
                </a:cubicBezTo>
                <a:cubicBezTo>
                  <a:pt x="3004255" y="1202266"/>
                  <a:pt x="3141133" y="1048455"/>
                  <a:pt x="3242733" y="946855"/>
                </a:cubicBezTo>
                <a:cubicBezTo>
                  <a:pt x="3344333" y="845255"/>
                  <a:pt x="3325989" y="730955"/>
                  <a:pt x="3454400" y="692855"/>
                </a:cubicBezTo>
                <a:cubicBezTo>
                  <a:pt x="3582811" y="654755"/>
                  <a:pt x="3814233" y="760588"/>
                  <a:pt x="4013200" y="718255"/>
                </a:cubicBezTo>
                <a:cubicBezTo>
                  <a:pt x="4212167" y="675922"/>
                  <a:pt x="4531078" y="547511"/>
                  <a:pt x="4648200" y="438855"/>
                </a:cubicBezTo>
                <a:cubicBezTo>
                  <a:pt x="4765322" y="330200"/>
                  <a:pt x="4632677" y="132644"/>
                  <a:pt x="4715933" y="66322"/>
                </a:cubicBezTo>
                <a:cubicBezTo>
                  <a:pt x="4799189" y="0"/>
                  <a:pt x="5147733" y="40922"/>
                  <a:pt x="5147733" y="40922"/>
                </a:cubicBezTo>
              </a:path>
            </a:pathLst>
          </a:custGeom>
          <a:ln>
            <a:prstDash val="sysDash"/>
            <a:headEnd type="none"/>
            <a:tailEnd type="triangle"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GB"/>
          </a:p>
        </p:txBody>
      </p:sp>
      <p:pic>
        <p:nvPicPr>
          <p:cNvPr id="19486" name="Picture 67" descr="elephant-poached-tusks-Cameroon.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657725" y="5203825"/>
            <a:ext cx="2246313" cy="1684338"/>
          </a:xfrm>
          <a:prstGeom prst="rect">
            <a:avLst/>
          </a:pr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19487" name="Picture 68" descr="ivory seizure 149kg_March2010_QN_NhanDan2.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193925" y="5192713"/>
            <a:ext cx="2125663" cy="1695450"/>
          </a:xfrm>
          <a:prstGeom prst="rect">
            <a:avLst/>
          </a:pr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94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1" descr="BusySmugg;ing 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12"/>
          <p:cNvSpPr txBox="1">
            <a:spLocks noChangeArrowheads="1"/>
          </p:cNvSpPr>
          <p:nvPr/>
        </p:nvSpPr>
        <p:spPr bwMode="auto">
          <a:xfrm>
            <a:off x="41275" y="0"/>
            <a:ext cx="9102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b="1">
                <a:solidFill>
                  <a:schemeClr val="bg1"/>
                </a:solidFill>
                <a:latin typeface="Cambria" charset="0"/>
                <a:cs typeface="Cambria" charset="0"/>
              </a:rPr>
              <a:t>Monitoring cross-border vehicle traffic </a:t>
            </a:r>
          </a:p>
        </p:txBody>
      </p:sp>
      <p:sp>
        <p:nvSpPr>
          <p:cNvPr id="14" name="TextBox 13"/>
          <p:cNvSpPr txBox="1"/>
          <p:nvPr/>
        </p:nvSpPr>
        <p:spPr>
          <a:xfrm>
            <a:off x="-160970" y="0"/>
            <a:ext cx="9304970" cy="2062103"/>
          </a:xfrm>
          <a:prstGeom prst="rect">
            <a:avLst/>
          </a:prstGeom>
          <a:solidFill>
            <a:schemeClr val="tx1">
              <a:lumMod val="50000"/>
              <a:alpha val="58000"/>
            </a:schemeClr>
          </a:solidFill>
        </p:spPr>
        <p:txBody>
          <a:bodyPr wrap="square">
            <a:spAutoFit/>
          </a:bodyPr>
          <a:lstStyle/>
          <a:p>
            <a:pPr algn="ctr" fontAlgn="auto">
              <a:spcBef>
                <a:spcPts val="0"/>
              </a:spcBef>
              <a:spcAft>
                <a:spcPts val="0"/>
              </a:spcAft>
              <a:defRPr/>
            </a:pPr>
            <a:r>
              <a:rPr lang="en-GB" sz="2000" b="1" dirty="0">
                <a:solidFill>
                  <a:schemeClr val="bg1"/>
                </a:solidFill>
                <a:ea typeface="+mn-ea"/>
                <a:cs typeface="Cambria"/>
              </a:rPr>
              <a:t>Surveillance at six border crossings:</a:t>
            </a:r>
          </a:p>
          <a:p>
            <a:pPr algn="ctr" fontAlgn="auto">
              <a:spcBef>
                <a:spcPts val="0"/>
              </a:spcBef>
              <a:spcAft>
                <a:spcPts val="0"/>
              </a:spcAft>
              <a:defRPr/>
            </a:pPr>
            <a:r>
              <a:rPr lang="en-GB" dirty="0" err="1">
                <a:solidFill>
                  <a:schemeClr val="bg1"/>
                </a:solidFill>
                <a:ea typeface="+mn-ea"/>
                <a:cs typeface="Cambria"/>
              </a:rPr>
              <a:t>Bac</a:t>
            </a:r>
            <a:r>
              <a:rPr lang="en-GB" dirty="0">
                <a:solidFill>
                  <a:schemeClr val="bg1"/>
                </a:solidFill>
                <a:ea typeface="+mn-ea"/>
                <a:cs typeface="Cambria"/>
              </a:rPr>
              <a:t> Luan International Border Gate </a:t>
            </a:r>
          </a:p>
          <a:p>
            <a:pPr algn="ctr" fontAlgn="auto">
              <a:spcBef>
                <a:spcPts val="0"/>
              </a:spcBef>
              <a:spcAft>
                <a:spcPts val="0"/>
              </a:spcAft>
              <a:defRPr/>
            </a:pPr>
            <a:r>
              <a:rPr lang="en-GB" dirty="0">
                <a:solidFill>
                  <a:schemeClr val="bg1"/>
                </a:solidFill>
                <a:ea typeface="+mn-ea"/>
                <a:cs typeface="Cambria"/>
              </a:rPr>
              <a:t>Ka Long and Luc Lam Customs Clearance Points</a:t>
            </a:r>
          </a:p>
          <a:p>
            <a:pPr algn="ctr" fontAlgn="auto">
              <a:spcBef>
                <a:spcPts val="0"/>
              </a:spcBef>
              <a:spcAft>
                <a:spcPts val="0"/>
              </a:spcAft>
              <a:defRPr/>
            </a:pPr>
            <a:r>
              <a:rPr lang="en-GB" dirty="0">
                <a:solidFill>
                  <a:schemeClr val="bg1"/>
                </a:solidFill>
                <a:ea typeface="+mn-ea"/>
                <a:cs typeface="Cambria"/>
              </a:rPr>
              <a:t>‘</a:t>
            </a:r>
            <a:r>
              <a:rPr lang="en-GB" dirty="0" err="1">
                <a:solidFill>
                  <a:schemeClr val="bg1"/>
                </a:solidFill>
                <a:ea typeface="+mn-ea"/>
                <a:cs typeface="Cambria"/>
              </a:rPr>
              <a:t>Vang</a:t>
            </a:r>
            <a:r>
              <a:rPr lang="en-GB" dirty="0">
                <a:solidFill>
                  <a:schemeClr val="bg1"/>
                </a:solidFill>
                <a:ea typeface="+mn-ea"/>
                <a:cs typeface="Cambria"/>
              </a:rPr>
              <a:t> Lay’, ‘Co </a:t>
            </a:r>
            <a:r>
              <a:rPr lang="en-GB" dirty="0" err="1">
                <a:solidFill>
                  <a:schemeClr val="bg1"/>
                </a:solidFill>
                <a:ea typeface="+mn-ea"/>
                <a:cs typeface="Cambria"/>
              </a:rPr>
              <a:t>Ngong</a:t>
            </a:r>
            <a:r>
              <a:rPr lang="en-GB" dirty="0">
                <a:solidFill>
                  <a:schemeClr val="bg1"/>
                </a:solidFill>
                <a:ea typeface="+mn-ea"/>
                <a:cs typeface="Cambria"/>
              </a:rPr>
              <a:t>’, ‘Km1’ Smuggling points</a:t>
            </a:r>
          </a:p>
          <a:p>
            <a:pPr algn="ctr" fontAlgn="auto">
              <a:spcBef>
                <a:spcPts val="0"/>
              </a:spcBef>
              <a:spcAft>
                <a:spcPts val="0"/>
              </a:spcAft>
              <a:defRPr/>
            </a:pPr>
            <a:endParaRPr lang="en-GB" b="1" dirty="0">
              <a:solidFill>
                <a:schemeClr val="bg1"/>
              </a:solidFill>
              <a:ea typeface="+mn-ea"/>
              <a:cs typeface="Cambria"/>
            </a:endParaRPr>
          </a:p>
          <a:p>
            <a:pPr algn="ctr" fontAlgn="auto">
              <a:spcBef>
                <a:spcPts val="0"/>
              </a:spcBef>
              <a:spcAft>
                <a:spcPts val="0"/>
              </a:spcAft>
              <a:defRPr/>
            </a:pPr>
            <a:r>
              <a:rPr lang="en-GB" b="1" dirty="0">
                <a:solidFill>
                  <a:schemeClr val="bg1"/>
                </a:solidFill>
                <a:ea typeface="+mn-ea"/>
                <a:cs typeface="Cambria"/>
              </a:rPr>
              <a:t>All vehicles by hour and vehicle type counted</a:t>
            </a:r>
          </a:p>
          <a:p>
            <a:pPr algn="ctr" fontAlgn="auto">
              <a:spcBef>
                <a:spcPts val="0"/>
              </a:spcBef>
              <a:spcAft>
                <a:spcPts val="0"/>
              </a:spcAft>
              <a:defRPr/>
            </a:pPr>
            <a:r>
              <a:rPr lang="en-GB" b="1" dirty="0">
                <a:solidFill>
                  <a:schemeClr val="bg1"/>
                </a:solidFill>
                <a:ea typeface="+mn-ea"/>
                <a:cs typeface="Cambria"/>
              </a:rPr>
              <a:t>Four trips of non-stop 36-hour surveillance sessions</a:t>
            </a:r>
          </a:p>
        </p:txBody>
      </p:sp>
      <p:sp>
        <p:nvSpPr>
          <p:cNvPr id="15" name="TextBox 14"/>
          <p:cNvSpPr txBox="1">
            <a:spLocks noChangeArrowheads="1"/>
          </p:cNvSpPr>
          <p:nvPr/>
        </p:nvSpPr>
        <p:spPr bwMode="auto">
          <a:xfrm>
            <a:off x="0" y="5080000"/>
            <a:ext cx="9144000" cy="1784350"/>
          </a:xfrm>
          <a:prstGeom prst="rect">
            <a:avLst/>
          </a:prstGeom>
          <a:solidFill>
            <a:schemeClr val="tx1">
              <a:alpha val="65000"/>
            </a:schemeClr>
          </a:solidFill>
          <a:ln w="47625">
            <a:noFill/>
            <a:round/>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200" b="1" dirty="0">
                <a:solidFill>
                  <a:schemeClr val="bg1"/>
                </a:solidFill>
                <a:latin typeface="+mn-lt"/>
                <a:cs typeface="Cambria" charset="0"/>
              </a:rPr>
              <a:t>33,703 two-way shipments counted </a:t>
            </a:r>
          </a:p>
          <a:p>
            <a:pPr algn="ctr" eaLnBrk="1" hangingPunct="1"/>
            <a:endParaRPr lang="en-GB" sz="2200" b="1" dirty="0">
              <a:solidFill>
                <a:schemeClr val="bg1"/>
              </a:solidFill>
              <a:latin typeface="+mn-lt"/>
              <a:cs typeface="Cambria" charset="0"/>
            </a:endParaRPr>
          </a:p>
          <a:p>
            <a:pPr algn="ctr" eaLnBrk="1" hangingPunct="1"/>
            <a:r>
              <a:rPr lang="en-GB" sz="2200" b="1" dirty="0" smtClean="0">
                <a:solidFill>
                  <a:schemeClr val="bg1"/>
                </a:solidFill>
                <a:latin typeface="+mn-lt"/>
                <a:cs typeface="Cambria" charset="0"/>
              </a:rPr>
              <a:t>International </a:t>
            </a:r>
            <a:r>
              <a:rPr lang="en-GB" sz="2200" b="1" dirty="0">
                <a:solidFill>
                  <a:schemeClr val="bg1"/>
                </a:solidFill>
                <a:latin typeface="+mn-lt"/>
                <a:cs typeface="Cambria" charset="0"/>
              </a:rPr>
              <a:t>Border Gate: 760, </a:t>
            </a:r>
            <a:r>
              <a:rPr lang="en-GB" sz="2200" b="1" dirty="0">
                <a:solidFill>
                  <a:srgbClr val="FF0000"/>
                </a:solidFill>
                <a:latin typeface="+mn-lt"/>
                <a:cs typeface="Cambria" charset="0"/>
              </a:rPr>
              <a:t>2% </a:t>
            </a:r>
          </a:p>
          <a:p>
            <a:pPr algn="ctr" eaLnBrk="1" hangingPunct="1"/>
            <a:r>
              <a:rPr lang="en-GB" sz="2200" b="1" dirty="0" smtClean="0">
                <a:solidFill>
                  <a:schemeClr val="bg1"/>
                </a:solidFill>
                <a:latin typeface="+mn-lt"/>
                <a:cs typeface="Cambria" charset="0"/>
              </a:rPr>
              <a:t>Customs </a:t>
            </a:r>
            <a:r>
              <a:rPr lang="en-GB" sz="2200" b="1" dirty="0">
                <a:solidFill>
                  <a:schemeClr val="bg1"/>
                </a:solidFill>
                <a:latin typeface="+mn-lt"/>
                <a:cs typeface="Cambria" charset="0"/>
              </a:rPr>
              <a:t>clearance points: 7472,  </a:t>
            </a:r>
            <a:r>
              <a:rPr lang="en-GB" sz="2200" b="1" dirty="0">
                <a:solidFill>
                  <a:srgbClr val="FF0000"/>
                </a:solidFill>
                <a:latin typeface="+mn-lt"/>
                <a:cs typeface="Cambria" charset="0"/>
              </a:rPr>
              <a:t>22%</a:t>
            </a:r>
          </a:p>
          <a:p>
            <a:pPr algn="ctr" eaLnBrk="1" hangingPunct="1"/>
            <a:r>
              <a:rPr lang="en-GB" sz="2200" b="1" dirty="0" smtClean="0">
                <a:solidFill>
                  <a:schemeClr val="bg1"/>
                </a:solidFill>
                <a:latin typeface="+mn-lt"/>
                <a:cs typeface="Cambria" charset="0"/>
              </a:rPr>
              <a:t>Smuggling </a:t>
            </a:r>
            <a:r>
              <a:rPr lang="en-GB" sz="2200" b="1" dirty="0">
                <a:solidFill>
                  <a:schemeClr val="bg1"/>
                </a:solidFill>
                <a:latin typeface="+mn-lt"/>
                <a:cs typeface="Cambria" charset="0"/>
              </a:rPr>
              <a:t>points: 25,471, </a:t>
            </a:r>
            <a:r>
              <a:rPr lang="en-GB" sz="2200" b="1" dirty="0">
                <a:solidFill>
                  <a:srgbClr val="FF0000"/>
                </a:solidFill>
                <a:latin typeface="+mn-lt"/>
                <a:cs typeface="Cambria" charset="0"/>
              </a:rPr>
              <a:t>76%</a:t>
            </a:r>
          </a:p>
        </p:txBody>
      </p:sp>
    </p:spTree>
    <p:extLst>
      <p:ext uri="{BB962C8B-B14F-4D97-AF65-F5344CB8AC3E}">
        <p14:creationId xmlns:p14="http://schemas.microsoft.com/office/powerpoint/2010/main" val="2463369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9"/>
          <p:cNvSpPr txBox="1">
            <a:spLocks noChangeArrowheads="1"/>
          </p:cNvSpPr>
          <p:nvPr/>
        </p:nvSpPr>
        <p:spPr bwMode="auto">
          <a:xfrm>
            <a:off x="152400" y="80963"/>
            <a:ext cx="8915400" cy="643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800" b="1" dirty="0"/>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smtClean="0"/>
          </a:p>
          <a:p>
            <a:pPr algn="r" eaLnBrk="1" hangingPunct="1"/>
            <a:r>
              <a:rPr lang="en-US" b="1" dirty="0" smtClean="0">
                <a:solidFill>
                  <a:srgbClr val="FFFFFF"/>
                </a:solidFill>
              </a:rPr>
              <a:t>2008-2013</a:t>
            </a:r>
            <a:endParaRPr lang="en-US" b="1" dirty="0">
              <a:solidFill>
                <a:srgbClr val="FFFFFF"/>
              </a:solidFill>
            </a:endParaRPr>
          </a:p>
          <a:p>
            <a:pPr algn="r" eaLnBrk="1" hangingPunct="1"/>
            <a:r>
              <a:rPr lang="en-US" b="1" dirty="0" smtClean="0">
                <a:solidFill>
                  <a:srgbClr val="FFFFFF"/>
                </a:solidFill>
              </a:rPr>
              <a:t>19 rhino horn arrests</a:t>
            </a:r>
            <a:endParaRPr lang="en-US" b="1" dirty="0">
              <a:solidFill>
                <a:srgbClr val="FFFFFF"/>
              </a:solidFill>
            </a:endParaRPr>
          </a:p>
          <a:p>
            <a:pPr algn="r" eaLnBrk="1" hangingPunct="1"/>
            <a:r>
              <a:rPr lang="en-US" b="1" dirty="0">
                <a:solidFill>
                  <a:srgbClr val="FFFFFF"/>
                </a:solidFill>
              </a:rPr>
              <a:t>1 person jailed</a:t>
            </a:r>
          </a:p>
          <a:p>
            <a:pPr algn="r" eaLnBrk="1" hangingPunct="1"/>
            <a:r>
              <a:rPr lang="en-US" b="1" dirty="0">
                <a:solidFill>
                  <a:srgbClr val="FFFFFF"/>
                </a:solidFill>
              </a:rPr>
              <a:t>Some </a:t>
            </a:r>
            <a:r>
              <a:rPr lang="en-US" b="1" dirty="0" smtClean="0">
                <a:solidFill>
                  <a:srgbClr val="FFFFFF"/>
                </a:solidFill>
              </a:rPr>
              <a:t>small fines</a:t>
            </a:r>
            <a:endParaRPr lang="en-US" b="1" dirty="0">
              <a:solidFill>
                <a:srgbClr val="FFFFFF"/>
              </a:solidFill>
            </a:endParaRPr>
          </a:p>
          <a:p>
            <a:pPr algn="r" eaLnBrk="1" hangingPunct="1"/>
            <a:r>
              <a:rPr lang="en-US" b="1" dirty="0">
                <a:solidFill>
                  <a:srgbClr val="FFFFFF"/>
                </a:solidFill>
              </a:rPr>
              <a:t>Many cases still </a:t>
            </a:r>
            <a:r>
              <a:rPr lang="en-US" b="1" dirty="0" smtClean="0">
                <a:solidFill>
                  <a:srgbClr val="FFFFFF"/>
                </a:solidFill>
              </a:rPr>
              <a:t>open</a:t>
            </a:r>
          </a:p>
          <a:p>
            <a:pPr algn="r" eaLnBrk="1" hangingPunct="1"/>
            <a:r>
              <a:rPr lang="en-US" b="1" dirty="0" smtClean="0">
                <a:solidFill>
                  <a:srgbClr val="FFFFFF"/>
                </a:solidFill>
              </a:rPr>
              <a:t>No additional arrests following interrogation</a:t>
            </a:r>
          </a:p>
        </p:txBody>
      </p:sp>
      <p:pic>
        <p:nvPicPr>
          <p:cNvPr id="3" name="Picture 2"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4">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52400" y="1728309"/>
            <a:ext cx="690245" cy="1386967"/>
          </a:xfrm>
          <a:prstGeom prst="rect">
            <a:avLst/>
          </a:prstGeom>
        </p:spPr>
      </p:pic>
      <p:pic>
        <p:nvPicPr>
          <p:cNvPr id="11" name="Picture 10"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773622" y="1678044"/>
            <a:ext cx="690245" cy="1386967"/>
          </a:xfrm>
          <a:prstGeom prst="rect">
            <a:avLst/>
          </a:prstGeom>
        </p:spPr>
      </p:pic>
      <p:pic>
        <p:nvPicPr>
          <p:cNvPr id="12" name="Picture 11"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394842" y="1678044"/>
            <a:ext cx="690245" cy="1386967"/>
          </a:xfrm>
          <a:prstGeom prst="rect">
            <a:avLst/>
          </a:prstGeom>
        </p:spPr>
      </p:pic>
      <p:pic>
        <p:nvPicPr>
          <p:cNvPr id="13" name="Picture 12"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2016064" y="1678578"/>
            <a:ext cx="690245" cy="1386967"/>
          </a:xfrm>
          <a:prstGeom prst="rect">
            <a:avLst/>
          </a:prstGeom>
        </p:spPr>
      </p:pic>
      <p:pic>
        <p:nvPicPr>
          <p:cNvPr id="14" name="Picture 13"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2610221" y="1676442"/>
            <a:ext cx="690245" cy="1386967"/>
          </a:xfrm>
          <a:prstGeom prst="rect">
            <a:avLst/>
          </a:prstGeom>
        </p:spPr>
      </p:pic>
      <p:pic>
        <p:nvPicPr>
          <p:cNvPr id="15" name="Picture 14"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3231443" y="1676976"/>
            <a:ext cx="690245" cy="1386967"/>
          </a:xfrm>
          <a:prstGeom prst="rect">
            <a:avLst/>
          </a:prstGeom>
        </p:spPr>
      </p:pic>
      <p:pic>
        <p:nvPicPr>
          <p:cNvPr id="16" name="Picture 15"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3852663" y="1676976"/>
            <a:ext cx="690245" cy="1386967"/>
          </a:xfrm>
          <a:prstGeom prst="rect">
            <a:avLst/>
          </a:prstGeom>
        </p:spPr>
      </p:pic>
      <p:pic>
        <p:nvPicPr>
          <p:cNvPr id="17" name="Picture 16"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4473885" y="1677510"/>
            <a:ext cx="690245" cy="1386967"/>
          </a:xfrm>
          <a:prstGeom prst="rect">
            <a:avLst/>
          </a:prstGeom>
        </p:spPr>
      </p:pic>
      <p:pic>
        <p:nvPicPr>
          <p:cNvPr id="18" name="Picture 17"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6375834" y="1694443"/>
            <a:ext cx="690245" cy="1386967"/>
          </a:xfrm>
          <a:prstGeom prst="rect">
            <a:avLst/>
          </a:prstGeom>
        </p:spPr>
      </p:pic>
      <p:pic>
        <p:nvPicPr>
          <p:cNvPr id="19" name="Picture 18"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7015280" y="1711376"/>
            <a:ext cx="690245" cy="1386967"/>
          </a:xfrm>
          <a:prstGeom prst="rect">
            <a:avLst/>
          </a:prstGeom>
        </p:spPr>
      </p:pic>
      <p:pic>
        <p:nvPicPr>
          <p:cNvPr id="20" name="Picture 19"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38597" y="3122163"/>
            <a:ext cx="690245" cy="1386967"/>
          </a:xfrm>
          <a:prstGeom prst="rect">
            <a:avLst/>
          </a:prstGeom>
        </p:spPr>
      </p:pic>
      <p:pic>
        <p:nvPicPr>
          <p:cNvPr id="21" name="Picture 20"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759819" y="3122697"/>
            <a:ext cx="690245" cy="1386967"/>
          </a:xfrm>
          <a:prstGeom prst="rect">
            <a:avLst/>
          </a:prstGeom>
        </p:spPr>
      </p:pic>
      <p:pic>
        <p:nvPicPr>
          <p:cNvPr id="22" name="Picture 21"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353976" y="3120561"/>
            <a:ext cx="690245" cy="1386967"/>
          </a:xfrm>
          <a:prstGeom prst="rect">
            <a:avLst/>
          </a:prstGeom>
        </p:spPr>
      </p:pic>
      <p:pic>
        <p:nvPicPr>
          <p:cNvPr id="23" name="Picture 22"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975198" y="3121095"/>
            <a:ext cx="690245" cy="1386967"/>
          </a:xfrm>
          <a:prstGeom prst="rect">
            <a:avLst/>
          </a:prstGeom>
        </p:spPr>
      </p:pic>
      <p:pic>
        <p:nvPicPr>
          <p:cNvPr id="24" name="Picture 23"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5081300" y="1678578"/>
            <a:ext cx="690245" cy="1386967"/>
          </a:xfrm>
          <a:prstGeom prst="rect">
            <a:avLst/>
          </a:prstGeom>
        </p:spPr>
      </p:pic>
      <p:pic>
        <p:nvPicPr>
          <p:cNvPr id="25" name="Picture 24"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5702522" y="1679112"/>
            <a:ext cx="690245" cy="1386967"/>
          </a:xfrm>
          <a:prstGeom prst="rect">
            <a:avLst/>
          </a:prstGeom>
        </p:spPr>
      </p:pic>
      <p:pic>
        <p:nvPicPr>
          <p:cNvPr id="34" name="Picture 33"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7">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2582613" y="3115276"/>
            <a:ext cx="690245" cy="1386967"/>
          </a:xfrm>
          <a:prstGeom prst="rect">
            <a:avLst/>
          </a:prstGeom>
        </p:spPr>
      </p:pic>
      <p:pic>
        <p:nvPicPr>
          <p:cNvPr id="35" name="Picture 34" descr="man_silhouette_clip_art.png"/>
          <p:cNvPicPr>
            <a:picLocks noChangeAspect="1"/>
          </p:cNvPicPr>
          <p:nvPr/>
        </p:nvPicPr>
        <p:blipFill rotWithShape="1">
          <a:blip r:embed="rId8" cstate="email">
            <a:duotone>
              <a:schemeClr val="accent2">
                <a:shade val="45000"/>
                <a:satMod val="135000"/>
              </a:schemeClr>
              <a:prstClr val="white"/>
            </a:duotone>
            <a:extLst>
              <a:ext uri="{BEBA8EAE-BF5A-486C-A8C5-ECC9F3942E4B}">
                <a14:imgProps xmlns:a14="http://schemas.microsoft.com/office/drawing/2010/main">
                  <a14:imgLayer r:embed="rId9">
                    <a14:imgEffect>
                      <a14:backgroundRemoval t="1145" b="98473" l="3448" r="95402">
                        <a14:foregroundMark x1="50958" y1="10115" x2="50958" y2="10115"/>
                      </a14:backgroundRemoval>
                    </a14:imgEffect>
                    <a14:imgEffect>
                      <a14:colorTemperature colorTemp="11200"/>
                    </a14:imgEffect>
                  </a14:imgLayer>
                </a14:imgProps>
              </a:ext>
              <a:ext uri="{28A0092B-C50C-407E-A947-70E740481C1C}">
                <a14:useLocalDpi xmlns:a14="http://schemas.microsoft.com/office/drawing/2010/main"/>
              </a:ext>
            </a:extLst>
          </a:blip>
          <a:srcRect/>
          <a:stretch/>
        </p:blipFill>
        <p:spPr>
          <a:xfrm>
            <a:off x="138597" y="4516583"/>
            <a:ext cx="690245" cy="1386967"/>
          </a:xfrm>
          <a:prstGeom prst="rect">
            <a:avLst/>
          </a:prstGeom>
        </p:spPr>
      </p:pic>
      <p:pic>
        <p:nvPicPr>
          <p:cNvPr id="36" name="Picture 35"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3176773" y="3129616"/>
            <a:ext cx="690245" cy="1386967"/>
          </a:xfrm>
          <a:prstGeom prst="rect">
            <a:avLst/>
          </a:prstGeom>
        </p:spPr>
      </p:pic>
      <p:sp>
        <p:nvSpPr>
          <p:cNvPr id="37" name="TextBox 36"/>
          <p:cNvSpPr txBox="1"/>
          <p:nvPr/>
        </p:nvSpPr>
        <p:spPr>
          <a:xfrm>
            <a:off x="12325" y="-5147"/>
            <a:ext cx="9144000" cy="1015663"/>
          </a:xfrm>
          <a:prstGeom prst="rect">
            <a:avLst/>
          </a:prstGeom>
          <a:noFill/>
        </p:spPr>
        <p:txBody>
          <a:bodyPr>
            <a:spAutoFit/>
          </a:bodyPr>
          <a:lstStyle/>
          <a:p>
            <a:pPr>
              <a:defRPr/>
            </a:pPr>
            <a:r>
              <a:rPr lang="en-US" sz="3000" b="1" dirty="0">
                <a:solidFill>
                  <a:srgbClr val="FFFFFF"/>
                </a:solidFill>
              </a:rPr>
              <a:t>C</a:t>
            </a:r>
            <a:r>
              <a:rPr lang="en-US" sz="3000" b="1" dirty="0" smtClean="0">
                <a:solidFill>
                  <a:srgbClr val="FFFFFF"/>
                </a:solidFill>
              </a:rPr>
              <a:t>riminal justice system not effectively addressing the criminal groups in Asia yet</a:t>
            </a:r>
            <a:endParaRPr lang="en-US" sz="3000" b="1" dirty="0">
              <a:solidFill>
                <a:srgbClr val="FFFFFF"/>
              </a:solidFill>
            </a:endParaRPr>
          </a:p>
        </p:txBody>
      </p:sp>
    </p:spTree>
    <p:extLst>
      <p:ext uri="{BB962C8B-B14F-4D97-AF65-F5344CB8AC3E}">
        <p14:creationId xmlns:p14="http://schemas.microsoft.com/office/powerpoint/2010/main" val="3578539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Mozambique</a:t>
            </a:r>
            <a:endParaRPr lang="en-US" dirty="0">
              <a:solidFill>
                <a:schemeClr val="bg1"/>
              </a:solidFill>
            </a:endParaRPr>
          </a:p>
        </p:txBody>
      </p:sp>
    </p:spTree>
    <p:extLst>
      <p:ext uri="{BB962C8B-B14F-4D97-AF65-F5344CB8AC3E}">
        <p14:creationId xmlns:p14="http://schemas.microsoft.com/office/powerpoint/2010/main" val="336372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WCS Approach</a:t>
            </a:r>
          </a:p>
        </p:txBody>
      </p:sp>
      <p:sp>
        <p:nvSpPr>
          <p:cNvPr id="4" name="Content Placeholder 3"/>
          <p:cNvSpPr>
            <a:spLocks noGrp="1"/>
          </p:cNvSpPr>
          <p:nvPr>
            <p:ph idx="13"/>
          </p:nvPr>
        </p:nvSpPr>
        <p:spPr/>
        <p:txBody>
          <a:bodyPr/>
          <a:lstStyle/>
          <a:p>
            <a:r>
              <a:rPr lang="en-US" dirty="0"/>
              <a:t>OPERATIONAL </a:t>
            </a:r>
            <a:r>
              <a:rPr lang="en-US" dirty="0" smtClean="0"/>
              <a:t>SUPPORT</a:t>
            </a:r>
            <a:endParaRPr lang="en-US" dirty="0"/>
          </a:p>
        </p:txBody>
      </p:sp>
      <p:pic>
        <p:nvPicPr>
          <p:cNvPr id="5" name="Picture 4" descr="Mozambique InfoGraphic F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9" y="891015"/>
            <a:ext cx="7231057" cy="5430355"/>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50806" y="6486233"/>
            <a:ext cx="7467997" cy="338554"/>
          </a:xfrm>
          <a:prstGeom prst="rect">
            <a:avLst/>
          </a:prstGeom>
          <a:noFill/>
        </p:spPr>
        <p:txBody>
          <a:bodyPr wrap="none" rtlCol="0">
            <a:spAutoFit/>
          </a:bodyPr>
          <a:lstStyle/>
          <a:p>
            <a:pPr algn="r"/>
            <a:r>
              <a:rPr lang="en-US" sz="1600" i="1" dirty="0" smtClean="0"/>
              <a:t>Never Underestimate the Power of a Good Graphic: </a:t>
            </a:r>
            <a:r>
              <a:rPr lang="en-US" sz="1600" b="1" i="1" dirty="0" smtClean="0"/>
              <a:t>Strategic Overview in Mozambique </a:t>
            </a:r>
          </a:p>
        </p:txBody>
      </p:sp>
    </p:spTree>
    <p:extLst>
      <p:ext uri="{BB962C8B-B14F-4D97-AF65-F5344CB8AC3E}">
        <p14:creationId xmlns:p14="http://schemas.microsoft.com/office/powerpoint/2010/main" val="1703224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WCS Approach</a:t>
            </a:r>
          </a:p>
        </p:txBody>
      </p:sp>
      <p:sp>
        <p:nvSpPr>
          <p:cNvPr id="4" name="Content Placeholder 3"/>
          <p:cNvSpPr>
            <a:spLocks noGrp="1"/>
          </p:cNvSpPr>
          <p:nvPr>
            <p:ph idx="13"/>
          </p:nvPr>
        </p:nvSpPr>
        <p:spPr/>
        <p:txBody>
          <a:bodyPr/>
          <a:lstStyle/>
          <a:p>
            <a:r>
              <a:rPr lang="en-US" dirty="0"/>
              <a:t>OPERATIONAL </a:t>
            </a:r>
            <a:r>
              <a:rPr lang="en-US" dirty="0" smtClean="0"/>
              <a:t>SUPPORT</a:t>
            </a:r>
            <a:endParaRPr lang="en-US" dirty="0"/>
          </a:p>
        </p:txBody>
      </p:sp>
      <p:pic>
        <p:nvPicPr>
          <p:cNvPr id="7" name="Picture 6" descr="rosewood (1)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47" y="1303866"/>
            <a:ext cx="8920581" cy="3991491"/>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661125" y="5295357"/>
            <a:ext cx="5388803" cy="338554"/>
          </a:xfrm>
          <a:prstGeom prst="rect">
            <a:avLst/>
          </a:prstGeom>
          <a:noFill/>
        </p:spPr>
        <p:txBody>
          <a:bodyPr wrap="none" rtlCol="0">
            <a:spAutoFit/>
          </a:bodyPr>
          <a:lstStyle/>
          <a:p>
            <a:pPr algn="r"/>
            <a:r>
              <a:rPr lang="en-US" sz="1600" i="1" dirty="0" smtClean="0"/>
              <a:t>Due Diligence: </a:t>
            </a:r>
            <a:r>
              <a:rPr lang="en-US" sz="1600" b="1" i="1" dirty="0" smtClean="0"/>
              <a:t>Knowing Who’s Who Around a Protected </a:t>
            </a:r>
            <a:r>
              <a:rPr lang="en-US" sz="1600" b="1" i="1" dirty="0"/>
              <a:t>A</a:t>
            </a:r>
            <a:r>
              <a:rPr lang="en-US" sz="1600" b="1" i="1" dirty="0" smtClean="0"/>
              <a:t>rea</a:t>
            </a:r>
          </a:p>
        </p:txBody>
      </p:sp>
    </p:spTree>
    <p:extLst>
      <p:ext uri="{BB962C8B-B14F-4D97-AF65-F5344CB8AC3E}">
        <p14:creationId xmlns:p14="http://schemas.microsoft.com/office/powerpoint/2010/main" val="2386533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Regional/Global </a:t>
            </a:r>
            <a:endParaRPr lang="en-US" dirty="0">
              <a:solidFill>
                <a:schemeClr val="bg1"/>
              </a:solidFill>
            </a:endParaRPr>
          </a:p>
        </p:txBody>
      </p:sp>
    </p:spTree>
    <p:extLst>
      <p:ext uri="{BB962C8B-B14F-4D97-AF65-F5344CB8AC3E}">
        <p14:creationId xmlns:p14="http://schemas.microsoft.com/office/powerpoint/2010/main" val="4162167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849" y="976113"/>
            <a:ext cx="8690288" cy="3920736"/>
          </a:xfrm>
          <a:prstGeom prst="rect">
            <a:avLst/>
          </a:prstGeom>
        </p:spPr>
      </p:pic>
      <p:sp>
        <p:nvSpPr>
          <p:cNvPr id="3" name="Rectangle 2"/>
          <p:cNvSpPr>
            <a:spLocks noChangeArrowheads="1"/>
          </p:cNvSpPr>
          <p:nvPr/>
        </p:nvSpPr>
        <p:spPr bwMode="auto">
          <a:xfrm>
            <a:off x="3151416" y="5071314"/>
            <a:ext cx="58102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2400" b="1" dirty="0" smtClean="0">
                <a:solidFill>
                  <a:srgbClr val="FF0000"/>
                </a:solidFill>
                <a:latin typeface="Calibri" charset="0"/>
              </a:rPr>
              <a:t>It will take</a:t>
            </a:r>
          </a:p>
          <a:p>
            <a:pPr algn="ctr"/>
            <a:r>
              <a:rPr lang="en-GB" sz="2400" b="1" dirty="0" smtClean="0">
                <a:solidFill>
                  <a:srgbClr val="FFFFFF"/>
                </a:solidFill>
                <a:latin typeface="Calibri" charset="0"/>
              </a:rPr>
              <a:t>International enforcement cooperation</a:t>
            </a:r>
          </a:p>
          <a:p>
            <a:pPr algn="ctr"/>
            <a:r>
              <a:rPr lang="en-GB" sz="2400" b="1" dirty="0" smtClean="0">
                <a:solidFill>
                  <a:srgbClr val="FF0000"/>
                </a:solidFill>
                <a:latin typeface="Calibri" charset="0"/>
              </a:rPr>
              <a:t>To defeat</a:t>
            </a:r>
          </a:p>
          <a:p>
            <a:pPr algn="ctr"/>
            <a:r>
              <a:rPr lang="en-GB" sz="2400" b="1" dirty="0" smtClean="0">
                <a:solidFill>
                  <a:srgbClr val="FFFFFF"/>
                </a:solidFill>
                <a:latin typeface="Calibri" charset="0"/>
              </a:rPr>
              <a:t>International criminal cooperation</a:t>
            </a:r>
            <a:endParaRPr lang="en-GB" sz="2400" b="1" dirty="0">
              <a:solidFill>
                <a:srgbClr val="FFFFFF"/>
              </a:solidFill>
              <a:latin typeface="Calibri"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300" y="5012404"/>
            <a:ext cx="2590853" cy="1727235"/>
          </a:xfrm>
          <a:prstGeom prst="rect">
            <a:avLst/>
          </a:prstGeom>
        </p:spPr>
      </p:pic>
      <p:sp>
        <p:nvSpPr>
          <p:cNvPr id="5" name="TextBox 4"/>
          <p:cNvSpPr txBox="1"/>
          <p:nvPr/>
        </p:nvSpPr>
        <p:spPr>
          <a:xfrm>
            <a:off x="0" y="41417"/>
            <a:ext cx="9144000" cy="830997"/>
          </a:xfrm>
          <a:prstGeom prst="rect">
            <a:avLst/>
          </a:prstGeom>
          <a:noFill/>
        </p:spPr>
        <p:txBody>
          <a:bodyPr>
            <a:spAutoFit/>
          </a:bodyPr>
          <a:lstStyle/>
          <a:p>
            <a:pPr algn="ctr">
              <a:defRPr/>
            </a:pPr>
            <a:r>
              <a:rPr lang="en-US" sz="2400" b="1" dirty="0" smtClean="0">
                <a:solidFill>
                  <a:schemeClr val="bg1"/>
                </a:solidFill>
              </a:rPr>
              <a:t>Criminal networks are </a:t>
            </a:r>
            <a:r>
              <a:rPr lang="en-GB" sz="2400" b="1" dirty="0">
                <a:solidFill>
                  <a:schemeClr val="bg1"/>
                </a:solidFill>
                <a:latin typeface="Calibri" charset="0"/>
              </a:rPr>
              <a:t>p</a:t>
            </a:r>
            <a:r>
              <a:rPr lang="en-GB" sz="2400" b="1" dirty="0" smtClean="0">
                <a:solidFill>
                  <a:schemeClr val="bg1"/>
                </a:solidFill>
                <a:latin typeface="Calibri" charset="0"/>
              </a:rPr>
              <a:t>rofessional</a:t>
            </a:r>
            <a:r>
              <a:rPr lang="en-GB" sz="2400" b="1" dirty="0">
                <a:solidFill>
                  <a:schemeClr val="bg1"/>
                </a:solidFill>
                <a:latin typeface="Calibri" charset="0"/>
              </a:rPr>
              <a:t>, organised, cooperating internationally, </a:t>
            </a:r>
            <a:r>
              <a:rPr lang="en-GB" sz="2400" b="1" dirty="0" smtClean="0">
                <a:solidFill>
                  <a:schemeClr val="bg1"/>
                </a:solidFill>
                <a:latin typeface="Calibri" charset="0"/>
              </a:rPr>
              <a:t>innovative – </a:t>
            </a:r>
            <a:r>
              <a:rPr lang="en-GB" sz="2400" b="1" i="1" u="sng" dirty="0" smtClean="0">
                <a:solidFill>
                  <a:schemeClr val="bg1"/>
                </a:solidFill>
                <a:latin typeface="Calibri" charset="0"/>
              </a:rPr>
              <a:t>Are we </a:t>
            </a:r>
            <a:r>
              <a:rPr lang="en-GB" sz="2400" b="1" i="1" dirty="0" smtClean="0">
                <a:solidFill>
                  <a:schemeClr val="bg1"/>
                </a:solidFill>
                <a:latin typeface="Calibri" charset="0"/>
              </a:rPr>
              <a:t>?</a:t>
            </a:r>
            <a:endParaRPr lang="en-GB" sz="2400" b="1" i="1" dirty="0">
              <a:solidFill>
                <a:schemeClr val="bg1"/>
              </a:solidFill>
              <a:latin typeface="Calibri" charset="0"/>
            </a:endParaRPr>
          </a:p>
        </p:txBody>
      </p:sp>
    </p:spTree>
    <p:extLst>
      <p:ext uri="{BB962C8B-B14F-4D97-AF65-F5344CB8AC3E}">
        <p14:creationId xmlns:p14="http://schemas.microsoft.com/office/powerpoint/2010/main" val="1994961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88668"/>
            <a:ext cx="1851789" cy="369332"/>
          </a:xfrm>
          <a:prstGeom prst="rect">
            <a:avLst/>
          </a:prstGeom>
          <a:noFill/>
        </p:spPr>
        <p:txBody>
          <a:bodyPr wrap="none" rtlCol="0">
            <a:spAutoFit/>
          </a:bodyPr>
          <a:lstStyle/>
          <a:p>
            <a:r>
              <a:rPr lang="en-US" dirty="0" smtClean="0">
                <a:solidFill>
                  <a:schemeClr val="bg1"/>
                </a:solidFill>
                <a:latin typeface="Century Gothic"/>
                <a:cs typeface="Century Gothic"/>
              </a:rPr>
              <a:t>EXAMPLE DATA</a:t>
            </a:r>
            <a:endParaRPr lang="en-US" dirty="0">
              <a:solidFill>
                <a:schemeClr val="bg1"/>
              </a:solidFill>
              <a:latin typeface="Century Gothic"/>
              <a:cs typeface="Century Gothic"/>
            </a:endParaRPr>
          </a:p>
        </p:txBody>
      </p:sp>
      <p:cxnSp>
        <p:nvCxnSpPr>
          <p:cNvPr id="6" name="Straight Connector 5"/>
          <p:cNvCxnSpPr/>
          <p:nvPr/>
        </p:nvCxnSpPr>
        <p:spPr>
          <a:xfrm flipV="1">
            <a:off x="133672" y="6517502"/>
            <a:ext cx="1553937" cy="51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25778" y="719667"/>
            <a:ext cx="2745801" cy="5119865"/>
          </a:xfrm>
          <a:prstGeom prst="rect">
            <a:avLst/>
          </a:prstGeom>
          <a:noFill/>
        </p:spPr>
        <p:txBody>
          <a:bodyPr wrap="none" rtlCol="0">
            <a:spAutoFit/>
          </a:bodyPr>
          <a:lstStyle/>
          <a:p>
            <a:pPr>
              <a:lnSpc>
                <a:spcPct val="130000"/>
              </a:lnSpc>
            </a:pPr>
            <a:r>
              <a:rPr lang="en-US" dirty="0" smtClean="0">
                <a:solidFill>
                  <a:schemeClr val="bg1"/>
                </a:solidFill>
              </a:rPr>
              <a:t>Source Documents include:</a:t>
            </a:r>
          </a:p>
          <a:p>
            <a:pPr marL="285750" indent="-285750">
              <a:lnSpc>
                <a:spcPct val="130000"/>
              </a:lnSpc>
              <a:buFont typeface="Arial"/>
              <a:buChar char="•"/>
            </a:pPr>
            <a:r>
              <a:rPr lang="en-US" dirty="0" smtClean="0">
                <a:solidFill>
                  <a:schemeClr val="bg1"/>
                </a:solidFill>
              </a:rPr>
              <a:t>Handwritten notes</a:t>
            </a:r>
          </a:p>
          <a:p>
            <a:pPr marL="285750" indent="-285750">
              <a:lnSpc>
                <a:spcPct val="130000"/>
              </a:lnSpc>
              <a:buFont typeface="Arial"/>
              <a:buChar char="•"/>
            </a:pPr>
            <a:r>
              <a:rPr lang="en-US" dirty="0" smtClean="0">
                <a:solidFill>
                  <a:schemeClr val="bg1"/>
                </a:solidFill>
              </a:rPr>
              <a:t>Informant reports</a:t>
            </a:r>
          </a:p>
          <a:p>
            <a:pPr marL="285750" indent="-285750">
              <a:lnSpc>
                <a:spcPct val="130000"/>
              </a:lnSpc>
              <a:buFont typeface="Arial"/>
              <a:buChar char="•"/>
            </a:pPr>
            <a:r>
              <a:rPr lang="en-US" dirty="0" smtClean="0">
                <a:solidFill>
                  <a:schemeClr val="bg1"/>
                </a:solidFill>
              </a:rPr>
              <a:t>Audio</a:t>
            </a:r>
          </a:p>
          <a:p>
            <a:pPr marL="285750" indent="-285750">
              <a:lnSpc>
                <a:spcPct val="130000"/>
              </a:lnSpc>
              <a:buFont typeface="Arial"/>
              <a:buChar char="•"/>
            </a:pPr>
            <a:r>
              <a:rPr lang="en-US" dirty="0" smtClean="0">
                <a:solidFill>
                  <a:schemeClr val="bg1"/>
                </a:solidFill>
              </a:rPr>
              <a:t>Video</a:t>
            </a:r>
          </a:p>
          <a:p>
            <a:pPr marL="285750" indent="-285750">
              <a:lnSpc>
                <a:spcPct val="130000"/>
              </a:lnSpc>
              <a:buFont typeface="Arial"/>
              <a:buChar char="•"/>
            </a:pPr>
            <a:r>
              <a:rPr lang="en-US" dirty="0" smtClean="0">
                <a:solidFill>
                  <a:schemeClr val="bg1"/>
                </a:solidFill>
              </a:rPr>
              <a:t>Photos</a:t>
            </a:r>
          </a:p>
          <a:p>
            <a:pPr marL="285750" indent="-285750">
              <a:lnSpc>
                <a:spcPct val="130000"/>
              </a:lnSpc>
              <a:buFont typeface="Arial"/>
              <a:buChar char="•"/>
            </a:pPr>
            <a:r>
              <a:rPr lang="en-US" dirty="0" smtClean="0">
                <a:solidFill>
                  <a:schemeClr val="bg1"/>
                </a:solidFill>
              </a:rPr>
              <a:t>Phone Data</a:t>
            </a:r>
          </a:p>
          <a:p>
            <a:pPr marL="285750" indent="-285750">
              <a:lnSpc>
                <a:spcPct val="130000"/>
              </a:lnSpc>
              <a:buFont typeface="Arial"/>
              <a:buChar char="•"/>
            </a:pPr>
            <a:r>
              <a:rPr lang="en-US" dirty="0" smtClean="0">
                <a:solidFill>
                  <a:schemeClr val="bg1"/>
                </a:solidFill>
              </a:rPr>
              <a:t>ID data</a:t>
            </a:r>
          </a:p>
          <a:p>
            <a:pPr marL="285750" indent="-285750">
              <a:lnSpc>
                <a:spcPct val="130000"/>
              </a:lnSpc>
              <a:buFont typeface="Arial"/>
              <a:buChar char="•"/>
            </a:pPr>
            <a:r>
              <a:rPr lang="en-US" dirty="0" smtClean="0">
                <a:solidFill>
                  <a:schemeClr val="bg1"/>
                </a:solidFill>
              </a:rPr>
              <a:t>Biometrics</a:t>
            </a:r>
          </a:p>
          <a:p>
            <a:pPr marL="285750" indent="-285750">
              <a:lnSpc>
                <a:spcPct val="130000"/>
              </a:lnSpc>
              <a:buFont typeface="Arial"/>
              <a:buChar char="•"/>
            </a:pPr>
            <a:r>
              <a:rPr lang="en-US" dirty="0" smtClean="0">
                <a:solidFill>
                  <a:schemeClr val="bg1"/>
                </a:solidFill>
              </a:rPr>
              <a:t>Maps</a:t>
            </a:r>
          </a:p>
          <a:p>
            <a:pPr marL="285750" indent="-285750">
              <a:lnSpc>
                <a:spcPct val="130000"/>
              </a:lnSpc>
              <a:buFont typeface="Arial"/>
              <a:buChar char="•"/>
            </a:pPr>
            <a:r>
              <a:rPr lang="en-US" dirty="0" smtClean="0">
                <a:solidFill>
                  <a:schemeClr val="bg1"/>
                </a:solidFill>
              </a:rPr>
              <a:t>SMS messages</a:t>
            </a:r>
          </a:p>
          <a:p>
            <a:pPr marL="285750" indent="-285750">
              <a:lnSpc>
                <a:spcPct val="130000"/>
              </a:lnSpc>
              <a:buFont typeface="Arial"/>
              <a:buChar char="•"/>
            </a:pPr>
            <a:r>
              <a:rPr lang="en-US" dirty="0" smtClean="0">
                <a:solidFill>
                  <a:schemeClr val="bg1"/>
                </a:solidFill>
              </a:rPr>
              <a:t>Business contracts</a:t>
            </a:r>
          </a:p>
          <a:p>
            <a:pPr marL="285750" indent="-285750">
              <a:lnSpc>
                <a:spcPct val="130000"/>
              </a:lnSpc>
              <a:buFont typeface="Arial"/>
              <a:buChar char="•"/>
            </a:pPr>
            <a:r>
              <a:rPr lang="en-US" dirty="0" smtClean="0">
                <a:solidFill>
                  <a:schemeClr val="bg1"/>
                </a:solidFill>
              </a:rPr>
              <a:t>Arrest reports</a:t>
            </a:r>
          </a:p>
          <a:p>
            <a:pPr marL="285750" indent="-285750">
              <a:lnSpc>
                <a:spcPct val="130000"/>
              </a:lnSpc>
              <a:buFont typeface="Arial"/>
              <a:buChar char="•"/>
            </a:pPr>
            <a:r>
              <a:rPr lang="en-US" dirty="0" smtClean="0">
                <a:solidFill>
                  <a:schemeClr val="bg1"/>
                </a:solidFill>
              </a:rPr>
              <a:t>Surveillance reports</a:t>
            </a:r>
            <a:endParaRPr lang="en-US" dirty="0">
              <a:solidFill>
                <a:schemeClr val="bg1"/>
              </a:solidFill>
            </a:endParaRPr>
          </a:p>
        </p:txBody>
      </p:sp>
      <p:pic>
        <p:nvPicPr>
          <p:cNvPr id="10" name="Picture 9" descr="P31433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356587" y="3645799"/>
            <a:ext cx="1618071" cy="1213553"/>
          </a:xfrm>
          <a:prstGeom prst="rect">
            <a:avLst/>
          </a:prstGeom>
        </p:spPr>
      </p:pic>
      <p:sp>
        <p:nvSpPr>
          <p:cNvPr id="13" name="TextBox 12"/>
          <p:cNvSpPr txBox="1"/>
          <p:nvPr/>
        </p:nvSpPr>
        <p:spPr>
          <a:xfrm>
            <a:off x="3236" y="-28220"/>
            <a:ext cx="9144000" cy="830997"/>
          </a:xfrm>
          <a:prstGeom prst="rect">
            <a:avLst/>
          </a:prstGeom>
          <a:noFill/>
        </p:spPr>
        <p:txBody>
          <a:bodyPr>
            <a:spAutoFit/>
          </a:bodyPr>
          <a:lstStyle/>
          <a:p>
            <a:pPr algn="ctr"/>
            <a:r>
              <a:rPr lang="en-US" sz="2300" b="1" dirty="0">
                <a:solidFill>
                  <a:srgbClr val="FFFFFF"/>
                </a:solidFill>
                <a:cs typeface="Century Gothic"/>
              </a:rPr>
              <a:t>WCS has confidential intelligence on thousands of wildlife traffickers all around the world </a:t>
            </a:r>
          </a:p>
        </p:txBody>
      </p:sp>
      <p:pic>
        <p:nvPicPr>
          <p:cNvPr id="2" name="Picture 1" descr="Basic village layout.pd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0665" y="5112172"/>
            <a:ext cx="5063067" cy="1575177"/>
          </a:xfrm>
          <a:prstGeom prst="rect">
            <a:avLst/>
          </a:prstGeom>
        </p:spPr>
      </p:pic>
      <p:pic>
        <p:nvPicPr>
          <p:cNvPr id="16" name="Picture 15" descr="phot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0933" y="3468409"/>
            <a:ext cx="982799" cy="1474198"/>
          </a:xfrm>
          <a:prstGeom prst="rect">
            <a:avLst/>
          </a:prstGeom>
          <a:ln>
            <a:solidFill>
              <a:schemeClr val="tx1"/>
            </a:solidFill>
          </a:ln>
        </p:spPr>
      </p:pic>
      <p:pic>
        <p:nvPicPr>
          <p:cNvPr id="5" name="Picture 4" descr="Data_Cau treo border gate.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93646" y="1011151"/>
            <a:ext cx="3280086" cy="2320632"/>
          </a:xfrm>
          <a:prstGeom prst="rect">
            <a:avLst/>
          </a:prstGeom>
        </p:spPr>
      </p:pic>
      <p:pic>
        <p:nvPicPr>
          <p:cNvPr id="17" name="Picture 16" descr="Watch cam.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61108" y="1045017"/>
            <a:ext cx="1563200" cy="1172400"/>
          </a:xfrm>
          <a:prstGeom prst="rect">
            <a:avLst/>
          </a:prstGeom>
          <a:ln>
            <a:solidFill>
              <a:schemeClr val="tx1"/>
            </a:solidFill>
          </a:ln>
        </p:spPr>
      </p:pic>
      <p:pic>
        <p:nvPicPr>
          <p:cNvPr id="8" name="Picture 7" descr="Xaysavang.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61108" y="2580408"/>
            <a:ext cx="1563200" cy="2146218"/>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79637" y="3480272"/>
            <a:ext cx="862276" cy="1530540"/>
          </a:xfrm>
          <a:prstGeom prst="rect">
            <a:avLst/>
          </a:prstGeom>
        </p:spPr>
      </p:pic>
    </p:spTree>
    <p:extLst>
      <p:ext uri="{BB962C8B-B14F-4D97-AF65-F5344CB8AC3E}">
        <p14:creationId xmlns:p14="http://schemas.microsoft.com/office/powerpoint/2010/main" val="4269181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7" name="Content Placeholder 6"/>
          <p:cNvSpPr>
            <a:spLocks noGrp="1"/>
          </p:cNvSpPr>
          <p:nvPr>
            <p:ph sz="quarter" idx="4294967295"/>
          </p:nvPr>
        </p:nvSpPr>
        <p:spPr>
          <a:xfrm>
            <a:off x="152400" y="1981200"/>
            <a:ext cx="4114800" cy="4876800"/>
          </a:xfrm>
        </p:spPr>
        <p:txBody>
          <a:bodyPr/>
          <a:lstStyle/>
          <a:p>
            <a:pPr eaLnBrk="1" hangingPunct="1">
              <a:lnSpc>
                <a:spcPct val="100000"/>
              </a:lnSpc>
              <a:buFont typeface="Wingdings" charset="0"/>
              <a:buNone/>
            </a:pPr>
            <a:r>
              <a:rPr lang="en-GB" sz="1600" b="1" u="sng" dirty="0">
                <a:solidFill>
                  <a:schemeClr val="tx1"/>
                </a:solidFill>
                <a:latin typeface="Calibri" charset="0"/>
              </a:rPr>
              <a:t>Government</a:t>
            </a:r>
            <a:r>
              <a:rPr lang="en-GB" sz="1600" u="sng" dirty="0">
                <a:solidFill>
                  <a:schemeClr val="tx1"/>
                </a:solidFill>
                <a:latin typeface="Calibri" charset="0"/>
              </a:rPr>
              <a:t>:</a:t>
            </a:r>
            <a:endParaRPr lang="en-US" sz="1600" dirty="0">
              <a:solidFill>
                <a:schemeClr val="tx1"/>
              </a:solidFill>
              <a:latin typeface="Calibri" charset="0"/>
            </a:endParaRPr>
          </a:p>
          <a:p>
            <a:pPr eaLnBrk="1" hangingPunct="1">
              <a:lnSpc>
                <a:spcPct val="100000"/>
              </a:lnSpc>
            </a:pPr>
            <a:r>
              <a:rPr lang="en-GB" sz="1600" dirty="0" smtClean="0">
                <a:solidFill>
                  <a:schemeClr val="tx1"/>
                </a:solidFill>
                <a:latin typeface="Calibri" charset="0"/>
              </a:rPr>
              <a:t>Ministry of Forestry:</a:t>
            </a:r>
          </a:p>
          <a:p>
            <a:pPr lvl="1" eaLnBrk="1" hangingPunct="1">
              <a:lnSpc>
                <a:spcPct val="100000"/>
              </a:lnSpc>
              <a:buFont typeface="Lucida Grande"/>
              <a:buChar char="‑"/>
            </a:pPr>
            <a:r>
              <a:rPr lang="en-GB" sz="1400" dirty="0" err="1" smtClean="0">
                <a:solidFill>
                  <a:schemeClr val="tx1"/>
                </a:solidFill>
                <a:latin typeface="Calibri" charset="0"/>
              </a:rPr>
              <a:t>Direktorat</a:t>
            </a:r>
            <a:r>
              <a:rPr lang="en-GB" sz="1400" dirty="0" smtClean="0">
                <a:solidFill>
                  <a:schemeClr val="tx1"/>
                </a:solidFill>
                <a:latin typeface="Calibri" charset="0"/>
              </a:rPr>
              <a:t> </a:t>
            </a:r>
            <a:r>
              <a:rPr lang="en-GB" sz="1400" dirty="0">
                <a:solidFill>
                  <a:schemeClr val="tx1"/>
                </a:solidFill>
                <a:latin typeface="Calibri" charset="0"/>
              </a:rPr>
              <a:t>PPH, </a:t>
            </a:r>
            <a:r>
              <a:rPr lang="en-GB" sz="1400" dirty="0" err="1">
                <a:solidFill>
                  <a:schemeClr val="tx1"/>
                </a:solidFill>
                <a:latin typeface="Calibri" charset="0"/>
              </a:rPr>
              <a:t>Direktorat</a:t>
            </a:r>
            <a:r>
              <a:rPr lang="en-GB" sz="1400" dirty="0">
                <a:solidFill>
                  <a:schemeClr val="tx1"/>
                </a:solidFill>
                <a:latin typeface="Calibri" charset="0"/>
              </a:rPr>
              <a:t> KKH </a:t>
            </a:r>
            <a:r>
              <a:rPr lang="en-GB" sz="1400" dirty="0" err="1">
                <a:solidFill>
                  <a:schemeClr val="tx1"/>
                </a:solidFill>
                <a:latin typeface="Calibri" charset="0"/>
              </a:rPr>
              <a:t>Ditjen</a:t>
            </a:r>
            <a:r>
              <a:rPr lang="en-GB" sz="1400" dirty="0">
                <a:solidFill>
                  <a:schemeClr val="tx1"/>
                </a:solidFill>
                <a:latin typeface="Calibri" charset="0"/>
              </a:rPr>
              <a:t> PHKA</a:t>
            </a:r>
          </a:p>
          <a:p>
            <a:pPr lvl="1" eaLnBrk="1" hangingPunct="1">
              <a:lnSpc>
                <a:spcPct val="100000"/>
              </a:lnSpc>
              <a:buFont typeface="Lucida Grande"/>
              <a:buChar char="‑"/>
            </a:pPr>
            <a:r>
              <a:rPr lang="en-GB" sz="1400" dirty="0" smtClean="0">
                <a:solidFill>
                  <a:schemeClr val="tx1"/>
                </a:solidFill>
                <a:latin typeface="Calibri" charset="0"/>
              </a:rPr>
              <a:t>Provincial BKSDA</a:t>
            </a:r>
            <a:r>
              <a:rPr lang="en-GB" sz="1400" dirty="0">
                <a:solidFill>
                  <a:schemeClr val="tx1"/>
                </a:solidFill>
                <a:latin typeface="Calibri" charset="0"/>
              </a:rPr>
              <a:t> </a:t>
            </a:r>
            <a:r>
              <a:rPr lang="en-GB" sz="1400" dirty="0" smtClean="0">
                <a:solidFill>
                  <a:schemeClr val="tx1"/>
                </a:solidFill>
                <a:latin typeface="Calibri" charset="0"/>
              </a:rPr>
              <a:t>&amp; National Parks</a:t>
            </a:r>
          </a:p>
          <a:p>
            <a:pPr eaLnBrk="1" hangingPunct="1">
              <a:lnSpc>
                <a:spcPct val="100000"/>
              </a:lnSpc>
            </a:pPr>
            <a:r>
              <a:rPr lang="en-GB" sz="1600" dirty="0" smtClean="0">
                <a:solidFill>
                  <a:schemeClr val="tx1"/>
                </a:solidFill>
                <a:latin typeface="Calibri" charset="0"/>
              </a:rPr>
              <a:t>Ministry of Marine Affairs</a:t>
            </a:r>
          </a:p>
          <a:p>
            <a:pPr eaLnBrk="1" hangingPunct="1">
              <a:lnSpc>
                <a:spcPct val="100000"/>
              </a:lnSpc>
            </a:pPr>
            <a:r>
              <a:rPr lang="en-GB" sz="1600" dirty="0" smtClean="0">
                <a:solidFill>
                  <a:schemeClr val="tx1"/>
                </a:solidFill>
                <a:latin typeface="Calibri" charset="0"/>
              </a:rPr>
              <a:t>Indonesian National Police:</a:t>
            </a:r>
          </a:p>
          <a:p>
            <a:pPr lvl="1" eaLnBrk="1" hangingPunct="1">
              <a:lnSpc>
                <a:spcPct val="100000"/>
              </a:lnSpc>
              <a:buFont typeface="Lucida Grande"/>
              <a:buChar char="‑"/>
            </a:pPr>
            <a:r>
              <a:rPr lang="en-GB" sz="1400" dirty="0" smtClean="0">
                <a:solidFill>
                  <a:schemeClr val="tx1"/>
                </a:solidFill>
                <a:latin typeface="Calibri" charset="0"/>
              </a:rPr>
              <a:t>Criminal Investigation Division (CID)</a:t>
            </a:r>
          </a:p>
          <a:p>
            <a:pPr lvl="1" eaLnBrk="1" hangingPunct="1">
              <a:lnSpc>
                <a:spcPct val="100000"/>
              </a:lnSpc>
              <a:buFont typeface="Lucida Grande"/>
              <a:buChar char="‑"/>
            </a:pPr>
            <a:r>
              <a:rPr lang="en-GB" sz="1400" dirty="0" smtClean="0">
                <a:solidFill>
                  <a:schemeClr val="tx1"/>
                </a:solidFill>
                <a:latin typeface="Calibri" charset="0"/>
              </a:rPr>
              <a:t>POLDA (provincial police)</a:t>
            </a:r>
          </a:p>
          <a:p>
            <a:pPr lvl="1" eaLnBrk="1" hangingPunct="1">
              <a:lnSpc>
                <a:spcPct val="100000"/>
              </a:lnSpc>
              <a:buFont typeface="Lucida Grande"/>
              <a:buChar char="‑"/>
            </a:pPr>
            <a:r>
              <a:rPr lang="en-GB" sz="1400" dirty="0" smtClean="0">
                <a:solidFill>
                  <a:schemeClr val="tx1"/>
                </a:solidFill>
                <a:latin typeface="Calibri" charset="0"/>
              </a:rPr>
              <a:t>NCB Interpol</a:t>
            </a:r>
            <a:endParaRPr lang="en-GB" sz="1400" dirty="0">
              <a:solidFill>
                <a:schemeClr val="tx1"/>
              </a:solidFill>
              <a:latin typeface="Calibri" charset="0"/>
            </a:endParaRPr>
          </a:p>
          <a:p>
            <a:pPr marL="273050" lvl="1" eaLnBrk="1" hangingPunct="1">
              <a:lnSpc>
                <a:spcPct val="100000"/>
              </a:lnSpc>
            </a:pPr>
            <a:r>
              <a:rPr lang="en-GB" sz="1600" dirty="0" smtClean="0">
                <a:solidFill>
                  <a:schemeClr val="tx1"/>
                </a:solidFill>
                <a:latin typeface="Calibri" charset="0"/>
                <a:cs typeface="ＭＳ Ｐゴシック" charset="0"/>
              </a:rPr>
              <a:t>Customs</a:t>
            </a:r>
          </a:p>
          <a:p>
            <a:pPr marL="273050" lvl="1" eaLnBrk="1" hangingPunct="1">
              <a:lnSpc>
                <a:spcPct val="100000"/>
              </a:lnSpc>
            </a:pPr>
            <a:r>
              <a:rPr lang="en-GB" sz="1600" dirty="0" smtClean="0">
                <a:solidFill>
                  <a:schemeClr val="tx1"/>
                </a:solidFill>
                <a:latin typeface="Calibri" charset="0"/>
              </a:rPr>
              <a:t>Attorney General</a:t>
            </a:r>
          </a:p>
          <a:p>
            <a:pPr eaLnBrk="1" hangingPunct="1">
              <a:lnSpc>
                <a:spcPct val="100000"/>
              </a:lnSpc>
            </a:pPr>
            <a:r>
              <a:rPr lang="en-GB" sz="1600" dirty="0" smtClean="0">
                <a:solidFill>
                  <a:schemeClr val="tx1"/>
                </a:solidFill>
                <a:latin typeface="Calibri" charset="0"/>
              </a:rPr>
              <a:t>Quarantine</a:t>
            </a:r>
          </a:p>
          <a:p>
            <a:pPr eaLnBrk="1" hangingPunct="1">
              <a:lnSpc>
                <a:spcPct val="100000"/>
              </a:lnSpc>
            </a:pPr>
            <a:r>
              <a:rPr lang="en-GB" sz="1600" dirty="0" smtClean="0">
                <a:solidFill>
                  <a:schemeClr val="tx1"/>
                </a:solidFill>
                <a:latin typeface="Calibri" charset="0"/>
              </a:rPr>
              <a:t>PPATK (anti-money laundering)</a:t>
            </a:r>
          </a:p>
          <a:p>
            <a:pPr eaLnBrk="1" hangingPunct="1">
              <a:lnSpc>
                <a:spcPct val="100000"/>
              </a:lnSpc>
            </a:pPr>
            <a:r>
              <a:rPr lang="en-GB" sz="1600" dirty="0" smtClean="0">
                <a:solidFill>
                  <a:schemeClr val="tx1"/>
                </a:solidFill>
                <a:latin typeface="Calibri" charset="0"/>
              </a:rPr>
              <a:t>Military</a:t>
            </a:r>
          </a:p>
          <a:p>
            <a:pPr eaLnBrk="1" hangingPunct="1">
              <a:lnSpc>
                <a:spcPct val="100000"/>
              </a:lnSpc>
            </a:pPr>
            <a:r>
              <a:rPr lang="en-GB" sz="1600" dirty="0" smtClean="0">
                <a:solidFill>
                  <a:schemeClr val="tx1"/>
                </a:solidFill>
                <a:latin typeface="Calibri" charset="0"/>
              </a:rPr>
              <a:t>Eijkman Institute (wildlife forensics)</a:t>
            </a:r>
            <a:endParaRPr lang="en-US" sz="1600" dirty="0">
              <a:solidFill>
                <a:schemeClr val="tx1"/>
              </a:solidFill>
              <a:latin typeface="Calibri" charset="0"/>
            </a:endParaRPr>
          </a:p>
        </p:txBody>
      </p:sp>
      <p:sp>
        <p:nvSpPr>
          <p:cNvPr id="41985" name="Title 1"/>
          <p:cNvSpPr>
            <a:spLocks noGrp="1"/>
          </p:cNvSpPr>
          <p:nvPr>
            <p:ph type="title" idx="4294967295"/>
          </p:nvPr>
        </p:nvSpPr>
        <p:spPr>
          <a:xfrm>
            <a:off x="152400" y="106362"/>
            <a:ext cx="4495800" cy="579438"/>
          </a:xfrm>
        </p:spPr>
        <p:txBody>
          <a:bodyPr/>
          <a:lstStyle/>
          <a:p>
            <a:pPr algn="l" eaLnBrk="1" hangingPunct="1"/>
            <a:r>
              <a:rPr lang="en-US" sz="3200" b="1" dirty="0" smtClean="0">
                <a:latin typeface="Corbel"/>
                <a:cs typeface="Corbel"/>
              </a:rPr>
              <a:t>WILDLIFE CRIME UNIT</a:t>
            </a:r>
            <a:endParaRPr lang="en-US" sz="3200" b="1" dirty="0">
              <a:latin typeface="Corbel"/>
              <a:cs typeface="Corbel"/>
            </a:endParaRPr>
          </a:p>
        </p:txBody>
      </p:sp>
      <p:pic>
        <p:nvPicPr>
          <p:cNvPr id="41986" name="Picture 2" descr="D:\WCU_Medan\Foto Barbuk\2012-08-14_Cilandak_ok\BB sitaan_Kulit Harimau - Kulit Tutu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1000" y="3638550"/>
            <a:ext cx="44196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ontent Placeholder 6"/>
          <p:cNvSpPr txBox="1">
            <a:spLocks/>
          </p:cNvSpPr>
          <p:nvPr/>
        </p:nvSpPr>
        <p:spPr bwMode="auto">
          <a:xfrm>
            <a:off x="4267200" y="685800"/>
            <a:ext cx="464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b="1" u="sng" dirty="0">
                <a:solidFill>
                  <a:srgbClr val="404040"/>
                </a:solidFill>
                <a:latin typeface="Calibri" charset="0"/>
              </a:rPr>
              <a:t>Media</a:t>
            </a:r>
            <a:endParaRPr lang="en-US" sz="1600" b="1" dirty="0">
              <a:solidFill>
                <a:srgbClr val="404040"/>
              </a:solidFill>
              <a:latin typeface="Calibri" charset="0"/>
            </a:endParaRPr>
          </a:p>
          <a:p>
            <a:pPr eaLnBrk="1" hangingPunct="1"/>
            <a:r>
              <a:rPr lang="en-GB" sz="1600" dirty="0">
                <a:solidFill>
                  <a:srgbClr val="404040"/>
                </a:solidFill>
                <a:latin typeface="Calibri" charset="0"/>
              </a:rPr>
              <a:t>AJI Lampung, Lampung Post, Radar Lampung, The Jakarta Post, Lampung TV, Metro TV, Trans TV, TV </a:t>
            </a:r>
            <a:r>
              <a:rPr lang="en-GB" sz="1600" dirty="0" smtClean="0">
                <a:solidFill>
                  <a:srgbClr val="404040"/>
                </a:solidFill>
                <a:latin typeface="Calibri" charset="0"/>
              </a:rPr>
              <a:t>One, </a:t>
            </a:r>
            <a:r>
              <a:rPr lang="en-GB" sz="1600" dirty="0">
                <a:solidFill>
                  <a:srgbClr val="404040"/>
                </a:solidFill>
                <a:latin typeface="Calibri" charset="0"/>
              </a:rPr>
              <a:t>Radar Lampung, </a:t>
            </a:r>
            <a:r>
              <a:rPr lang="en-GB" sz="1600" dirty="0" err="1">
                <a:solidFill>
                  <a:srgbClr val="404040"/>
                </a:solidFill>
                <a:latin typeface="Calibri" charset="0"/>
              </a:rPr>
              <a:t>Kompas</a:t>
            </a:r>
            <a:r>
              <a:rPr lang="en-GB" sz="1600" dirty="0">
                <a:solidFill>
                  <a:srgbClr val="404040"/>
                </a:solidFill>
                <a:latin typeface="Calibri" charset="0"/>
              </a:rPr>
              <a:t>, ANTARA, </a:t>
            </a:r>
            <a:r>
              <a:rPr lang="en-GB" sz="1600" dirty="0" err="1">
                <a:solidFill>
                  <a:srgbClr val="404040"/>
                </a:solidFill>
                <a:latin typeface="Calibri" charset="0"/>
              </a:rPr>
              <a:t>Oke</a:t>
            </a:r>
            <a:r>
              <a:rPr lang="en-GB" sz="1600" dirty="0">
                <a:solidFill>
                  <a:srgbClr val="404040"/>
                </a:solidFill>
                <a:latin typeface="Calibri" charset="0"/>
              </a:rPr>
              <a:t> Zone, </a:t>
            </a:r>
            <a:r>
              <a:rPr lang="en-GB" sz="1600" dirty="0" err="1">
                <a:solidFill>
                  <a:srgbClr val="404040"/>
                </a:solidFill>
                <a:latin typeface="Calibri" charset="0"/>
              </a:rPr>
              <a:t>Kompas</a:t>
            </a:r>
            <a:r>
              <a:rPr lang="en-GB" sz="1600" dirty="0">
                <a:solidFill>
                  <a:srgbClr val="404040"/>
                </a:solidFill>
                <a:latin typeface="Calibri" charset="0"/>
              </a:rPr>
              <a:t> Cyber Media, Jakarta Globe. </a:t>
            </a:r>
            <a:endParaRPr lang="en-US" sz="1600" dirty="0">
              <a:solidFill>
                <a:srgbClr val="404040"/>
              </a:solidFill>
              <a:latin typeface="Calibri" charset="0"/>
            </a:endParaRPr>
          </a:p>
        </p:txBody>
      </p:sp>
      <p:sp>
        <p:nvSpPr>
          <p:cNvPr id="41989" name="Content Placeholder 6"/>
          <p:cNvSpPr txBox="1">
            <a:spLocks/>
          </p:cNvSpPr>
          <p:nvPr/>
        </p:nvSpPr>
        <p:spPr bwMode="auto">
          <a:xfrm>
            <a:off x="4267200" y="2057400"/>
            <a:ext cx="457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ts val="600"/>
              </a:spcBef>
              <a:buClr>
                <a:schemeClr val="accent1"/>
              </a:buClr>
              <a:buSzPct val="70000"/>
            </a:pPr>
            <a:r>
              <a:rPr lang="en-GB" sz="1600" b="1" u="sng" dirty="0" smtClean="0">
                <a:solidFill>
                  <a:srgbClr val="404040"/>
                </a:solidFill>
                <a:latin typeface="Calibri" charset="0"/>
              </a:rPr>
              <a:t>NGOs</a:t>
            </a:r>
            <a:r>
              <a:rPr lang="en-GB" sz="1600" dirty="0">
                <a:solidFill>
                  <a:srgbClr val="404040"/>
                </a:solidFill>
                <a:latin typeface="Calibri" charset="0"/>
              </a:rPr>
              <a:t>	</a:t>
            </a:r>
          </a:p>
          <a:p>
            <a:pPr marL="0" indent="0" eaLnBrk="1" hangingPunct="1">
              <a:spcBef>
                <a:spcPts val="600"/>
              </a:spcBef>
              <a:buClr>
                <a:schemeClr val="accent1"/>
              </a:buClr>
              <a:buSzPct val="70000"/>
            </a:pPr>
            <a:r>
              <a:rPr lang="en-GB" sz="1600" dirty="0" smtClean="0">
                <a:solidFill>
                  <a:srgbClr val="404040"/>
                </a:solidFill>
                <a:latin typeface="Calibri" charset="0"/>
              </a:rPr>
              <a:t>RPU </a:t>
            </a:r>
            <a:r>
              <a:rPr lang="en-GB" sz="1600" dirty="0">
                <a:solidFill>
                  <a:srgbClr val="404040"/>
                </a:solidFill>
                <a:latin typeface="Calibri" charset="0"/>
              </a:rPr>
              <a:t>(Rhino Protection Unit)</a:t>
            </a:r>
            <a:r>
              <a:rPr lang="en-US" sz="1600" dirty="0">
                <a:solidFill>
                  <a:srgbClr val="404040"/>
                </a:solidFill>
                <a:latin typeface="Calibri" charset="0"/>
              </a:rPr>
              <a:t>, </a:t>
            </a:r>
            <a:r>
              <a:rPr lang="en-GB" sz="1600" dirty="0" err="1">
                <a:solidFill>
                  <a:srgbClr val="404040"/>
                </a:solidFill>
                <a:latin typeface="Calibri" charset="0"/>
              </a:rPr>
              <a:t>Vesswic</a:t>
            </a:r>
            <a:r>
              <a:rPr lang="en-GB" sz="1600" dirty="0">
                <a:solidFill>
                  <a:srgbClr val="404040"/>
                </a:solidFill>
                <a:latin typeface="Calibri" charset="0"/>
              </a:rPr>
              <a:t>, OIC, SOCP, LASA (</a:t>
            </a:r>
            <a:r>
              <a:rPr lang="en-GB" sz="1600" dirty="0" err="1">
                <a:solidFill>
                  <a:srgbClr val="404040"/>
                </a:solidFill>
                <a:latin typeface="Calibri" charset="0"/>
              </a:rPr>
              <a:t>Lembaga</a:t>
            </a:r>
            <a:r>
              <a:rPr lang="en-GB" sz="1600" dirty="0">
                <a:solidFill>
                  <a:srgbClr val="404040"/>
                </a:solidFill>
                <a:latin typeface="Calibri" charset="0"/>
              </a:rPr>
              <a:t> </a:t>
            </a:r>
            <a:r>
              <a:rPr lang="en-GB" sz="1600" dirty="0" err="1">
                <a:solidFill>
                  <a:srgbClr val="404040"/>
                </a:solidFill>
                <a:latin typeface="Calibri" charset="0"/>
              </a:rPr>
              <a:t>Advokasi</a:t>
            </a:r>
            <a:r>
              <a:rPr lang="en-GB" sz="1600" dirty="0">
                <a:solidFill>
                  <a:srgbClr val="404040"/>
                </a:solidFill>
                <a:latin typeface="Calibri" charset="0"/>
              </a:rPr>
              <a:t> </a:t>
            </a:r>
            <a:r>
              <a:rPr lang="en-GB" sz="1600" dirty="0" err="1">
                <a:solidFill>
                  <a:srgbClr val="404040"/>
                </a:solidFill>
                <a:latin typeface="Calibri" charset="0"/>
              </a:rPr>
              <a:t>Satwa</a:t>
            </a:r>
            <a:r>
              <a:rPr lang="en-GB" sz="1600" dirty="0">
                <a:solidFill>
                  <a:srgbClr val="404040"/>
                </a:solidFill>
                <a:latin typeface="Calibri" charset="0"/>
              </a:rPr>
              <a:t>), IAR (International Animal Rescue), JAAN (Jakarta Animal Aid Network), </a:t>
            </a:r>
            <a:r>
              <a:rPr lang="en-GB" sz="1600" dirty="0" smtClean="0">
                <a:solidFill>
                  <a:srgbClr val="404040"/>
                </a:solidFill>
                <a:latin typeface="Calibri" charset="0"/>
              </a:rPr>
              <a:t>Forum </a:t>
            </a:r>
            <a:r>
              <a:rPr lang="en-GB" sz="1600" dirty="0" err="1">
                <a:solidFill>
                  <a:srgbClr val="404040"/>
                </a:solidFill>
                <a:latin typeface="Calibri" charset="0"/>
              </a:rPr>
              <a:t>HarimauKita</a:t>
            </a:r>
            <a:r>
              <a:rPr lang="en-GB" sz="1600" dirty="0">
                <a:solidFill>
                  <a:srgbClr val="404040"/>
                </a:solidFill>
                <a:latin typeface="Calibri" charset="0"/>
              </a:rPr>
              <a:t>, </a:t>
            </a:r>
            <a:r>
              <a:rPr lang="en-GB" sz="1600" dirty="0" err="1">
                <a:solidFill>
                  <a:srgbClr val="404040"/>
                </a:solidFill>
                <a:latin typeface="Calibri" charset="0"/>
              </a:rPr>
              <a:t>Yayasan</a:t>
            </a:r>
            <a:r>
              <a:rPr lang="en-GB" sz="1600" dirty="0">
                <a:solidFill>
                  <a:srgbClr val="404040"/>
                </a:solidFill>
                <a:latin typeface="Calibri" charset="0"/>
              </a:rPr>
              <a:t> </a:t>
            </a:r>
            <a:r>
              <a:rPr lang="en-GB" sz="1600" dirty="0" err="1">
                <a:solidFill>
                  <a:srgbClr val="404040"/>
                </a:solidFill>
                <a:latin typeface="Calibri" charset="0"/>
              </a:rPr>
              <a:t>Kanopi</a:t>
            </a:r>
            <a:r>
              <a:rPr lang="en-GB" sz="1600" dirty="0">
                <a:solidFill>
                  <a:srgbClr val="404040"/>
                </a:solidFill>
                <a:latin typeface="Calibri" charset="0"/>
              </a:rPr>
              <a:t> Indonesia, ZSL. </a:t>
            </a:r>
            <a:endParaRPr lang="en-US" sz="1600" dirty="0">
              <a:solidFill>
                <a:srgbClr val="404040"/>
              </a:solidFill>
              <a:latin typeface="Calibri" charset="0"/>
            </a:endParaRPr>
          </a:p>
        </p:txBody>
      </p:sp>
      <p:sp>
        <p:nvSpPr>
          <p:cNvPr id="9" name="Content Placeholder 6"/>
          <p:cNvSpPr txBox="1">
            <a:spLocks/>
          </p:cNvSpPr>
          <p:nvPr/>
        </p:nvSpPr>
        <p:spPr bwMode="auto">
          <a:xfrm>
            <a:off x="152400" y="685800"/>
            <a:ext cx="3886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3050" indent="-228600" algn="l" rtl="0" eaLnBrk="0" fontAlgn="base" hangingPunct="0">
              <a:lnSpc>
                <a:spcPct val="90000"/>
              </a:lnSpc>
              <a:spcBef>
                <a:spcPts val="1800"/>
              </a:spcBef>
              <a:spcAft>
                <a:spcPct val="0"/>
              </a:spcAft>
              <a:buClr>
                <a:schemeClr val="tx2"/>
              </a:buClr>
              <a:buSzPct val="80000"/>
              <a:buFont typeface="Wingdings" charset="0"/>
              <a:buChar char="§"/>
              <a:defRPr sz="2000" kern="1200">
                <a:solidFill>
                  <a:schemeClr val="tx2"/>
                </a:solidFill>
                <a:latin typeface="+mn-lt"/>
                <a:ea typeface="ＭＳ Ｐゴシック" charset="0"/>
                <a:cs typeface="ＭＳ Ｐゴシック" charset="0"/>
              </a:defRPr>
            </a:lvl1pPr>
            <a:lvl2pPr marL="593725" indent="-228600" algn="l" rtl="0" eaLnBrk="0" fontAlgn="base" hangingPunct="0">
              <a:lnSpc>
                <a:spcPct val="90000"/>
              </a:lnSpc>
              <a:spcBef>
                <a:spcPts val="1000"/>
              </a:spcBef>
              <a:spcAft>
                <a:spcPct val="0"/>
              </a:spcAft>
              <a:buClr>
                <a:schemeClr val="tx2"/>
              </a:buClr>
              <a:buSzPct val="80000"/>
              <a:buFont typeface="Wingdings" charset="0"/>
              <a:buChar char="§"/>
              <a:defRPr kern="1200">
                <a:solidFill>
                  <a:schemeClr val="tx2"/>
                </a:solidFill>
                <a:latin typeface="+mn-lt"/>
                <a:ea typeface="ＭＳ Ｐゴシック" charset="0"/>
                <a:cs typeface="+mn-cs"/>
              </a:defRPr>
            </a:lvl2pPr>
            <a:lvl3pPr marL="914400" indent="-228600" algn="l" rtl="0" eaLnBrk="0" fontAlgn="base" hangingPunct="0">
              <a:lnSpc>
                <a:spcPct val="90000"/>
              </a:lnSpc>
              <a:spcBef>
                <a:spcPts val="800"/>
              </a:spcBef>
              <a:spcAft>
                <a:spcPct val="0"/>
              </a:spcAft>
              <a:buClr>
                <a:schemeClr val="tx2"/>
              </a:buClr>
              <a:buSzPct val="80000"/>
              <a:buFont typeface="Wingdings" charset="0"/>
              <a:buChar char="§"/>
              <a:defRPr sz="1600" kern="1200">
                <a:solidFill>
                  <a:schemeClr val="tx2"/>
                </a:solidFill>
                <a:latin typeface="+mn-lt"/>
                <a:ea typeface="ＭＳ Ｐゴシック" charset="0"/>
                <a:cs typeface="+mn-cs"/>
              </a:defRPr>
            </a:lvl3pPr>
            <a:lvl4pPr marL="1233488" indent="-228600" algn="l" rtl="0" eaLnBrk="0" fontAlgn="base" hangingPunct="0">
              <a:lnSpc>
                <a:spcPct val="90000"/>
              </a:lnSpc>
              <a:spcBef>
                <a:spcPts val="800"/>
              </a:spcBef>
              <a:spcAft>
                <a:spcPct val="0"/>
              </a:spcAft>
              <a:buClr>
                <a:schemeClr val="tx2"/>
              </a:buClr>
              <a:buSzPct val="80000"/>
              <a:buFont typeface="Wingdings" charset="0"/>
              <a:buChar char="§"/>
              <a:defRPr sz="1400" kern="1200">
                <a:solidFill>
                  <a:schemeClr val="tx2"/>
                </a:solidFill>
                <a:latin typeface="+mn-lt"/>
                <a:ea typeface="ＭＳ Ｐゴシック" charset="0"/>
                <a:cs typeface="+mn-cs"/>
              </a:defRPr>
            </a:lvl4pPr>
            <a:lvl5pPr marL="1554163" indent="-228600" algn="l" rtl="0" eaLnBrk="0" fontAlgn="base" hangingPunct="0">
              <a:lnSpc>
                <a:spcPct val="90000"/>
              </a:lnSpc>
              <a:spcBef>
                <a:spcPts val="800"/>
              </a:spcBef>
              <a:spcAft>
                <a:spcPct val="0"/>
              </a:spcAft>
              <a:buClr>
                <a:schemeClr val="tx2"/>
              </a:buClr>
              <a:buSzPct val="80000"/>
              <a:buFont typeface="Wingdings" charset="0"/>
              <a:buChar char="§"/>
              <a:defRPr sz="1400" kern="1200">
                <a:solidFill>
                  <a:schemeClr val="tx2"/>
                </a:solidFill>
                <a:latin typeface="+mn-lt"/>
                <a:ea typeface="ＭＳ Ｐゴシック" charset="0"/>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a:lstStyle>
          <a:p>
            <a:pPr marL="0" indent="0" eaLnBrk="1" hangingPunct="1">
              <a:lnSpc>
                <a:spcPct val="100000"/>
              </a:lnSpc>
              <a:buFont typeface="Wingdings" charset="0"/>
              <a:buNone/>
            </a:pPr>
            <a:r>
              <a:rPr lang="en-US" sz="1600" i="1" dirty="0" smtClean="0">
                <a:solidFill>
                  <a:srgbClr val="404040"/>
                </a:solidFill>
                <a:latin typeface="Calibri" charset="0"/>
              </a:rPr>
              <a:t>A unique partnership of Government Agencies, Civil Society </a:t>
            </a:r>
            <a:r>
              <a:rPr lang="en-US" sz="1600" i="1" dirty="0" err="1" smtClean="0">
                <a:solidFill>
                  <a:srgbClr val="404040"/>
                </a:solidFill>
                <a:latin typeface="Calibri" charset="0"/>
              </a:rPr>
              <a:t>Organisations</a:t>
            </a:r>
            <a:r>
              <a:rPr lang="en-US" sz="1600" i="1" dirty="0" smtClean="0">
                <a:solidFill>
                  <a:srgbClr val="404040"/>
                </a:solidFill>
                <a:latin typeface="Calibri" charset="0"/>
              </a:rPr>
              <a:t>, Volunteer Informant Networks and the Media, facilitated by WCS, dedicated to combatting illegal wildlife trade in Indonesia</a:t>
            </a:r>
            <a:endParaRPr lang="en-US" sz="1600" i="1" dirty="0">
              <a:solidFill>
                <a:srgbClr val="404040"/>
              </a:solidFill>
              <a:latin typeface="Calibri" charset="0"/>
            </a:endParaRPr>
          </a:p>
        </p:txBody>
      </p:sp>
      <p:pic>
        <p:nvPicPr>
          <p:cNvPr id="10" name="Picture 2" descr="D:\DATA\Logo\logo wcs all\WCS-LOGO TRANSPARENT.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5300" y="114300"/>
            <a:ext cx="876300" cy="87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9146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7" name="Straight Connector 46"/>
          <p:cNvCxnSpPr/>
          <p:nvPr/>
        </p:nvCxnSpPr>
        <p:spPr>
          <a:xfrm flipV="1">
            <a:off x="68327" y="6408268"/>
            <a:ext cx="9065927" cy="11954"/>
          </a:xfrm>
          <a:prstGeom prst="line">
            <a:avLst/>
          </a:prstGeom>
          <a:ln w="7620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WCS Approach</a:t>
            </a:r>
            <a:endParaRPr lang="en-US" dirty="0"/>
          </a:p>
        </p:txBody>
      </p:sp>
      <p:sp>
        <p:nvSpPr>
          <p:cNvPr id="4" name="Content Placeholder 3"/>
          <p:cNvSpPr>
            <a:spLocks noGrp="1"/>
          </p:cNvSpPr>
          <p:nvPr>
            <p:ph idx="13"/>
          </p:nvPr>
        </p:nvSpPr>
        <p:spPr/>
        <p:txBody>
          <a:bodyPr/>
          <a:lstStyle/>
          <a:p>
            <a:r>
              <a:rPr lang="en-US" dirty="0" smtClean="0"/>
              <a:t>INTELLIGENCE DATABASE</a:t>
            </a:r>
            <a:endParaRPr lang="en-US" dirty="0"/>
          </a:p>
        </p:txBody>
      </p:sp>
      <p:sp>
        <p:nvSpPr>
          <p:cNvPr id="9" name="Rounded Rectangle 8"/>
          <p:cNvSpPr/>
          <p:nvPr/>
        </p:nvSpPr>
        <p:spPr>
          <a:xfrm>
            <a:off x="914400" y="2106706"/>
            <a:ext cx="7452659" cy="3182470"/>
          </a:xfrm>
          <a:prstGeom prst="roundRect">
            <a:avLst/>
          </a:prstGeom>
          <a:solidFill>
            <a:schemeClr val="accent3">
              <a:lumMod val="20000"/>
              <a:lumOff val="80000"/>
            </a:schemeClr>
          </a:solidFill>
          <a:ln>
            <a:solidFill>
              <a:srgbClr val="000000"/>
            </a:solidFill>
          </a:ln>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sz="1400" dirty="0">
              <a:solidFill>
                <a:srgbClr val="000000"/>
              </a:solidFill>
              <a:latin typeface="Avenir Next Condensed Demi Bold"/>
              <a:cs typeface="Avenir Next Condensed Demi Bold"/>
            </a:endParaRPr>
          </a:p>
        </p:txBody>
      </p:sp>
      <p:sp>
        <p:nvSpPr>
          <p:cNvPr id="10" name="Rounded Rectangle 9"/>
          <p:cNvSpPr/>
          <p:nvPr/>
        </p:nvSpPr>
        <p:spPr>
          <a:xfrm>
            <a:off x="1284941" y="891015"/>
            <a:ext cx="2980267" cy="621138"/>
          </a:xfrm>
          <a:prstGeom prst="roundRect">
            <a:avLst/>
          </a:prstGeom>
          <a:solidFill>
            <a:schemeClr val="accent6">
              <a:lumMod val="20000"/>
              <a:lumOff val="80000"/>
            </a:schemeClr>
          </a:solidFill>
          <a:ln>
            <a:solidFill>
              <a:srgbClr val="0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prstClr val="black"/>
                </a:solidFill>
                <a:latin typeface="Avenir Next Condensed Demi Bold"/>
                <a:cs typeface="Avenir Next Condensed Demi Bold"/>
              </a:rPr>
              <a:t>PRODUCTS AND ACTION</a:t>
            </a:r>
          </a:p>
        </p:txBody>
      </p:sp>
      <p:sp>
        <p:nvSpPr>
          <p:cNvPr id="15" name="Rounded Rectangle 14"/>
          <p:cNvSpPr/>
          <p:nvPr/>
        </p:nvSpPr>
        <p:spPr>
          <a:xfrm>
            <a:off x="5908462" y="1225176"/>
            <a:ext cx="2450356" cy="496151"/>
          </a:xfrm>
          <a:prstGeom prst="roundRect">
            <a:avLst/>
          </a:prstGeom>
          <a:solidFill>
            <a:schemeClr val="accent3">
              <a:lumMod val="20000"/>
              <a:lumOff val="80000"/>
            </a:schemeClr>
          </a:solidFill>
          <a:ln>
            <a:solidFill>
              <a:srgbClr val="0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solidFill>
                  <a:prstClr val="black"/>
                </a:solidFill>
                <a:latin typeface="Avenir Next Condensed Demi Bold"/>
                <a:cs typeface="Avenir Next Condensed Demi Bold"/>
              </a:rPr>
              <a:t>i</a:t>
            </a:r>
            <a:r>
              <a:rPr lang="en-US" sz="1400" dirty="0" smtClean="0">
                <a:solidFill>
                  <a:prstClr val="black"/>
                </a:solidFill>
                <a:latin typeface="Avenir Next Condensed Demi Bold"/>
                <a:cs typeface="Avenir Next Condensed Demi Bold"/>
              </a:rPr>
              <a:t>2 ANALYSTS NOTEBOOK</a:t>
            </a:r>
            <a:endParaRPr lang="en-US" sz="1400" dirty="0">
              <a:solidFill>
                <a:prstClr val="black"/>
              </a:solidFill>
              <a:latin typeface="Avenir Next Condensed Demi Bold"/>
              <a:cs typeface="Avenir Next Condensed Demi Bold"/>
            </a:endParaRPr>
          </a:p>
        </p:txBody>
      </p:sp>
      <p:sp>
        <p:nvSpPr>
          <p:cNvPr id="16" name="Rectangle 15"/>
          <p:cNvSpPr/>
          <p:nvPr/>
        </p:nvSpPr>
        <p:spPr>
          <a:xfrm>
            <a:off x="3780750" y="2071237"/>
            <a:ext cx="1377300" cy="338554"/>
          </a:xfrm>
          <a:prstGeom prst="rect">
            <a:avLst/>
          </a:prstGeom>
          <a:noFill/>
          <a:ln>
            <a:noFill/>
          </a:ln>
        </p:spPr>
        <p:txBody>
          <a:bodyPr wrap="none">
            <a:spAutoFit/>
          </a:bodyPr>
          <a:lstStyle/>
          <a:p>
            <a:pPr algn="ctr"/>
            <a:r>
              <a:rPr lang="en-US" sz="1600" dirty="0">
                <a:solidFill>
                  <a:srgbClr val="000000"/>
                </a:solidFill>
                <a:latin typeface="Avenir Next Condensed Demi Bold"/>
                <a:cs typeface="Avenir Next Condensed Demi Bold"/>
              </a:rPr>
              <a:t>VA-AMIS </a:t>
            </a:r>
            <a:r>
              <a:rPr lang="en-US" sz="1100" dirty="0" smtClean="0">
                <a:solidFill>
                  <a:srgbClr val="000000"/>
                </a:solidFill>
                <a:latin typeface="Avenir Next Condensed Demi Bold"/>
                <a:cs typeface="Avenir Next Condensed Demi Bold"/>
              </a:rPr>
              <a:t>(i2 </a:t>
            </a:r>
            <a:r>
              <a:rPr lang="en-US" sz="1100" dirty="0" err="1" smtClean="0">
                <a:solidFill>
                  <a:srgbClr val="000000"/>
                </a:solidFill>
                <a:latin typeface="Avenir Next Condensed Demi Bold"/>
                <a:cs typeface="Avenir Next Condensed Demi Bold"/>
              </a:rPr>
              <a:t>iBase</a:t>
            </a:r>
            <a:r>
              <a:rPr lang="en-US" sz="1100" dirty="0">
                <a:solidFill>
                  <a:srgbClr val="000000"/>
                </a:solidFill>
                <a:latin typeface="Avenir Next Condensed Demi Bold"/>
                <a:cs typeface="Avenir Next Condensed Demi Bold"/>
              </a:rPr>
              <a:t>)</a:t>
            </a:r>
          </a:p>
        </p:txBody>
      </p:sp>
      <p:cxnSp>
        <p:nvCxnSpPr>
          <p:cNvPr id="17" name="Straight Connector 16"/>
          <p:cNvCxnSpPr>
            <a:stCxn id="26" idx="2"/>
          </p:cNvCxnSpPr>
          <p:nvPr/>
        </p:nvCxnSpPr>
        <p:spPr>
          <a:xfrm>
            <a:off x="4641558" y="4989994"/>
            <a:ext cx="0" cy="1449653"/>
          </a:xfrm>
          <a:prstGeom prst="line">
            <a:avLst/>
          </a:prstGeom>
          <a:ln w="7620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0" idx="2"/>
          </p:cNvCxnSpPr>
          <p:nvPr/>
        </p:nvCxnSpPr>
        <p:spPr>
          <a:xfrm>
            <a:off x="2775075" y="1512153"/>
            <a:ext cx="0" cy="594553"/>
          </a:xfrm>
          <a:prstGeom prst="line">
            <a:avLst/>
          </a:prstGeom>
          <a:ln w="7620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993458" y="1721327"/>
            <a:ext cx="0" cy="364851"/>
          </a:xfrm>
          <a:prstGeom prst="line">
            <a:avLst/>
          </a:prstGeom>
          <a:ln w="571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7261406" y="1721327"/>
            <a:ext cx="0" cy="379792"/>
          </a:xfrm>
          <a:prstGeom prst="line">
            <a:avLst/>
          </a:prstGeom>
          <a:ln w="57150" cmpd="sng">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542876" y="3842872"/>
            <a:ext cx="6420774"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384612" y="2958353"/>
            <a:ext cx="0" cy="1807882"/>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390777" y="2844801"/>
            <a:ext cx="0" cy="1807882"/>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634934" y="2938931"/>
            <a:ext cx="0" cy="1807882"/>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1238778" y="2463389"/>
            <a:ext cx="6805559" cy="50553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300"/>
              </a:spcAft>
            </a:pPr>
            <a:r>
              <a:rPr lang="en-US" sz="1200" dirty="0" smtClean="0">
                <a:solidFill>
                  <a:prstClr val="black"/>
                </a:solidFill>
                <a:latin typeface="Avenir Next Condensed Demi Bold"/>
                <a:cs typeface="Avenir Next Condensed Demi Bold"/>
              </a:rPr>
              <a:t>LIBRARY OF FINISHED PRODUCTS</a:t>
            </a:r>
          </a:p>
          <a:p>
            <a:pPr algn="ctr"/>
            <a:r>
              <a:rPr lang="en-US" sz="1000" i="1" dirty="0" smtClean="0">
                <a:solidFill>
                  <a:prstClr val="black"/>
                </a:solidFill>
                <a:latin typeface="Avenir Next Condensed Medium"/>
                <a:cs typeface="Avenir Next Condensed Medium"/>
              </a:rPr>
              <a:t>Repository of all finished WCS analytic products on wildlife trafficking , e.g. reports, plans, analyses, maps, presentations, </a:t>
            </a:r>
            <a:r>
              <a:rPr lang="en-US" sz="1000" i="1" dirty="0" err="1" smtClean="0">
                <a:solidFill>
                  <a:prstClr val="black"/>
                </a:solidFill>
                <a:latin typeface="Avenir Next Condensed Medium"/>
                <a:cs typeface="Avenir Next Condensed Medium"/>
              </a:rPr>
              <a:t>etc</a:t>
            </a:r>
            <a:endParaRPr lang="en-US" sz="1000" i="1" dirty="0">
              <a:solidFill>
                <a:prstClr val="black"/>
              </a:solidFill>
              <a:latin typeface="Avenir Next Condensed Medium"/>
              <a:cs typeface="Avenir Next Condensed Medium"/>
            </a:endParaRPr>
          </a:p>
        </p:txBody>
      </p:sp>
      <p:sp>
        <p:nvSpPr>
          <p:cNvPr id="26" name="Rounded Rectangle 25"/>
          <p:cNvSpPr/>
          <p:nvPr/>
        </p:nvSpPr>
        <p:spPr>
          <a:xfrm>
            <a:off x="1238778" y="4487561"/>
            <a:ext cx="6805560" cy="502433"/>
          </a:xfrm>
          <a:prstGeom prst="roundRect">
            <a:avLst>
              <a:gd name="adj" fmla="val 0"/>
            </a:avLst>
          </a:prstGeom>
          <a:solidFill>
            <a:schemeClr val="bg1">
              <a:lumMod val="95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300"/>
              </a:spcAft>
            </a:pPr>
            <a:r>
              <a:rPr lang="en-US" sz="1200" dirty="0" smtClean="0">
                <a:solidFill>
                  <a:srgbClr val="FF0000"/>
                </a:solidFill>
                <a:latin typeface="Avenir Next Condensed Demi Bold"/>
                <a:cs typeface="Avenir Next Condensed Demi Bold"/>
              </a:rPr>
              <a:t>SOURCE MATERIAL LIBRARY</a:t>
            </a:r>
          </a:p>
          <a:p>
            <a:pPr algn="ctr"/>
            <a:r>
              <a:rPr lang="en-US" sz="1000" i="1" dirty="0" smtClean="0">
                <a:solidFill>
                  <a:srgbClr val="FF0000"/>
                </a:solidFill>
                <a:latin typeface="Avenir Next Condensed Medium"/>
                <a:cs typeface="Avenir Next Condensed Medium"/>
              </a:rPr>
              <a:t>Repository of all raw source data sets, documents, photos, videos, </a:t>
            </a:r>
            <a:r>
              <a:rPr lang="en-US" sz="1000" i="1" dirty="0" err="1" smtClean="0">
                <a:solidFill>
                  <a:srgbClr val="FF0000"/>
                </a:solidFill>
                <a:latin typeface="Avenir Next Condensed Medium"/>
                <a:cs typeface="Avenir Next Condensed Medium"/>
              </a:rPr>
              <a:t>etc</a:t>
            </a:r>
            <a:endParaRPr lang="en-US" sz="1000" i="1" dirty="0">
              <a:solidFill>
                <a:srgbClr val="FF0000"/>
              </a:solidFill>
              <a:latin typeface="Avenir Next Condensed Medium"/>
              <a:cs typeface="Avenir Next Condensed Medium"/>
            </a:endParaRPr>
          </a:p>
        </p:txBody>
      </p:sp>
      <p:sp>
        <p:nvSpPr>
          <p:cNvPr id="27" name="Rounded Rectangle 26"/>
          <p:cNvSpPr/>
          <p:nvPr/>
        </p:nvSpPr>
        <p:spPr>
          <a:xfrm>
            <a:off x="4126758" y="3219415"/>
            <a:ext cx="1876123" cy="1098585"/>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300"/>
              </a:spcAft>
            </a:pPr>
            <a:r>
              <a:rPr lang="en-US" sz="1200" dirty="0" smtClean="0">
                <a:solidFill>
                  <a:prstClr val="black"/>
                </a:solidFill>
                <a:latin typeface="Avenir Next Condensed Demi Bold"/>
                <a:cs typeface="Avenir Next Condensed Demi Bold"/>
              </a:rPr>
              <a:t>SUSPECT LINKAGES</a:t>
            </a:r>
            <a:endParaRPr lang="en-US" sz="1200" dirty="0">
              <a:solidFill>
                <a:prstClr val="black"/>
              </a:solidFill>
              <a:latin typeface="Avenir Next Condensed Demi Bold"/>
              <a:cs typeface="Avenir Next Condensed Demi Bold"/>
            </a:endParaRPr>
          </a:p>
          <a:p>
            <a:pPr algn="ctr"/>
            <a:r>
              <a:rPr lang="en-US" sz="1000" i="1" dirty="0" smtClean="0">
                <a:solidFill>
                  <a:prstClr val="black"/>
                </a:solidFill>
                <a:latin typeface="Avenir Next Condensed Medium"/>
                <a:cs typeface="Avenir Next Condensed Medium"/>
              </a:rPr>
              <a:t>Links between suspects and among suspects and other entities, such as phone numbers, vehicles, locations, </a:t>
            </a:r>
            <a:r>
              <a:rPr lang="en-US" sz="1000" i="1" dirty="0" err="1" smtClean="0">
                <a:solidFill>
                  <a:prstClr val="black"/>
                </a:solidFill>
                <a:latin typeface="Avenir Next Condensed Medium"/>
                <a:cs typeface="Avenir Next Condensed Medium"/>
              </a:rPr>
              <a:t>etc</a:t>
            </a:r>
            <a:endParaRPr lang="en-US" sz="1000" i="1" dirty="0">
              <a:solidFill>
                <a:prstClr val="black"/>
              </a:solidFill>
              <a:latin typeface="Avenir Next Condensed Medium"/>
              <a:cs typeface="Avenir Next Condensed Medium"/>
            </a:endParaRPr>
          </a:p>
        </p:txBody>
      </p:sp>
      <p:sp>
        <p:nvSpPr>
          <p:cNvPr id="28" name="Rounded Rectangle 27"/>
          <p:cNvSpPr/>
          <p:nvPr/>
        </p:nvSpPr>
        <p:spPr>
          <a:xfrm>
            <a:off x="6275301" y="3219415"/>
            <a:ext cx="1769036" cy="1098585"/>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300"/>
              </a:spcAft>
            </a:pPr>
            <a:r>
              <a:rPr lang="en-US" sz="1200" dirty="0" smtClean="0">
                <a:solidFill>
                  <a:prstClr val="black"/>
                </a:solidFill>
                <a:latin typeface="Avenir Next Condensed Demi Bold"/>
                <a:cs typeface="Avenir Next Condensed Demi Bold"/>
              </a:rPr>
              <a:t>CASE TRACKING</a:t>
            </a:r>
          </a:p>
          <a:p>
            <a:pPr algn="ctr"/>
            <a:r>
              <a:rPr lang="en-US" sz="1000" i="1" dirty="0" smtClean="0">
                <a:solidFill>
                  <a:prstClr val="black"/>
                </a:solidFill>
                <a:latin typeface="Avenir Next Condensed Medium"/>
                <a:cs typeface="Avenir Next Condensed Medium"/>
              </a:rPr>
              <a:t>Continuously updated files on criminal cases or other </a:t>
            </a:r>
            <a:r>
              <a:rPr lang="en-US" sz="1000" i="1" dirty="0" err="1" smtClean="0">
                <a:solidFill>
                  <a:prstClr val="black"/>
                </a:solidFill>
                <a:latin typeface="Avenir Next Condensed Medium"/>
                <a:cs typeface="Avenir Next Condensed Medium"/>
              </a:rPr>
              <a:t>intel</a:t>
            </a:r>
            <a:r>
              <a:rPr lang="en-US" sz="1000" i="1" dirty="0" smtClean="0">
                <a:solidFill>
                  <a:prstClr val="black"/>
                </a:solidFill>
                <a:latin typeface="Avenir Next Condensed Medium"/>
                <a:cs typeface="Avenir Next Condensed Medium"/>
              </a:rPr>
              <a:t>-led  action against traffickers being conducted or facilitated by WCS</a:t>
            </a:r>
            <a:endParaRPr lang="en-US" sz="1000" i="1" dirty="0">
              <a:solidFill>
                <a:prstClr val="black"/>
              </a:solidFill>
              <a:latin typeface="Avenir Next Condensed Medium"/>
              <a:cs typeface="Avenir Next Condensed Medium"/>
            </a:endParaRPr>
          </a:p>
        </p:txBody>
      </p:sp>
      <p:sp>
        <p:nvSpPr>
          <p:cNvPr id="29" name="Rounded Rectangle 28"/>
          <p:cNvSpPr/>
          <p:nvPr/>
        </p:nvSpPr>
        <p:spPr>
          <a:xfrm>
            <a:off x="1238778" y="3219415"/>
            <a:ext cx="2642097" cy="1098585"/>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300"/>
              </a:spcAft>
            </a:pPr>
            <a:r>
              <a:rPr lang="en-US" sz="1200" dirty="0" smtClean="0">
                <a:solidFill>
                  <a:prstClr val="black"/>
                </a:solidFill>
                <a:latin typeface="Avenir Next Condensed Demi Bold"/>
                <a:cs typeface="Avenir Next Condensed Demi Bold"/>
              </a:rPr>
              <a:t>SUSPECT ENTITIES</a:t>
            </a:r>
          </a:p>
          <a:p>
            <a:pPr algn="ctr"/>
            <a:r>
              <a:rPr lang="en-US" sz="1000" i="1" dirty="0" smtClean="0">
                <a:solidFill>
                  <a:prstClr val="black"/>
                </a:solidFill>
                <a:latin typeface="Avenir Next Condensed Medium"/>
                <a:cs typeface="Avenir Next Condensed Medium"/>
              </a:rPr>
              <a:t>Datasets of suspect entities, such as dossiers on suspect individuals, organizations/businesses, vessels, vehicles, phone numbers, etc. Also includes displays of suspect entities organized according to country program, species, location, time, </a:t>
            </a:r>
            <a:r>
              <a:rPr lang="en-US" sz="1000" i="1" dirty="0" err="1" smtClean="0">
                <a:solidFill>
                  <a:prstClr val="black"/>
                </a:solidFill>
                <a:latin typeface="Avenir Next Condensed Medium"/>
                <a:cs typeface="Avenir Next Condensed Medium"/>
              </a:rPr>
              <a:t>etc</a:t>
            </a:r>
            <a:endParaRPr lang="en-US" sz="1000" i="1" dirty="0">
              <a:solidFill>
                <a:prstClr val="black"/>
              </a:solidFill>
              <a:latin typeface="Avenir Next Condensed Medium"/>
              <a:cs typeface="Avenir Next Condensed Medium"/>
            </a:endParaRPr>
          </a:p>
        </p:txBody>
      </p:sp>
      <p:sp>
        <p:nvSpPr>
          <p:cNvPr id="34" name="Rounded Rectangle 33"/>
          <p:cNvSpPr/>
          <p:nvPr/>
        </p:nvSpPr>
        <p:spPr>
          <a:xfrm>
            <a:off x="68327" y="5913719"/>
            <a:ext cx="864002"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spcAft>
                <a:spcPts val="300"/>
              </a:spcAft>
            </a:pPr>
            <a:r>
              <a:rPr lang="en-US" sz="1400" dirty="0" smtClean="0">
                <a:solidFill>
                  <a:schemeClr val="tx1"/>
                </a:solidFill>
                <a:latin typeface="Avenir Next Condensed Demi Bold"/>
                <a:cs typeface="Avenir Next Condensed Demi Bold"/>
              </a:rPr>
              <a:t>SMART</a:t>
            </a:r>
          </a:p>
        </p:txBody>
      </p:sp>
      <p:sp>
        <p:nvSpPr>
          <p:cNvPr id="35" name="Rounded Rectangle 34"/>
          <p:cNvSpPr/>
          <p:nvPr/>
        </p:nvSpPr>
        <p:spPr>
          <a:xfrm>
            <a:off x="1065436" y="5913719"/>
            <a:ext cx="844517"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a:solidFill>
                  <a:prstClr val="black"/>
                </a:solidFill>
                <a:latin typeface="Avenir Next Condensed Demi Bold"/>
                <a:cs typeface="Avenir Next Condensed Demi Bold"/>
              </a:rPr>
              <a:t>Paid Informants</a:t>
            </a:r>
          </a:p>
        </p:txBody>
      </p:sp>
      <p:sp>
        <p:nvSpPr>
          <p:cNvPr id="36" name="Rounded Rectangle 35"/>
          <p:cNvSpPr/>
          <p:nvPr/>
        </p:nvSpPr>
        <p:spPr>
          <a:xfrm>
            <a:off x="2043060" y="5913719"/>
            <a:ext cx="1024622"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a:solidFill>
                  <a:prstClr val="black"/>
                </a:solidFill>
                <a:latin typeface="Avenir Next Condensed Demi Bold"/>
                <a:cs typeface="Avenir Next Condensed Demi Bold"/>
              </a:rPr>
              <a:t>Contact Network </a:t>
            </a:r>
            <a:r>
              <a:rPr lang="en-US" sz="1400" dirty="0" smtClean="0">
                <a:solidFill>
                  <a:prstClr val="black"/>
                </a:solidFill>
                <a:latin typeface="Avenir Next Condensed Demi Bold"/>
                <a:cs typeface="Avenir Next Condensed Demi Bold"/>
              </a:rPr>
              <a:t>Discussions</a:t>
            </a:r>
            <a:endParaRPr lang="en-US" sz="1400" dirty="0">
              <a:solidFill>
                <a:prstClr val="black"/>
              </a:solidFill>
              <a:latin typeface="Avenir Next Condensed Demi Bold"/>
              <a:cs typeface="Avenir Next Condensed Demi Bold"/>
            </a:endParaRPr>
          </a:p>
        </p:txBody>
      </p:sp>
      <p:sp>
        <p:nvSpPr>
          <p:cNvPr id="37" name="Rounded Rectangle 36"/>
          <p:cNvSpPr/>
          <p:nvPr/>
        </p:nvSpPr>
        <p:spPr>
          <a:xfrm>
            <a:off x="3200789" y="5913719"/>
            <a:ext cx="627607"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smtClean="0">
                <a:solidFill>
                  <a:prstClr val="black"/>
                </a:solidFill>
                <a:latin typeface="Avenir Next Condensed Demi Bold"/>
                <a:cs typeface="Avenir Next Condensed Demi Bold"/>
              </a:rPr>
              <a:t>Media Reports</a:t>
            </a:r>
            <a:endParaRPr lang="en-US" sz="1400" dirty="0">
              <a:solidFill>
                <a:prstClr val="black"/>
              </a:solidFill>
              <a:latin typeface="Avenir Next Condensed Demi Bold"/>
              <a:cs typeface="Avenir Next Condensed Demi Bold"/>
            </a:endParaRPr>
          </a:p>
        </p:txBody>
      </p:sp>
      <p:sp>
        <p:nvSpPr>
          <p:cNvPr id="38" name="Rounded Rectangle 37"/>
          <p:cNvSpPr/>
          <p:nvPr/>
        </p:nvSpPr>
        <p:spPr>
          <a:xfrm>
            <a:off x="3931621" y="5913719"/>
            <a:ext cx="606821"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smtClean="0">
                <a:solidFill>
                  <a:prstClr val="black"/>
                </a:solidFill>
                <a:latin typeface="Avenir Next Condensed Demi Bold"/>
                <a:cs typeface="Avenir Next Condensed Demi Bold"/>
              </a:rPr>
              <a:t>Public Records</a:t>
            </a:r>
            <a:endParaRPr lang="en-US" sz="1400" dirty="0">
              <a:solidFill>
                <a:prstClr val="black"/>
              </a:solidFill>
              <a:latin typeface="Avenir Next Condensed Demi Bold"/>
              <a:cs typeface="Avenir Next Condensed Demi Bold"/>
            </a:endParaRPr>
          </a:p>
        </p:txBody>
      </p:sp>
      <p:sp>
        <p:nvSpPr>
          <p:cNvPr id="39" name="Rounded Rectangle 38"/>
          <p:cNvSpPr/>
          <p:nvPr/>
        </p:nvSpPr>
        <p:spPr>
          <a:xfrm>
            <a:off x="4746254" y="5913719"/>
            <a:ext cx="781196"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err="1" smtClean="0">
                <a:solidFill>
                  <a:prstClr val="black"/>
                </a:solidFill>
                <a:latin typeface="Avenir Next Condensed Demi Bold"/>
                <a:cs typeface="Avenir Next Condensed Demi Bold"/>
              </a:rPr>
              <a:t>Misc</a:t>
            </a:r>
            <a:r>
              <a:rPr lang="en-US" sz="1400" dirty="0" smtClean="0">
                <a:solidFill>
                  <a:prstClr val="black"/>
                </a:solidFill>
                <a:latin typeface="Avenir Next Condensed Demi Bold"/>
                <a:cs typeface="Avenir Next Condensed Demi Bold"/>
              </a:rPr>
              <a:t> Online Sources</a:t>
            </a:r>
            <a:endParaRPr lang="en-US" sz="1400" dirty="0">
              <a:solidFill>
                <a:prstClr val="black"/>
              </a:solidFill>
              <a:latin typeface="Avenir Next Condensed Demi Bold"/>
              <a:cs typeface="Avenir Next Condensed Demi Bold"/>
            </a:endParaRPr>
          </a:p>
        </p:txBody>
      </p:sp>
      <p:sp>
        <p:nvSpPr>
          <p:cNvPr id="40" name="Rounded Rectangle 39"/>
          <p:cNvSpPr/>
          <p:nvPr/>
        </p:nvSpPr>
        <p:spPr>
          <a:xfrm>
            <a:off x="5615734" y="5913719"/>
            <a:ext cx="684164"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smtClean="0">
                <a:solidFill>
                  <a:prstClr val="black"/>
                </a:solidFill>
                <a:latin typeface="Avenir Next Condensed Demi Bold"/>
                <a:cs typeface="Avenir Next Condensed Demi Bold"/>
              </a:rPr>
              <a:t>Gov’t Info Sharing</a:t>
            </a:r>
            <a:endParaRPr lang="en-US" sz="1400" dirty="0">
              <a:solidFill>
                <a:prstClr val="black"/>
              </a:solidFill>
              <a:latin typeface="Avenir Next Condensed Demi Bold"/>
              <a:cs typeface="Avenir Next Condensed Demi Bold"/>
            </a:endParaRPr>
          </a:p>
        </p:txBody>
      </p:sp>
      <p:sp>
        <p:nvSpPr>
          <p:cNvPr id="41" name="Rounded Rectangle 40"/>
          <p:cNvSpPr/>
          <p:nvPr/>
        </p:nvSpPr>
        <p:spPr>
          <a:xfrm>
            <a:off x="6433005" y="5901765"/>
            <a:ext cx="700635"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smtClean="0">
                <a:solidFill>
                  <a:prstClr val="black"/>
                </a:solidFill>
                <a:latin typeface="Avenir Next Condensed Demi Bold"/>
                <a:cs typeface="Avenir Next Condensed Demi Bold"/>
              </a:rPr>
              <a:t>Technical / Sensors</a:t>
            </a:r>
            <a:endParaRPr lang="en-US" sz="1400" dirty="0">
              <a:solidFill>
                <a:prstClr val="black"/>
              </a:solidFill>
              <a:latin typeface="Avenir Next Condensed Demi Bold"/>
              <a:cs typeface="Avenir Next Condensed Demi Bold"/>
            </a:endParaRPr>
          </a:p>
        </p:txBody>
      </p:sp>
      <p:sp>
        <p:nvSpPr>
          <p:cNvPr id="42" name="Rounded Rectangle 41"/>
          <p:cNvSpPr/>
          <p:nvPr/>
        </p:nvSpPr>
        <p:spPr>
          <a:xfrm>
            <a:off x="7266747" y="5901765"/>
            <a:ext cx="967201"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smtClean="0">
                <a:solidFill>
                  <a:prstClr val="black"/>
                </a:solidFill>
                <a:latin typeface="Avenir Next Condensed Demi Bold"/>
                <a:cs typeface="Avenir Next Condensed Demi Bold"/>
              </a:rPr>
              <a:t>Enforcement </a:t>
            </a:r>
            <a:br>
              <a:rPr lang="en-US" sz="1400" dirty="0" smtClean="0">
                <a:solidFill>
                  <a:prstClr val="black"/>
                </a:solidFill>
                <a:latin typeface="Avenir Next Condensed Demi Bold"/>
                <a:cs typeface="Avenir Next Condensed Demi Bold"/>
              </a:rPr>
            </a:br>
            <a:r>
              <a:rPr lang="en-US" sz="1400" dirty="0" smtClean="0">
                <a:solidFill>
                  <a:prstClr val="black"/>
                </a:solidFill>
                <a:latin typeface="Avenir Next Condensed Demi Bold"/>
                <a:cs typeface="Avenir Next Condensed Demi Bold"/>
              </a:rPr>
              <a:t>Ops </a:t>
            </a:r>
            <a:r>
              <a:rPr lang="en-US" sz="1400" dirty="0">
                <a:solidFill>
                  <a:prstClr val="black"/>
                </a:solidFill>
                <a:latin typeface="Avenir Next Condensed Demi Bold"/>
                <a:cs typeface="Avenir Next Condensed Demi Bold"/>
              </a:rPr>
              <a:t>I</a:t>
            </a:r>
            <a:r>
              <a:rPr lang="en-US" sz="1400" dirty="0" smtClean="0">
                <a:solidFill>
                  <a:prstClr val="black"/>
                </a:solidFill>
                <a:latin typeface="Avenir Next Condensed Demi Bold"/>
                <a:cs typeface="Avenir Next Condensed Demi Bold"/>
              </a:rPr>
              <a:t>ntel</a:t>
            </a:r>
            <a:endParaRPr lang="en-US" sz="1400" dirty="0">
              <a:solidFill>
                <a:prstClr val="black"/>
              </a:solidFill>
              <a:latin typeface="Avenir Next Condensed Demi Bold"/>
              <a:cs typeface="Avenir Next Condensed Demi Bold"/>
            </a:endParaRPr>
          </a:p>
        </p:txBody>
      </p:sp>
      <p:sp>
        <p:nvSpPr>
          <p:cNvPr id="43" name="Rounded Rectangle 42"/>
          <p:cNvSpPr/>
          <p:nvPr/>
        </p:nvSpPr>
        <p:spPr>
          <a:xfrm>
            <a:off x="8367059" y="5901765"/>
            <a:ext cx="767195" cy="684304"/>
          </a:xfrm>
          <a:prstGeom prst="roundRect">
            <a:avLst>
              <a:gd name="adj" fmla="val 0"/>
            </a:avLst>
          </a:prstGeom>
          <a:solidFill>
            <a:schemeClr val="bg1">
              <a:lumMod val="95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300"/>
              </a:spcAft>
            </a:pPr>
            <a:r>
              <a:rPr lang="en-US" sz="1400" dirty="0" smtClean="0">
                <a:solidFill>
                  <a:prstClr val="black"/>
                </a:solidFill>
                <a:latin typeface="Avenir Next Condensed Demi Bold"/>
                <a:cs typeface="Avenir Next Condensed Demi Bold"/>
              </a:rPr>
              <a:t>Scientific Data</a:t>
            </a:r>
            <a:endParaRPr lang="en-US" sz="1400" dirty="0">
              <a:solidFill>
                <a:prstClr val="black"/>
              </a:solidFill>
              <a:latin typeface="Avenir Next Condensed Demi Bold"/>
              <a:cs typeface="Avenir Next Condensed Demi Bold"/>
            </a:endParaRPr>
          </a:p>
        </p:txBody>
      </p:sp>
    </p:spTree>
    <p:extLst>
      <p:ext uri="{BB962C8B-B14F-4D97-AF65-F5344CB8AC3E}">
        <p14:creationId xmlns:p14="http://schemas.microsoft.com/office/powerpoint/2010/main" val="3251165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4517495" cy="2929467"/>
          </a:xfrm>
          <a:prstGeom prst="rect">
            <a:avLst/>
          </a:prstGeom>
        </p:spPr>
      </p:pic>
      <p:pic>
        <p:nvPicPr>
          <p:cNvPr id="3" name="Picture 2" descr="DSC_0056 - low res.jpg"/>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4590975" y="1"/>
            <a:ext cx="4553026" cy="2929465"/>
          </a:xfrm>
          <a:prstGeom prst="rect">
            <a:avLst/>
          </a:prstGeom>
          <a:ln>
            <a:solidFill>
              <a:schemeClr val="tx1"/>
            </a:solidFill>
          </a:ln>
        </p:spPr>
      </p:pic>
      <p:pic>
        <p:nvPicPr>
          <p:cNvPr id="6" name="Picture 5" descr="IMG_429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34145" y="3471333"/>
            <a:ext cx="4509855" cy="3382391"/>
          </a:xfrm>
          <a:prstGeom prst="rect">
            <a:avLst/>
          </a:prstGeom>
        </p:spPr>
      </p:pic>
      <p:pic>
        <p:nvPicPr>
          <p:cNvPr id="7" name="Picture 1" descr="DSC06385.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471333"/>
            <a:ext cx="4515556" cy="338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2782714"/>
            <a:ext cx="9144000" cy="800219"/>
          </a:xfrm>
          <a:prstGeom prst="rect">
            <a:avLst/>
          </a:prstGeom>
          <a:solidFill>
            <a:srgbClr val="000000"/>
          </a:solidFill>
        </p:spPr>
        <p:txBody>
          <a:bodyPr>
            <a:spAutoFit/>
          </a:bodyPr>
          <a:lstStyle/>
          <a:p>
            <a:pPr algn="ctr"/>
            <a:r>
              <a:rPr lang="en-US" sz="2300" b="1" dirty="0" smtClean="0">
                <a:solidFill>
                  <a:srgbClr val="FFFFFF"/>
                </a:solidFill>
                <a:cs typeface="Century Gothic"/>
              </a:rPr>
              <a:t>Understanding how to catalyze enforcement action requires local knowledge to develop influencing strategies</a:t>
            </a:r>
            <a:endParaRPr lang="en-US" sz="2300" b="1" dirty="0">
              <a:solidFill>
                <a:srgbClr val="FFFFFF"/>
              </a:solidFill>
              <a:cs typeface="Century Gothic"/>
            </a:endParaRPr>
          </a:p>
        </p:txBody>
      </p:sp>
    </p:spTree>
    <p:extLst>
      <p:ext uri="{BB962C8B-B14F-4D97-AF65-F5344CB8AC3E}">
        <p14:creationId xmlns:p14="http://schemas.microsoft.com/office/powerpoint/2010/main" val="1016748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eaLnBrk="1" fontAlgn="auto" hangingPunct="1">
              <a:spcAft>
                <a:spcPts val="0"/>
              </a:spcAft>
              <a:buFont typeface="Arial" pitchFamily="34" charset="0"/>
              <a:buNone/>
              <a:defRPr/>
            </a:pPr>
            <a:r>
              <a:rPr lang="en-US" b="1" dirty="0" smtClean="0">
                <a:latin typeface="Corbel"/>
                <a:ea typeface="+mj-ea"/>
                <a:cs typeface="Corbel"/>
              </a:rPr>
              <a:t>WCU APPROACH</a:t>
            </a:r>
            <a:endParaRPr lang="en-US" b="1" dirty="0">
              <a:latin typeface="Corbel"/>
              <a:ea typeface="+mj-ea"/>
              <a:cs typeface="Corbel"/>
            </a:endParaRPr>
          </a:p>
        </p:txBody>
      </p:sp>
      <p:sp>
        <p:nvSpPr>
          <p:cNvPr id="3" name="Content Placeholder 2"/>
          <p:cNvSpPr>
            <a:spLocks noGrp="1"/>
          </p:cNvSpPr>
          <p:nvPr>
            <p:ph idx="1"/>
          </p:nvPr>
        </p:nvSpPr>
        <p:spPr>
          <a:xfrm>
            <a:off x="304800" y="990600"/>
            <a:ext cx="4191000" cy="5486400"/>
          </a:xfrm>
        </p:spPr>
        <p:txBody>
          <a:bodyPr rtlCol="0">
            <a:normAutofit/>
          </a:bodyPr>
          <a:lstStyle/>
          <a:p>
            <a:pPr marL="274320" eaLnBrk="1" fontAlgn="auto" hangingPunct="1">
              <a:spcAft>
                <a:spcPts val="0"/>
              </a:spcAft>
              <a:buFont typeface="Wingdings" pitchFamily="2" charset="2"/>
              <a:buChar char="§"/>
              <a:defRPr/>
            </a:pPr>
            <a:r>
              <a:rPr lang="en-US" sz="2400" dirty="0" smtClean="0">
                <a:solidFill>
                  <a:srgbClr val="263050"/>
                </a:solidFill>
                <a:latin typeface="Corbel"/>
                <a:ea typeface="+mn-ea"/>
                <a:cs typeface="Corbel"/>
              </a:rPr>
              <a:t>Investigation and law enforcement support</a:t>
            </a:r>
          </a:p>
          <a:p>
            <a:pPr marL="274320" eaLnBrk="1" fontAlgn="auto" hangingPunct="1">
              <a:spcAft>
                <a:spcPts val="0"/>
              </a:spcAft>
              <a:buFont typeface="Wingdings" pitchFamily="2" charset="2"/>
              <a:buChar char="§"/>
              <a:defRPr/>
            </a:pPr>
            <a:r>
              <a:rPr lang="en-US" sz="2400" dirty="0" smtClean="0">
                <a:solidFill>
                  <a:srgbClr val="263050"/>
                </a:solidFill>
                <a:latin typeface="Corbel"/>
                <a:ea typeface="+mn-ea"/>
                <a:cs typeface="Corbel"/>
              </a:rPr>
              <a:t>Court process assistance </a:t>
            </a:r>
          </a:p>
          <a:p>
            <a:pPr marL="274320" eaLnBrk="1" fontAlgn="auto" hangingPunct="1">
              <a:spcAft>
                <a:spcPts val="0"/>
              </a:spcAft>
              <a:buFont typeface="Wingdings" pitchFamily="2" charset="2"/>
              <a:buChar char="§"/>
              <a:defRPr/>
            </a:pPr>
            <a:r>
              <a:rPr lang="en-US" sz="2400" dirty="0" smtClean="0">
                <a:solidFill>
                  <a:srgbClr val="263050"/>
                </a:solidFill>
                <a:latin typeface="Corbel"/>
                <a:ea typeface="+mn-ea"/>
                <a:cs typeface="Corbel"/>
              </a:rPr>
              <a:t>Monitoring illegal wildlife hotspots </a:t>
            </a:r>
          </a:p>
          <a:p>
            <a:pPr marL="274320" eaLnBrk="1" fontAlgn="auto" hangingPunct="1">
              <a:spcAft>
                <a:spcPts val="0"/>
              </a:spcAft>
              <a:buFont typeface="Wingdings" pitchFamily="2" charset="2"/>
              <a:buChar char="§"/>
              <a:defRPr/>
            </a:pPr>
            <a:r>
              <a:rPr lang="en-US" sz="2400" dirty="0" smtClean="0">
                <a:solidFill>
                  <a:srgbClr val="263050"/>
                </a:solidFill>
                <a:latin typeface="Corbel"/>
                <a:ea typeface="+mn-ea"/>
                <a:cs typeface="Corbel"/>
              </a:rPr>
              <a:t>Training and capacity building</a:t>
            </a:r>
          </a:p>
          <a:p>
            <a:pPr marL="274320" eaLnBrk="1" fontAlgn="auto" hangingPunct="1">
              <a:spcAft>
                <a:spcPts val="0"/>
              </a:spcAft>
              <a:buFont typeface="Wingdings" pitchFamily="2" charset="2"/>
              <a:buChar char="§"/>
              <a:defRPr/>
            </a:pPr>
            <a:r>
              <a:rPr lang="en-US" sz="2400" dirty="0" smtClean="0">
                <a:solidFill>
                  <a:srgbClr val="263050"/>
                </a:solidFill>
                <a:latin typeface="Corbel"/>
                <a:ea typeface="+mn-ea"/>
                <a:cs typeface="Corbel"/>
              </a:rPr>
              <a:t>Campaign and outreach</a:t>
            </a:r>
          </a:p>
          <a:p>
            <a:pPr marL="274320" eaLnBrk="1" fontAlgn="auto" hangingPunct="1">
              <a:spcAft>
                <a:spcPts val="0"/>
              </a:spcAft>
              <a:buFont typeface="Wingdings" pitchFamily="2" charset="2"/>
              <a:buChar char="§"/>
              <a:defRPr/>
            </a:pPr>
            <a:r>
              <a:rPr lang="en-US" sz="2400" dirty="0" smtClean="0">
                <a:solidFill>
                  <a:srgbClr val="263050"/>
                </a:solidFill>
                <a:latin typeface="Corbel"/>
                <a:ea typeface="+mn-ea"/>
                <a:cs typeface="Corbel"/>
              </a:rPr>
              <a:t>Media publications</a:t>
            </a:r>
          </a:p>
          <a:p>
            <a:pPr marL="274320" eaLnBrk="1" fontAlgn="auto" hangingPunct="1">
              <a:spcAft>
                <a:spcPts val="0"/>
              </a:spcAft>
              <a:buFont typeface="Wingdings" pitchFamily="2" charset="2"/>
              <a:buNone/>
              <a:defRPr/>
            </a:pPr>
            <a:endParaRPr lang="en-US" sz="2400" dirty="0" smtClean="0">
              <a:solidFill>
                <a:srgbClr val="263050"/>
              </a:solidFill>
              <a:latin typeface="Corbel"/>
              <a:ea typeface="+mn-ea"/>
              <a:cs typeface="Corbel"/>
            </a:endParaRPr>
          </a:p>
          <a:p>
            <a:pPr marL="274320" eaLnBrk="1" fontAlgn="auto" hangingPunct="1">
              <a:spcAft>
                <a:spcPts val="0"/>
              </a:spcAft>
              <a:buFont typeface="Wingdings" pitchFamily="2" charset="2"/>
              <a:buChar char="§"/>
              <a:defRPr/>
            </a:pPr>
            <a:endParaRPr lang="en-US" sz="2400" dirty="0" smtClean="0">
              <a:solidFill>
                <a:srgbClr val="263050"/>
              </a:solidFill>
              <a:latin typeface="Corbel"/>
              <a:ea typeface="+mn-ea"/>
              <a:cs typeface="Corbel"/>
            </a:endParaRPr>
          </a:p>
          <a:p>
            <a:pPr marL="274320" eaLnBrk="1" fontAlgn="auto" hangingPunct="1">
              <a:spcAft>
                <a:spcPts val="0"/>
              </a:spcAft>
              <a:buFont typeface="Wingdings" pitchFamily="2" charset="2"/>
              <a:buChar char="§"/>
              <a:defRPr/>
            </a:pPr>
            <a:endParaRPr lang="en-US" sz="2400" dirty="0">
              <a:solidFill>
                <a:srgbClr val="263050"/>
              </a:solidFill>
              <a:latin typeface="Corbel"/>
              <a:ea typeface="+mn-ea"/>
              <a:cs typeface="Corbel"/>
            </a:endParaRPr>
          </a:p>
        </p:txBody>
      </p:sp>
      <p:pic>
        <p:nvPicPr>
          <p:cNvPr id="8" name="Picture 7" descr="Good photo of biggest wildlife bust in Indonesi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914400"/>
            <a:ext cx="4038600" cy="268605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9" name="Picture 8" descr="Tiger cub"/>
          <p:cNvPicPr>
            <a:picLocks noChangeAspect="1" noChangeArrowheads="1"/>
          </p:cNvPicPr>
          <p:nvPr/>
        </p:nvPicPr>
        <p:blipFill>
          <a:blip r:embed="rId3" cstate="email">
            <a:lum contrast="30000"/>
            <a:extLst>
              <a:ext uri="{28A0092B-C50C-407E-A947-70E740481C1C}">
                <a14:useLocalDpi xmlns:a14="http://schemas.microsoft.com/office/drawing/2010/main"/>
              </a:ext>
            </a:extLst>
          </a:blip>
          <a:srcRect/>
          <a:stretch>
            <a:fillRect/>
          </a:stretch>
        </p:blipFill>
        <p:spPr bwMode="auto">
          <a:xfrm>
            <a:off x="4648200" y="3733800"/>
            <a:ext cx="4038600" cy="2747963"/>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7" name="Picture 2" descr="D:\DATA\Logo\logo wcs all\WCS-LOGO TRANSPARENT.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15300" y="114300"/>
            <a:ext cx="876300" cy="87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2869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14514553"/>
              </p:ext>
            </p:extLst>
          </p:nvPr>
        </p:nvGraphicFramePr>
        <p:xfrm>
          <a:off x="3048000" y="410273"/>
          <a:ext cx="5879937" cy="6142927"/>
        </p:xfrm>
        <a:graphic>
          <a:graphicData uri="http://schemas.openxmlformats.org/drawingml/2006/table">
            <a:tbl>
              <a:tblPr/>
              <a:tblGrid>
                <a:gridCol w="2819400"/>
                <a:gridCol w="3060537"/>
              </a:tblGrid>
              <a:tr h="305808">
                <a:tc>
                  <a:txBody>
                    <a:bodyPr/>
                    <a:lstStyle/>
                    <a:p>
                      <a:pPr algn="ctr" fontAlgn="b"/>
                      <a:r>
                        <a:rPr lang="en-US" sz="1800" b="1" i="0" u="none" strike="noStrike" dirty="0" smtClean="0">
                          <a:solidFill>
                            <a:schemeClr val="bg1"/>
                          </a:solidFill>
                          <a:effectLst/>
                          <a:latin typeface="Calibri"/>
                        </a:rPr>
                        <a:t>Numbers</a:t>
                      </a:r>
                      <a:endParaRPr lang="en-US" sz="1800" b="1" i="0" u="none" strike="noStrike" dirty="0">
                        <a:solidFill>
                          <a:schemeClr val="bg1"/>
                        </a:solidFill>
                        <a:effectLst/>
                        <a:latin typeface="Calibri"/>
                      </a:endParaRPr>
                    </a:p>
                  </a:txBody>
                  <a:tcPr marL="12232" marR="12232" marT="12232" marB="0" anchor="b">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fontAlgn="b"/>
                      <a:r>
                        <a:rPr lang="en-US" sz="1800" b="1" i="0" u="none" strike="noStrike" dirty="0">
                          <a:solidFill>
                            <a:schemeClr val="bg1"/>
                          </a:solidFill>
                          <a:effectLst/>
                          <a:latin typeface="Calibri"/>
                        </a:rPr>
                        <a:t>Notes</a:t>
                      </a:r>
                    </a:p>
                  </a:txBody>
                  <a:tcPr marL="12232" marR="12232" marT="12232" marB="0" anchor="b">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r>
              <a:tr h="503119">
                <a:tc>
                  <a:txBody>
                    <a:bodyPr/>
                    <a:lstStyle/>
                    <a:p>
                      <a:pPr indent="0" algn="l" fontAlgn="ctr">
                        <a:lnSpc>
                          <a:spcPct val="100000"/>
                        </a:lnSpc>
                        <a:spcAft>
                          <a:spcPts val="600"/>
                        </a:spcAft>
                      </a:pPr>
                      <a:r>
                        <a:rPr lang="en-US" sz="1400" b="0" i="0" u="none" strike="noStrike" dirty="0" smtClean="0">
                          <a:solidFill>
                            <a:srgbClr val="000000"/>
                          </a:solidFill>
                          <a:effectLst/>
                          <a:latin typeface="Calibri"/>
                        </a:rPr>
                        <a:t>600 investigations</a:t>
                      </a:r>
                      <a:endParaRPr lang="en-US" sz="1400" b="0" i="0" u="none" strike="noStrike" dirty="0">
                        <a:solidFill>
                          <a:srgbClr val="000000"/>
                        </a:solidFill>
                        <a:effectLst/>
                        <a:latin typeface="Calibri"/>
                      </a:endParaRPr>
                    </a:p>
                  </a:txBody>
                  <a:tcPr marL="12232" marR="12232" marT="12232" marB="0">
                    <a:lnL w="190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indent="0" algn="l" fontAlgn="b">
                        <a:lnSpc>
                          <a:spcPct val="100000"/>
                        </a:lnSpc>
                        <a:spcAft>
                          <a:spcPts val="600"/>
                        </a:spcAft>
                      </a:pPr>
                      <a:r>
                        <a:rPr lang="en-US" sz="1400" b="0" i="1" u="none" strike="noStrike" dirty="0">
                          <a:solidFill>
                            <a:srgbClr val="000000"/>
                          </a:solidFill>
                          <a:effectLst/>
                          <a:latin typeface="Calibri"/>
                        </a:rPr>
                        <a:t>Early cases (2003-2005) focused on about </a:t>
                      </a:r>
                      <a:r>
                        <a:rPr lang="en-US" sz="1400" b="0" i="1" u="none" strike="noStrike" dirty="0" smtClean="0">
                          <a:solidFill>
                            <a:srgbClr val="000000"/>
                          </a:solidFill>
                          <a:effectLst/>
                          <a:latin typeface="Calibri"/>
                        </a:rPr>
                        <a:t>100 </a:t>
                      </a:r>
                      <a:r>
                        <a:rPr lang="en-US" sz="1400" b="0" i="1" u="none" strike="noStrike" dirty="0">
                          <a:solidFill>
                            <a:srgbClr val="000000"/>
                          </a:solidFill>
                          <a:effectLst/>
                          <a:latin typeface="Calibri"/>
                        </a:rPr>
                        <a:t>minor wildlife criminals</a:t>
                      </a:r>
                    </a:p>
                  </a:txBody>
                  <a:tcPr marL="12232" marR="12232" marT="12232" marB="0">
                    <a:lnL w="63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FFFF"/>
                    </a:solidFill>
                  </a:tcPr>
                </a:tc>
              </a:tr>
              <a:tr h="1447800">
                <a:tc>
                  <a:txBody>
                    <a:bodyPr/>
                    <a:lstStyle/>
                    <a:p>
                      <a:pPr algn="l" fontAlgn="ctr">
                        <a:spcAft>
                          <a:spcPts val="600"/>
                        </a:spcAft>
                      </a:pPr>
                      <a:r>
                        <a:rPr lang="en-US" sz="1400" b="0" i="0" u="none" strike="noStrike" dirty="0">
                          <a:solidFill>
                            <a:srgbClr val="000000"/>
                          </a:solidFill>
                          <a:effectLst/>
                          <a:latin typeface="Calibri"/>
                        </a:rPr>
                        <a:t>Of those 600 cases, the </a:t>
                      </a:r>
                      <a:r>
                        <a:rPr lang="en-US" sz="1400" b="0" i="0" u="none" strike="noStrike" dirty="0" err="1">
                          <a:solidFill>
                            <a:srgbClr val="000000"/>
                          </a:solidFill>
                          <a:effectLst/>
                          <a:latin typeface="Calibri"/>
                        </a:rPr>
                        <a:t>GoI</a:t>
                      </a:r>
                      <a:r>
                        <a:rPr lang="en-US" sz="1400" b="0" i="0" u="none" strike="noStrike" dirty="0">
                          <a:solidFill>
                            <a:srgbClr val="000000"/>
                          </a:solidFill>
                          <a:effectLst/>
                          <a:latin typeface="Calibri"/>
                        </a:rPr>
                        <a:t> has </a:t>
                      </a:r>
                      <a:r>
                        <a:rPr lang="en-US" sz="1400" b="0" i="0" u="none" strike="noStrike" dirty="0" smtClean="0">
                          <a:solidFill>
                            <a:srgbClr val="000000"/>
                          </a:solidFill>
                          <a:effectLst/>
                          <a:latin typeface="Calibri"/>
                        </a:rPr>
                        <a:t>taken </a:t>
                      </a:r>
                      <a:r>
                        <a:rPr lang="en-US" sz="1400" b="0" i="0" u="none" strike="noStrike" dirty="0">
                          <a:solidFill>
                            <a:srgbClr val="000000"/>
                          </a:solidFill>
                          <a:effectLst/>
                          <a:latin typeface="Calibri"/>
                        </a:rPr>
                        <a:t>law enforcement action on 252</a:t>
                      </a:r>
                    </a:p>
                  </a:txBody>
                  <a:tcPr marL="12232" marR="12232" marT="12232" marB="0">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
                        <a:spcAft>
                          <a:spcPts val="600"/>
                        </a:spcAft>
                      </a:pPr>
                      <a:r>
                        <a:rPr lang="en-US" sz="1400" b="0" i="1" u="none" strike="noStrike" dirty="0" err="1" smtClean="0">
                          <a:solidFill>
                            <a:srgbClr val="000000"/>
                          </a:solidFill>
                          <a:effectLst/>
                          <a:latin typeface="Calibri"/>
                        </a:rPr>
                        <a:t>GoI</a:t>
                      </a:r>
                      <a:r>
                        <a:rPr lang="en-US" sz="1400" b="0" i="1" u="none" strike="noStrike" dirty="0" smtClean="0">
                          <a:solidFill>
                            <a:srgbClr val="000000"/>
                          </a:solidFill>
                          <a:effectLst/>
                          <a:latin typeface="Calibri"/>
                        </a:rPr>
                        <a:t> </a:t>
                      </a:r>
                      <a:r>
                        <a:rPr lang="en-US" sz="1400" b="0" i="1" u="none" strike="noStrike" dirty="0">
                          <a:solidFill>
                            <a:srgbClr val="000000"/>
                          </a:solidFill>
                          <a:effectLst/>
                          <a:latin typeface="Calibri"/>
                        </a:rPr>
                        <a:t>now acts on 40% of WCU </a:t>
                      </a:r>
                      <a:r>
                        <a:rPr lang="en-US" sz="1400" b="0" i="1" u="none" strike="noStrike" dirty="0" smtClean="0">
                          <a:solidFill>
                            <a:srgbClr val="000000"/>
                          </a:solidFill>
                          <a:effectLst/>
                          <a:latin typeface="Calibri"/>
                        </a:rPr>
                        <a:t>cases,</a:t>
                      </a:r>
                      <a:r>
                        <a:rPr lang="en-US" sz="1400" b="0" i="1" u="none" strike="noStrike" baseline="0" dirty="0" smtClean="0">
                          <a:solidFill>
                            <a:srgbClr val="000000"/>
                          </a:solidFill>
                          <a:effectLst/>
                          <a:latin typeface="Calibri"/>
                        </a:rPr>
                        <a:t> up from 10% of cases in 2003.</a:t>
                      </a:r>
                    </a:p>
                    <a:p>
                      <a:pPr algn="l" fontAlgn="b">
                        <a:spcAft>
                          <a:spcPts val="600"/>
                        </a:spcAft>
                      </a:pPr>
                      <a:r>
                        <a:rPr lang="en-US" sz="1400" b="0" i="1" u="none" strike="noStrike" dirty="0" smtClean="0">
                          <a:solidFill>
                            <a:srgbClr val="000000"/>
                          </a:solidFill>
                          <a:effectLst/>
                          <a:latin typeface="Calibri"/>
                        </a:rPr>
                        <a:t>WCS started training judges</a:t>
                      </a:r>
                      <a:r>
                        <a:rPr lang="en-US" sz="1400" b="0" i="1" u="none" strike="noStrike" dirty="0">
                          <a:solidFill>
                            <a:srgbClr val="000000"/>
                          </a:solidFill>
                          <a:effectLst/>
                          <a:latin typeface="Calibri"/>
                        </a:rPr>
                        <a:t>, police and prosecutors on wildlife crime laws, </a:t>
                      </a:r>
                      <a:r>
                        <a:rPr lang="en-US" sz="1400" b="0" i="1" u="none" strike="noStrike" dirty="0" smtClean="0">
                          <a:solidFill>
                            <a:srgbClr val="000000"/>
                          </a:solidFill>
                          <a:effectLst/>
                          <a:latin typeface="Calibri"/>
                        </a:rPr>
                        <a:t>and as a consequence the </a:t>
                      </a:r>
                      <a:r>
                        <a:rPr lang="en-US" sz="1400" b="0" i="1" u="none" strike="noStrike" dirty="0" err="1" smtClean="0">
                          <a:solidFill>
                            <a:srgbClr val="000000"/>
                          </a:solidFill>
                          <a:effectLst/>
                          <a:latin typeface="Calibri"/>
                        </a:rPr>
                        <a:t>GoI</a:t>
                      </a:r>
                      <a:r>
                        <a:rPr lang="en-US" sz="1400" b="0" i="1" u="none" strike="noStrike" dirty="0" smtClean="0">
                          <a:solidFill>
                            <a:srgbClr val="000000"/>
                          </a:solidFill>
                          <a:effectLst/>
                          <a:latin typeface="Calibri"/>
                        </a:rPr>
                        <a:t> began acting on more and more cases.</a:t>
                      </a:r>
                      <a:endParaRPr lang="en-US" sz="1400" b="0" i="1" u="none" strike="noStrike" dirty="0">
                        <a:solidFill>
                          <a:srgbClr val="000000"/>
                        </a:solidFill>
                        <a:effectLst/>
                        <a:latin typeface="Calibri"/>
                      </a:endParaRPr>
                    </a:p>
                  </a:txBody>
                  <a:tcPr marL="12232" marR="12232" marT="12232" marB="0">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762000">
                <a:tc>
                  <a:txBody>
                    <a:bodyPr/>
                    <a:lstStyle/>
                    <a:p>
                      <a:pPr algn="l" fontAlgn="ctr">
                        <a:spcAft>
                          <a:spcPts val="600"/>
                        </a:spcAft>
                      </a:pPr>
                      <a:r>
                        <a:rPr lang="en-US" sz="1400" b="0" i="0" u="none" strike="noStrike" dirty="0">
                          <a:solidFill>
                            <a:srgbClr val="000000"/>
                          </a:solidFill>
                          <a:effectLst/>
                          <a:latin typeface="Calibri"/>
                        </a:rPr>
                        <a:t>Of those 252 cases, 240 led to successful law enforcement action (either confiscation or arrest).</a:t>
                      </a:r>
                    </a:p>
                  </a:txBody>
                  <a:tcPr marL="12232" marR="12232" marT="12232" marB="0">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spcAft>
                          <a:spcPts val="600"/>
                        </a:spcAft>
                      </a:pPr>
                      <a:r>
                        <a:rPr lang="en-US" sz="1400" b="0" i="1" u="none" strike="noStrike" dirty="0">
                          <a:solidFill>
                            <a:srgbClr val="000000"/>
                          </a:solidFill>
                          <a:effectLst/>
                          <a:latin typeface="Calibri"/>
                        </a:rPr>
                        <a:t>The high success rate of arrests is a testament to the thoroughness of the investigations done by the </a:t>
                      </a:r>
                      <a:r>
                        <a:rPr lang="en-US" sz="1400" b="0" i="1" u="none" strike="noStrike" dirty="0" err="1" smtClean="0">
                          <a:solidFill>
                            <a:srgbClr val="000000"/>
                          </a:solidFill>
                          <a:effectLst/>
                          <a:latin typeface="Calibri"/>
                        </a:rPr>
                        <a:t>GoI</a:t>
                      </a:r>
                      <a:r>
                        <a:rPr lang="en-US" sz="1400" b="0" i="1" u="none" strike="noStrike" dirty="0" smtClean="0">
                          <a:solidFill>
                            <a:srgbClr val="000000"/>
                          </a:solidFill>
                          <a:effectLst/>
                          <a:latin typeface="Calibri"/>
                        </a:rPr>
                        <a:t>/WCU</a:t>
                      </a:r>
                      <a:endParaRPr lang="en-US" sz="1400" b="0" i="1" u="none" strike="noStrike" dirty="0">
                        <a:solidFill>
                          <a:srgbClr val="000000"/>
                        </a:solidFill>
                        <a:effectLst/>
                        <a:latin typeface="Calibri"/>
                      </a:endParaRPr>
                    </a:p>
                  </a:txBody>
                  <a:tcPr marL="12232" marR="12232" marT="12232" marB="0">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FFFF"/>
                    </a:solidFill>
                  </a:tcPr>
                </a:tc>
              </a:tr>
              <a:tr h="1981200">
                <a:tc>
                  <a:txBody>
                    <a:bodyPr/>
                    <a:lstStyle/>
                    <a:p>
                      <a:pPr algn="l" fontAlgn="ctr">
                        <a:spcAft>
                          <a:spcPts val="600"/>
                        </a:spcAft>
                      </a:pPr>
                      <a:r>
                        <a:rPr lang="en-US" sz="1400" b="0" i="0" u="none" strike="noStrike" dirty="0">
                          <a:solidFill>
                            <a:srgbClr val="000000"/>
                          </a:solidFill>
                          <a:effectLst/>
                          <a:latin typeface="Calibri"/>
                        </a:rPr>
                        <a:t>Of those 240 successful law enforcement actions, over 220 lead to successful prosecutions.</a:t>
                      </a:r>
                    </a:p>
                  </a:txBody>
                  <a:tcPr marL="12232" marR="12232" marT="12232" marB="0">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CAD0E6"/>
                    </a:solidFill>
                  </a:tcPr>
                </a:tc>
                <a:tc>
                  <a:txBody>
                    <a:bodyPr/>
                    <a:lstStyle/>
                    <a:p>
                      <a:pPr algn="l" fontAlgn="b">
                        <a:spcAft>
                          <a:spcPts val="600"/>
                        </a:spcAft>
                      </a:pPr>
                      <a:r>
                        <a:rPr lang="en-US" sz="1400" b="0" i="1" u="none" strike="noStrike" dirty="0" smtClean="0">
                          <a:solidFill>
                            <a:srgbClr val="000000"/>
                          </a:solidFill>
                          <a:effectLst/>
                          <a:latin typeface="Calibri"/>
                        </a:rPr>
                        <a:t>National </a:t>
                      </a:r>
                      <a:r>
                        <a:rPr lang="en-US" sz="1400" b="0" i="1" u="none" strike="noStrike" dirty="0">
                          <a:solidFill>
                            <a:srgbClr val="000000"/>
                          </a:solidFill>
                          <a:effectLst/>
                          <a:latin typeface="Calibri"/>
                        </a:rPr>
                        <a:t>average for arrest to prosecution ratio for wildlife crimes is 5%. </a:t>
                      </a:r>
                      <a:endParaRPr lang="en-US" sz="1400" b="0" i="1" u="none" strike="noStrike" dirty="0" smtClean="0">
                        <a:solidFill>
                          <a:srgbClr val="000000"/>
                        </a:solidFill>
                        <a:effectLst/>
                        <a:latin typeface="Calibri"/>
                      </a:endParaRPr>
                    </a:p>
                    <a:p>
                      <a:pPr algn="l" fontAlgn="b">
                        <a:spcAft>
                          <a:spcPts val="600"/>
                        </a:spcAft>
                      </a:pPr>
                      <a:r>
                        <a:rPr lang="en-US" sz="1400" b="0" i="1" u="none" strike="noStrike" dirty="0" smtClean="0">
                          <a:solidFill>
                            <a:srgbClr val="000000"/>
                          </a:solidFill>
                          <a:effectLst/>
                          <a:latin typeface="Calibri"/>
                        </a:rPr>
                        <a:t>Wildlife </a:t>
                      </a:r>
                      <a:r>
                        <a:rPr lang="en-US" sz="1400" b="0" i="1" u="none" strike="noStrike" dirty="0">
                          <a:solidFill>
                            <a:srgbClr val="000000"/>
                          </a:solidFill>
                          <a:effectLst/>
                          <a:latin typeface="Calibri"/>
                        </a:rPr>
                        <a:t>crimes cases brought by WCU have an arrest to prosecution ratio of over 90%. </a:t>
                      </a:r>
                      <a:endParaRPr lang="en-US" sz="1400" b="0" i="1" u="none" strike="noStrike" dirty="0" smtClean="0">
                        <a:solidFill>
                          <a:srgbClr val="000000"/>
                        </a:solidFill>
                        <a:effectLst/>
                        <a:latin typeface="Calibri"/>
                      </a:endParaRPr>
                    </a:p>
                    <a:p>
                      <a:pPr algn="l" fontAlgn="b">
                        <a:spcAft>
                          <a:spcPts val="600"/>
                        </a:spcAft>
                      </a:pPr>
                      <a:r>
                        <a:rPr lang="en-US" sz="1400" b="0" i="1" u="none" strike="noStrike" dirty="0" smtClean="0">
                          <a:solidFill>
                            <a:srgbClr val="000000"/>
                          </a:solidFill>
                          <a:effectLst/>
                          <a:latin typeface="Calibri"/>
                        </a:rPr>
                        <a:t>This </a:t>
                      </a:r>
                      <a:r>
                        <a:rPr lang="en-US" sz="1400" b="0" i="1" u="none" strike="noStrike" dirty="0">
                          <a:solidFill>
                            <a:srgbClr val="000000"/>
                          </a:solidFill>
                          <a:effectLst/>
                          <a:latin typeface="Calibri"/>
                        </a:rPr>
                        <a:t>is a testament to the quality of the investigations and the quality of legal assistance the WCU provides</a:t>
                      </a:r>
                      <a:r>
                        <a:rPr lang="en-US" sz="1400" b="0" i="1" u="none" strike="noStrike" dirty="0" smtClean="0">
                          <a:solidFill>
                            <a:srgbClr val="000000"/>
                          </a:solidFill>
                          <a:effectLst/>
                          <a:latin typeface="Calibri"/>
                        </a:rPr>
                        <a:t>.</a:t>
                      </a:r>
                      <a:r>
                        <a:rPr lang="en-US" sz="1400" b="0" i="1" u="none" strike="noStrike" baseline="0" dirty="0" smtClean="0">
                          <a:solidFill>
                            <a:srgbClr val="000000"/>
                          </a:solidFill>
                          <a:effectLst/>
                          <a:latin typeface="Calibri"/>
                        </a:rPr>
                        <a:t> </a:t>
                      </a:r>
                      <a:endParaRPr lang="en-US" sz="1400" b="0" i="1" u="none" strike="noStrike" dirty="0">
                        <a:solidFill>
                          <a:srgbClr val="000000"/>
                        </a:solidFill>
                        <a:effectLst/>
                        <a:latin typeface="Calibri"/>
                      </a:endParaRPr>
                    </a:p>
                  </a:txBody>
                  <a:tcPr marL="12232" marR="12232" marT="12232" marB="0">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CAD0E6"/>
                    </a:solidFill>
                  </a:tcPr>
                </a:tc>
              </a:tr>
              <a:tr h="1143000">
                <a:tc>
                  <a:txBody>
                    <a:bodyPr/>
                    <a:lstStyle/>
                    <a:p>
                      <a:pPr algn="l" fontAlgn="ctr">
                        <a:spcAft>
                          <a:spcPts val="600"/>
                        </a:spcAft>
                      </a:pPr>
                      <a:r>
                        <a:rPr lang="en-US" sz="1400" b="0" i="0" u="none" strike="noStrike" dirty="0">
                          <a:solidFill>
                            <a:srgbClr val="000000"/>
                          </a:solidFill>
                          <a:effectLst/>
                          <a:latin typeface="Calibri"/>
                        </a:rPr>
                        <a:t>These 220 successful prosecutions </a:t>
                      </a:r>
                      <a:r>
                        <a:rPr lang="en-US" sz="1400" b="0" i="0" u="none" strike="noStrike" dirty="0" smtClean="0">
                          <a:solidFill>
                            <a:srgbClr val="000000"/>
                          </a:solidFill>
                          <a:effectLst/>
                          <a:latin typeface="Calibri"/>
                        </a:rPr>
                        <a:t>include</a:t>
                      </a:r>
                      <a:r>
                        <a:rPr lang="en-US" sz="1400" b="0" i="0" u="none" strike="noStrike" baseline="0" dirty="0" smtClean="0">
                          <a:solidFill>
                            <a:srgbClr val="000000"/>
                          </a:solidFill>
                          <a:effectLst/>
                          <a:latin typeface="Calibri"/>
                        </a:rPr>
                        <a:t> about 120 </a:t>
                      </a:r>
                      <a:r>
                        <a:rPr lang="en-US" sz="1400" b="0" i="0" u="none" strike="noStrike" dirty="0" smtClean="0">
                          <a:solidFill>
                            <a:srgbClr val="000000"/>
                          </a:solidFill>
                          <a:effectLst/>
                          <a:latin typeface="Calibri"/>
                        </a:rPr>
                        <a:t>confiscations</a:t>
                      </a:r>
                      <a:r>
                        <a:rPr lang="en-US" sz="1400" b="0" i="0" u="none" strike="noStrike" dirty="0">
                          <a:solidFill>
                            <a:srgbClr val="000000"/>
                          </a:solidFill>
                          <a:effectLst/>
                          <a:latin typeface="Calibri"/>
                        </a:rPr>
                        <a:t>, but also include over 100 poachers and traders, including many major kingpins of wildlife trade </a:t>
                      </a:r>
                    </a:p>
                  </a:txBody>
                  <a:tcPr marL="12232" marR="12232" marT="12232" marB="0">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dot"/>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spcAft>
                          <a:spcPts val="600"/>
                        </a:spcAft>
                      </a:pPr>
                      <a:r>
                        <a:rPr lang="en-US" sz="1400" b="0" i="1" u="none" strike="noStrike" dirty="0">
                          <a:solidFill>
                            <a:srgbClr val="000000"/>
                          </a:solidFill>
                          <a:effectLst/>
                          <a:latin typeface="Calibri"/>
                        </a:rPr>
                        <a:t>The WCU is now </a:t>
                      </a:r>
                      <a:r>
                        <a:rPr lang="en-US" sz="1400" b="0" i="1" u="none" strike="noStrike" dirty="0" smtClean="0">
                          <a:solidFill>
                            <a:srgbClr val="000000"/>
                          </a:solidFill>
                          <a:effectLst/>
                          <a:latin typeface="Calibri"/>
                        </a:rPr>
                        <a:t>targeting </a:t>
                      </a:r>
                      <a:r>
                        <a:rPr lang="en-US" sz="1400" b="0" i="1" u="none" strike="noStrike" dirty="0">
                          <a:solidFill>
                            <a:srgbClr val="000000"/>
                          </a:solidFill>
                          <a:effectLst/>
                          <a:latin typeface="Calibri"/>
                        </a:rPr>
                        <a:t>larger and larger actors in the wildlife trade networks. The top 10 </a:t>
                      </a:r>
                      <a:r>
                        <a:rPr lang="en-US" sz="1400" b="0" i="1" u="none" strike="noStrike" dirty="0" smtClean="0">
                          <a:solidFill>
                            <a:srgbClr val="000000"/>
                          </a:solidFill>
                          <a:effectLst/>
                          <a:latin typeface="Calibri"/>
                        </a:rPr>
                        <a:t>wildlife </a:t>
                      </a:r>
                      <a:r>
                        <a:rPr lang="en-US" sz="1400" b="0" i="1" u="none" strike="noStrike" dirty="0">
                          <a:solidFill>
                            <a:srgbClr val="000000"/>
                          </a:solidFill>
                          <a:effectLst/>
                          <a:latin typeface="Calibri"/>
                        </a:rPr>
                        <a:t>crime cases in Indonesia were all catalyzed by the WCU</a:t>
                      </a:r>
                    </a:p>
                  </a:txBody>
                  <a:tcPr marL="12232" marR="12232" marT="12232" marB="0">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dot"/>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8" name="Rectangle 7"/>
          <p:cNvSpPr/>
          <p:nvPr/>
        </p:nvSpPr>
        <p:spPr>
          <a:xfrm>
            <a:off x="0" y="0"/>
            <a:ext cx="2743200" cy="6858000"/>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28600" y="1524000"/>
            <a:ext cx="2400300" cy="1993392"/>
          </a:xfrm>
          <a:prstGeom prst="rect">
            <a:avLst/>
          </a:prstGeom>
        </p:spPr>
        <p:txBody>
          <a:bodyPr/>
          <a:lstStyle>
            <a:lvl1pPr algn="l" rtl="0" eaLnBrk="0" fontAlgn="base" hangingPunct="0">
              <a:lnSpc>
                <a:spcPct val="90000"/>
              </a:lnSpc>
              <a:spcBef>
                <a:spcPct val="0"/>
              </a:spcBef>
              <a:spcAft>
                <a:spcPct val="0"/>
              </a:spcAft>
              <a:buFont typeface="Arial" charset="0"/>
              <a:defRPr sz="3400" kern="1200">
                <a:solidFill>
                  <a:srgbClr val="1D243C"/>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buFont typeface="Arial" charset="0"/>
              <a:defRPr sz="3400">
                <a:solidFill>
                  <a:srgbClr val="1D243C"/>
                </a:solidFill>
                <a:latin typeface="Corbel" pitchFamily="34" charset="0"/>
                <a:ea typeface="ＭＳ Ｐゴシック" charset="0"/>
                <a:cs typeface="ＭＳ Ｐゴシック" charset="0"/>
              </a:defRPr>
            </a:lvl2pPr>
            <a:lvl3pPr algn="l" rtl="0" eaLnBrk="0" fontAlgn="base" hangingPunct="0">
              <a:lnSpc>
                <a:spcPct val="90000"/>
              </a:lnSpc>
              <a:spcBef>
                <a:spcPct val="0"/>
              </a:spcBef>
              <a:spcAft>
                <a:spcPct val="0"/>
              </a:spcAft>
              <a:buFont typeface="Arial" charset="0"/>
              <a:defRPr sz="3400">
                <a:solidFill>
                  <a:srgbClr val="1D243C"/>
                </a:solidFill>
                <a:latin typeface="Corbel" pitchFamily="34" charset="0"/>
                <a:ea typeface="ＭＳ Ｐゴシック" charset="0"/>
                <a:cs typeface="ＭＳ Ｐゴシック" charset="0"/>
              </a:defRPr>
            </a:lvl3pPr>
            <a:lvl4pPr algn="l" rtl="0" eaLnBrk="0" fontAlgn="base" hangingPunct="0">
              <a:lnSpc>
                <a:spcPct val="90000"/>
              </a:lnSpc>
              <a:spcBef>
                <a:spcPct val="0"/>
              </a:spcBef>
              <a:spcAft>
                <a:spcPct val="0"/>
              </a:spcAft>
              <a:buFont typeface="Arial" charset="0"/>
              <a:defRPr sz="3400">
                <a:solidFill>
                  <a:srgbClr val="1D243C"/>
                </a:solidFill>
                <a:latin typeface="Corbel" pitchFamily="34" charset="0"/>
                <a:ea typeface="ＭＳ Ｐゴシック" charset="0"/>
                <a:cs typeface="ＭＳ Ｐゴシック" charset="0"/>
              </a:defRPr>
            </a:lvl4pPr>
            <a:lvl5pPr algn="l" rtl="0" eaLnBrk="0" fontAlgn="base" hangingPunct="0">
              <a:lnSpc>
                <a:spcPct val="90000"/>
              </a:lnSpc>
              <a:spcBef>
                <a:spcPct val="0"/>
              </a:spcBef>
              <a:spcAft>
                <a:spcPct val="0"/>
              </a:spcAft>
              <a:buFont typeface="Arial" charset="0"/>
              <a:defRPr sz="3400">
                <a:solidFill>
                  <a:srgbClr val="1D243C"/>
                </a:solidFill>
                <a:latin typeface="Corbel" pitchFamily="34" charset="0"/>
                <a:ea typeface="ＭＳ Ｐゴシック" charset="0"/>
                <a:cs typeface="ＭＳ Ｐゴシック" charset="0"/>
              </a:defRPr>
            </a:lvl5pPr>
            <a:lvl6pPr marL="457200" algn="l" rtl="0" fontAlgn="base">
              <a:lnSpc>
                <a:spcPct val="90000"/>
              </a:lnSpc>
              <a:spcBef>
                <a:spcPct val="0"/>
              </a:spcBef>
              <a:spcAft>
                <a:spcPct val="0"/>
              </a:spcAft>
              <a:buFont typeface="Arial" pitchFamily="34" charset="0"/>
              <a:defRPr sz="3400">
                <a:solidFill>
                  <a:srgbClr val="1D243C"/>
                </a:solidFill>
                <a:latin typeface="Corbel" pitchFamily="34" charset="0"/>
              </a:defRPr>
            </a:lvl6pPr>
            <a:lvl7pPr marL="914400" algn="l" rtl="0" fontAlgn="base">
              <a:lnSpc>
                <a:spcPct val="90000"/>
              </a:lnSpc>
              <a:spcBef>
                <a:spcPct val="0"/>
              </a:spcBef>
              <a:spcAft>
                <a:spcPct val="0"/>
              </a:spcAft>
              <a:buFont typeface="Arial" pitchFamily="34" charset="0"/>
              <a:defRPr sz="3400">
                <a:solidFill>
                  <a:srgbClr val="1D243C"/>
                </a:solidFill>
                <a:latin typeface="Corbel" pitchFamily="34" charset="0"/>
              </a:defRPr>
            </a:lvl7pPr>
            <a:lvl8pPr marL="1371600" algn="l" rtl="0" fontAlgn="base">
              <a:lnSpc>
                <a:spcPct val="90000"/>
              </a:lnSpc>
              <a:spcBef>
                <a:spcPct val="0"/>
              </a:spcBef>
              <a:spcAft>
                <a:spcPct val="0"/>
              </a:spcAft>
              <a:buFont typeface="Arial" pitchFamily="34" charset="0"/>
              <a:defRPr sz="3400">
                <a:solidFill>
                  <a:srgbClr val="1D243C"/>
                </a:solidFill>
                <a:latin typeface="Corbel" pitchFamily="34" charset="0"/>
              </a:defRPr>
            </a:lvl8pPr>
            <a:lvl9pPr marL="1828800" algn="l" rtl="0" fontAlgn="base">
              <a:lnSpc>
                <a:spcPct val="90000"/>
              </a:lnSpc>
              <a:spcBef>
                <a:spcPct val="0"/>
              </a:spcBef>
              <a:spcAft>
                <a:spcPct val="0"/>
              </a:spcAft>
              <a:buFont typeface="Arial" pitchFamily="34" charset="0"/>
              <a:defRPr sz="3400">
                <a:solidFill>
                  <a:srgbClr val="1D243C"/>
                </a:solidFill>
                <a:latin typeface="Corbel" pitchFamily="34" charset="0"/>
              </a:defRPr>
            </a:lvl9pPr>
          </a:lstStyle>
          <a:p>
            <a:r>
              <a:rPr lang="en-US" sz="3200" b="1" dirty="0" smtClean="0">
                <a:solidFill>
                  <a:srgbClr val="FFFFFF"/>
                </a:solidFill>
                <a:latin typeface="Corbel"/>
                <a:cs typeface="Corbel"/>
              </a:rPr>
              <a:t>WCU by numbers:</a:t>
            </a:r>
          </a:p>
          <a:p>
            <a:endParaRPr lang="en-US" dirty="0" smtClean="0">
              <a:solidFill>
                <a:srgbClr val="FFFFFF"/>
              </a:solidFill>
              <a:latin typeface="Calibri"/>
              <a:cs typeface="Calibri"/>
            </a:endParaRPr>
          </a:p>
          <a:p>
            <a:r>
              <a:rPr lang="en-US" sz="2400" dirty="0" smtClean="0">
                <a:solidFill>
                  <a:srgbClr val="FFFFFF"/>
                </a:solidFill>
                <a:latin typeface="Calibri"/>
                <a:cs typeface="Calibri"/>
              </a:rPr>
              <a:t>The Wildlife Crimes Unit has catalyzed the successful arrest and prosecution of hundreds of wildlife criminals</a:t>
            </a:r>
            <a:endParaRPr lang="en-US" sz="2400" dirty="0">
              <a:solidFill>
                <a:srgbClr val="FFFFFF"/>
              </a:solidFill>
              <a:latin typeface="Calibri"/>
              <a:cs typeface="Calibri"/>
            </a:endParaRPr>
          </a:p>
        </p:txBody>
      </p:sp>
      <p:pic>
        <p:nvPicPr>
          <p:cNvPr id="6" name="Picture 2" descr="D:\DATA\Logo\logo wcs all\WCS-LOGO TRANSPARENT.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14300"/>
            <a:ext cx="876300" cy="87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80383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map_wcu copy"/>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760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Lao PDR</a:t>
            </a:r>
            <a:endParaRPr lang="en-US" dirty="0">
              <a:solidFill>
                <a:schemeClr val="bg1"/>
              </a:solidFill>
            </a:endParaRPr>
          </a:p>
        </p:txBody>
      </p:sp>
    </p:spTree>
    <p:extLst>
      <p:ext uri="{BB962C8B-B14F-4D97-AF65-F5344CB8AC3E}">
        <p14:creationId xmlns:p14="http://schemas.microsoft.com/office/powerpoint/2010/main" val="3978363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410450" y="0"/>
            <a:ext cx="1733550" cy="6858000"/>
          </a:xfrm>
          <a:prstGeom prst="rect">
            <a:avLst/>
          </a:prstGeom>
          <a:solidFill>
            <a:srgbClr val="18746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4578" name="Picture 3" descr="WCS logo 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 y="6157913"/>
            <a:ext cx="62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WCS_project_sites2.jpg"/>
          <p:cNvPicPr>
            <a:picLocks noChangeAspect="1"/>
          </p:cNvPicPr>
          <p:nvPr/>
        </p:nvPicPr>
        <p:blipFill>
          <a:blip r:embed="rId4">
            <a:extLst>
              <a:ext uri="{28A0092B-C50C-407E-A947-70E740481C1C}">
                <a14:useLocalDpi xmlns:a14="http://schemas.microsoft.com/office/drawing/2010/main" val="0"/>
              </a:ext>
            </a:extLst>
          </a:blip>
          <a:srcRect t="3192" b="3679"/>
          <a:stretch>
            <a:fillRect/>
          </a:stretch>
        </p:blipFill>
        <p:spPr bwMode="auto">
          <a:xfrm>
            <a:off x="4511675" y="1073150"/>
            <a:ext cx="4205288"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Arrow 3"/>
          <p:cNvSpPr/>
          <p:nvPr/>
        </p:nvSpPr>
        <p:spPr>
          <a:xfrm rot="18410767">
            <a:off x="6402387" y="2187576"/>
            <a:ext cx="492125" cy="266700"/>
          </a:xfrm>
          <a:prstGeom prst="lef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8" name="Left Arrow 7"/>
          <p:cNvSpPr/>
          <p:nvPr/>
        </p:nvSpPr>
        <p:spPr>
          <a:xfrm rot="18410767">
            <a:off x="7011988" y="3252788"/>
            <a:ext cx="490537" cy="261937"/>
          </a:xfrm>
          <a:prstGeom prst="lef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6" name="TextBox 5"/>
          <p:cNvSpPr txBox="1"/>
          <p:nvPr/>
        </p:nvSpPr>
        <p:spPr>
          <a:xfrm>
            <a:off x="268288" y="1016000"/>
            <a:ext cx="4064000" cy="5262563"/>
          </a:xfrm>
          <a:prstGeom prst="rect">
            <a:avLst/>
          </a:prstGeom>
          <a:noFill/>
        </p:spPr>
        <p:txBody>
          <a:bodyPr>
            <a:spAutoFit/>
          </a:bodyPr>
          <a:lstStyle/>
          <a:p>
            <a:pPr algn="just">
              <a:defRPr/>
            </a:pPr>
            <a:r>
              <a:rPr lang="en-US" dirty="0"/>
              <a:t>Nam Et Phou Louey NPA</a:t>
            </a:r>
          </a:p>
          <a:p>
            <a:pPr marL="285750" indent="-285750" algn="just">
              <a:buFontTx/>
              <a:buChar char="-"/>
              <a:defRPr/>
            </a:pPr>
            <a:r>
              <a:rPr lang="en-US" b="1" dirty="0"/>
              <a:t>second largest PA in Lao PDR</a:t>
            </a:r>
          </a:p>
          <a:p>
            <a:pPr marL="285750" indent="-285750" algn="just">
              <a:buFontTx/>
              <a:buChar char="-"/>
              <a:defRPr/>
            </a:pPr>
            <a:r>
              <a:rPr lang="en-US" b="1" dirty="0"/>
              <a:t>WCS 10 years</a:t>
            </a:r>
          </a:p>
          <a:p>
            <a:pPr algn="just">
              <a:defRPr/>
            </a:pPr>
            <a:endParaRPr lang="en-US" sz="2400" dirty="0"/>
          </a:p>
          <a:p>
            <a:pPr algn="just">
              <a:defRPr/>
            </a:pPr>
            <a:r>
              <a:rPr lang="en-US" dirty="0"/>
              <a:t>Bolikhamxay Landscape</a:t>
            </a:r>
          </a:p>
          <a:p>
            <a:pPr marL="285750" indent="-285750" algn="just">
              <a:buFontTx/>
              <a:buChar char="-"/>
              <a:defRPr/>
            </a:pPr>
            <a:r>
              <a:rPr lang="en-US" b="1" dirty="0"/>
              <a:t>3 focal PA’s and 1 protection forest</a:t>
            </a:r>
          </a:p>
          <a:p>
            <a:pPr marL="285750" indent="-285750" algn="just">
              <a:buFontTx/>
              <a:buChar char="-"/>
              <a:defRPr/>
            </a:pPr>
            <a:r>
              <a:rPr lang="en-US" b="1" dirty="0"/>
              <a:t>WCS 10 years</a:t>
            </a:r>
          </a:p>
          <a:p>
            <a:pPr marL="285750" indent="-285750" algn="just">
              <a:buFontTx/>
              <a:buChar char="-"/>
              <a:defRPr/>
            </a:pPr>
            <a:r>
              <a:rPr lang="en-US" b="1" dirty="0" err="1"/>
              <a:t>Xaysavang</a:t>
            </a:r>
            <a:r>
              <a:rPr lang="en-US" b="1" dirty="0"/>
              <a:t> Trading stomping ground</a:t>
            </a:r>
          </a:p>
          <a:p>
            <a:pPr algn="just">
              <a:defRPr/>
            </a:pPr>
            <a:endParaRPr lang="en-US" sz="2400" dirty="0"/>
          </a:p>
          <a:p>
            <a:pPr algn="just">
              <a:defRPr/>
            </a:pPr>
            <a:r>
              <a:rPr lang="en-US" b="1" dirty="0"/>
              <a:t>GREATER</a:t>
            </a:r>
            <a:r>
              <a:rPr lang="en-US" dirty="0"/>
              <a:t> Northern </a:t>
            </a:r>
            <a:r>
              <a:rPr lang="en-US" dirty="0" err="1"/>
              <a:t>Annamites</a:t>
            </a:r>
            <a:r>
              <a:rPr lang="en-US" dirty="0"/>
              <a:t> Landscape</a:t>
            </a:r>
          </a:p>
          <a:p>
            <a:pPr marL="285750" indent="-285750" algn="just">
              <a:buFontTx/>
              <a:buChar char="-"/>
              <a:defRPr/>
            </a:pPr>
            <a:r>
              <a:rPr lang="en-US" b="1" dirty="0"/>
              <a:t>Highest level of endemism of any continental area</a:t>
            </a:r>
          </a:p>
          <a:p>
            <a:pPr marL="285750" indent="-285750">
              <a:buFontTx/>
              <a:buChar char="-"/>
              <a:defRPr/>
            </a:pPr>
            <a:endParaRPr lang="en-US" dirty="0"/>
          </a:p>
          <a:p>
            <a:pPr>
              <a:defRPr/>
            </a:pPr>
            <a:endParaRPr lang="en-US" dirty="0"/>
          </a:p>
          <a:p>
            <a:pPr>
              <a:defRPr/>
            </a:pPr>
            <a:endParaRPr lang="en-US" dirty="0"/>
          </a:p>
          <a:p>
            <a:pPr>
              <a:defRPr/>
            </a:pPr>
            <a:endParaRPr lang="en-US" dirty="0"/>
          </a:p>
          <a:p>
            <a:pPr>
              <a:defRPr/>
            </a:pPr>
            <a:r>
              <a:rPr lang="en-US" dirty="0"/>
              <a:t>	</a:t>
            </a:r>
          </a:p>
          <a:p>
            <a:pPr>
              <a:defRPr/>
            </a:pPr>
            <a:endParaRPr lang="en-US" dirty="0"/>
          </a:p>
        </p:txBody>
      </p:sp>
      <p:pic>
        <p:nvPicPr>
          <p:cNvPr id="24584" name="Picture 9" descr="Saola ct 4 200 dpi.jpg"/>
          <p:cNvPicPr>
            <a:picLocks noChangeAspect="1"/>
          </p:cNvPicPr>
          <p:nvPr/>
        </p:nvPicPr>
        <p:blipFill>
          <a:blip r:embed="rId5">
            <a:extLst>
              <a:ext uri="{28A0092B-C50C-407E-A947-70E740481C1C}">
                <a14:useLocalDpi xmlns:a14="http://schemas.microsoft.com/office/drawing/2010/main" val="0"/>
              </a:ext>
            </a:extLst>
          </a:blip>
          <a:srcRect l="28122" t="48303" r="28360" b="3174"/>
          <a:stretch>
            <a:fillRect/>
          </a:stretch>
        </p:blipFill>
        <p:spPr bwMode="auto">
          <a:xfrm>
            <a:off x="1341438" y="4775200"/>
            <a:ext cx="2789237" cy="1814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046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3000" fill="hold" grpId="0" nodeType="withEffect">
                                  <p:stCondLst>
                                    <p:cond delay="0"/>
                                  </p:stCondLst>
                                  <p:childTnLst>
                                    <p:animScale>
                                      <p:cBhvr>
                                        <p:cTn id="6" dur="2000" fill="hold"/>
                                        <p:tgtEl>
                                          <p:spTgt spid="4"/>
                                        </p:tgtEl>
                                      </p:cBhvr>
                                      <p:by x="150000" y="150000"/>
                                    </p:animScale>
                                  </p:childTnLst>
                                </p:cTn>
                              </p:par>
                              <p:par>
                                <p:cTn id="7" presetID="6" presetClass="emph" presetSubtype="0" repeatCount="3000" fill="hold" grpId="0"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480300" y="14288"/>
            <a:ext cx="1733550" cy="6858000"/>
          </a:xfrm>
          <a:prstGeom prst="rect">
            <a:avLst/>
          </a:prstGeom>
          <a:solidFill>
            <a:srgbClr val="18746C"/>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6626" name="Picture 3" descr="WCS logo 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 y="6157913"/>
            <a:ext cx="6238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p:cNvSpPr txBox="1">
            <a:spLocks noChangeArrowheads="1"/>
          </p:cNvSpPr>
          <p:nvPr/>
        </p:nvSpPr>
        <p:spPr bwMode="auto">
          <a:xfrm>
            <a:off x="268288" y="180975"/>
            <a:ext cx="6773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t>Primarily site based interventions in each scape</a:t>
            </a:r>
          </a:p>
        </p:txBody>
      </p:sp>
      <p:sp>
        <p:nvSpPr>
          <p:cNvPr id="7" name="Oval 6"/>
          <p:cNvSpPr/>
          <p:nvPr/>
        </p:nvSpPr>
        <p:spPr>
          <a:xfrm>
            <a:off x="2720975" y="719138"/>
            <a:ext cx="1946275" cy="1905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29" name="TextBox 8"/>
          <p:cNvSpPr txBox="1">
            <a:spLocks noChangeArrowheads="1"/>
          </p:cNvSpPr>
          <p:nvPr/>
        </p:nvSpPr>
        <p:spPr bwMode="auto">
          <a:xfrm>
            <a:off x="2790825" y="1317625"/>
            <a:ext cx="1849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Law </a:t>
            </a:r>
            <a:br>
              <a:rPr lang="en-US" sz="1800"/>
            </a:br>
            <a:r>
              <a:rPr lang="en-US" sz="1800"/>
              <a:t>enforcement</a:t>
            </a:r>
          </a:p>
        </p:txBody>
      </p:sp>
      <p:sp>
        <p:nvSpPr>
          <p:cNvPr id="15" name="Oval 14"/>
          <p:cNvSpPr/>
          <p:nvPr/>
        </p:nvSpPr>
        <p:spPr>
          <a:xfrm>
            <a:off x="4386263" y="1069975"/>
            <a:ext cx="1946275" cy="1905000"/>
          </a:xfrm>
          <a:prstGeom prst="ellipse">
            <a:avLst/>
          </a:prstGeom>
          <a:noFill/>
          <a:ln w="57150" cmpd="sng">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31" name="TextBox 15"/>
          <p:cNvSpPr txBox="1">
            <a:spLocks noChangeArrowheads="1"/>
          </p:cNvSpPr>
          <p:nvPr/>
        </p:nvSpPr>
        <p:spPr bwMode="auto">
          <a:xfrm>
            <a:off x="4456113" y="1666875"/>
            <a:ext cx="18494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Outreach and Awareness</a:t>
            </a:r>
          </a:p>
        </p:txBody>
      </p:sp>
      <p:grpSp>
        <p:nvGrpSpPr>
          <p:cNvPr id="26632" name="Group 16"/>
          <p:cNvGrpSpPr>
            <a:grpSpLocks/>
          </p:cNvGrpSpPr>
          <p:nvPr/>
        </p:nvGrpSpPr>
        <p:grpSpPr bwMode="auto">
          <a:xfrm>
            <a:off x="539750" y="4017963"/>
            <a:ext cx="1947863" cy="1905000"/>
            <a:chOff x="2836334" y="1001889"/>
            <a:chExt cx="1947333" cy="1905000"/>
          </a:xfrm>
        </p:grpSpPr>
        <p:sp>
          <p:nvSpPr>
            <p:cNvPr id="18" name="Oval 17"/>
            <p:cNvSpPr/>
            <p:nvPr/>
          </p:nvSpPr>
          <p:spPr>
            <a:xfrm>
              <a:off x="2836334" y="1001889"/>
              <a:ext cx="1947333" cy="1905000"/>
            </a:xfrm>
            <a:prstGeom prst="ellipse">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53" name="TextBox 18"/>
            <p:cNvSpPr txBox="1">
              <a:spLocks noChangeArrowheads="1"/>
            </p:cNvSpPr>
            <p:nvPr/>
          </p:nvSpPr>
          <p:spPr bwMode="auto">
            <a:xfrm>
              <a:off x="2906889" y="1599442"/>
              <a:ext cx="18485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Biodiversity Monitoring</a:t>
              </a:r>
            </a:p>
          </p:txBody>
        </p:sp>
      </p:grpSp>
      <p:grpSp>
        <p:nvGrpSpPr>
          <p:cNvPr id="26633" name="Group 19"/>
          <p:cNvGrpSpPr>
            <a:grpSpLocks/>
          </p:cNvGrpSpPr>
          <p:nvPr/>
        </p:nvGrpSpPr>
        <p:grpSpPr bwMode="auto">
          <a:xfrm>
            <a:off x="149225" y="2428875"/>
            <a:ext cx="1947863" cy="1905000"/>
            <a:chOff x="2836334" y="1001889"/>
            <a:chExt cx="1947333" cy="1905000"/>
          </a:xfrm>
        </p:grpSpPr>
        <p:sp>
          <p:nvSpPr>
            <p:cNvPr id="21" name="Oval 20"/>
            <p:cNvSpPr/>
            <p:nvPr/>
          </p:nvSpPr>
          <p:spPr>
            <a:xfrm>
              <a:off x="2836334" y="1001889"/>
              <a:ext cx="1947333" cy="1905000"/>
            </a:xfrm>
            <a:prstGeom prst="ellipse">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51" name="TextBox 21"/>
            <p:cNvSpPr txBox="1">
              <a:spLocks noChangeArrowheads="1"/>
            </p:cNvSpPr>
            <p:nvPr/>
          </p:nvSpPr>
          <p:spPr bwMode="auto">
            <a:xfrm>
              <a:off x="2906889" y="1599442"/>
              <a:ext cx="18485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Capacity Development</a:t>
              </a:r>
            </a:p>
          </p:txBody>
        </p:sp>
      </p:grpSp>
      <p:grpSp>
        <p:nvGrpSpPr>
          <p:cNvPr id="26634" name="Group 22"/>
          <p:cNvGrpSpPr>
            <a:grpSpLocks/>
          </p:cNvGrpSpPr>
          <p:nvPr/>
        </p:nvGrpSpPr>
        <p:grpSpPr bwMode="auto">
          <a:xfrm>
            <a:off x="3665538" y="4714875"/>
            <a:ext cx="1947862" cy="1905000"/>
            <a:chOff x="2836334" y="1001889"/>
            <a:chExt cx="1947333" cy="1905000"/>
          </a:xfrm>
        </p:grpSpPr>
        <p:sp>
          <p:nvSpPr>
            <p:cNvPr id="24" name="Oval 23"/>
            <p:cNvSpPr/>
            <p:nvPr/>
          </p:nvSpPr>
          <p:spPr>
            <a:xfrm>
              <a:off x="2836334" y="1001889"/>
              <a:ext cx="1947333" cy="1905000"/>
            </a:xfrm>
            <a:prstGeom prst="ellipse">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49" name="TextBox 24"/>
            <p:cNvSpPr txBox="1">
              <a:spLocks noChangeArrowheads="1"/>
            </p:cNvSpPr>
            <p:nvPr/>
          </p:nvSpPr>
          <p:spPr bwMode="auto">
            <a:xfrm>
              <a:off x="2906889" y="1599442"/>
              <a:ext cx="18485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Conservation Planning</a:t>
              </a:r>
            </a:p>
          </p:txBody>
        </p:sp>
      </p:grpSp>
      <p:grpSp>
        <p:nvGrpSpPr>
          <p:cNvPr id="26635" name="Group 26"/>
          <p:cNvGrpSpPr>
            <a:grpSpLocks/>
          </p:cNvGrpSpPr>
          <p:nvPr/>
        </p:nvGrpSpPr>
        <p:grpSpPr bwMode="auto">
          <a:xfrm>
            <a:off x="2025650" y="4829175"/>
            <a:ext cx="1947863" cy="1905000"/>
            <a:chOff x="2836334" y="1001889"/>
            <a:chExt cx="1947333" cy="1905000"/>
          </a:xfrm>
        </p:grpSpPr>
        <p:sp>
          <p:nvSpPr>
            <p:cNvPr id="28" name="Oval 27"/>
            <p:cNvSpPr/>
            <p:nvPr/>
          </p:nvSpPr>
          <p:spPr>
            <a:xfrm>
              <a:off x="2836334" y="1001889"/>
              <a:ext cx="1947333" cy="1905000"/>
            </a:xfrm>
            <a:prstGeom prst="ellipse">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47" name="TextBox 28"/>
            <p:cNvSpPr txBox="1">
              <a:spLocks noChangeArrowheads="1"/>
            </p:cNvSpPr>
            <p:nvPr/>
          </p:nvSpPr>
          <p:spPr bwMode="auto">
            <a:xfrm>
              <a:off x="2906889" y="1599442"/>
              <a:ext cx="18485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Management and Administration</a:t>
              </a:r>
            </a:p>
          </p:txBody>
        </p:sp>
      </p:grpSp>
      <p:grpSp>
        <p:nvGrpSpPr>
          <p:cNvPr id="26636" name="Group 31"/>
          <p:cNvGrpSpPr>
            <a:grpSpLocks/>
          </p:cNvGrpSpPr>
          <p:nvPr/>
        </p:nvGrpSpPr>
        <p:grpSpPr bwMode="auto">
          <a:xfrm>
            <a:off x="5162550" y="4030663"/>
            <a:ext cx="1946275" cy="1905000"/>
            <a:chOff x="2836334" y="1001889"/>
            <a:chExt cx="1947333" cy="1905000"/>
          </a:xfrm>
        </p:grpSpPr>
        <p:sp>
          <p:nvSpPr>
            <p:cNvPr id="33" name="Oval 32"/>
            <p:cNvSpPr/>
            <p:nvPr/>
          </p:nvSpPr>
          <p:spPr>
            <a:xfrm>
              <a:off x="2836334" y="1001889"/>
              <a:ext cx="1947333" cy="1905000"/>
            </a:xfrm>
            <a:prstGeom prst="ellipse">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45" name="TextBox 33"/>
            <p:cNvSpPr txBox="1">
              <a:spLocks noChangeArrowheads="1"/>
            </p:cNvSpPr>
            <p:nvPr/>
          </p:nvSpPr>
          <p:spPr bwMode="auto">
            <a:xfrm>
              <a:off x="2906889" y="1599442"/>
              <a:ext cx="18485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Land Use Zoning and Demarcation</a:t>
              </a:r>
            </a:p>
          </p:txBody>
        </p:sp>
      </p:grpSp>
      <p:grpSp>
        <p:nvGrpSpPr>
          <p:cNvPr id="26637" name="Group 34"/>
          <p:cNvGrpSpPr>
            <a:grpSpLocks/>
          </p:cNvGrpSpPr>
          <p:nvPr/>
        </p:nvGrpSpPr>
        <p:grpSpPr bwMode="auto">
          <a:xfrm>
            <a:off x="1023938" y="1066800"/>
            <a:ext cx="1947862" cy="1905000"/>
            <a:chOff x="2836334" y="1001889"/>
            <a:chExt cx="1947333" cy="1905000"/>
          </a:xfrm>
        </p:grpSpPr>
        <p:sp>
          <p:nvSpPr>
            <p:cNvPr id="36" name="Oval 35"/>
            <p:cNvSpPr/>
            <p:nvPr/>
          </p:nvSpPr>
          <p:spPr>
            <a:xfrm>
              <a:off x="2836334" y="1001889"/>
              <a:ext cx="1947333" cy="1905000"/>
            </a:xfrm>
            <a:prstGeom prst="ellipse">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43" name="TextBox 36"/>
            <p:cNvSpPr txBox="1">
              <a:spLocks noChangeArrowheads="1"/>
            </p:cNvSpPr>
            <p:nvPr/>
          </p:nvSpPr>
          <p:spPr bwMode="auto">
            <a:xfrm>
              <a:off x="2906889" y="1599442"/>
              <a:ext cx="18485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Research</a:t>
              </a:r>
            </a:p>
          </p:txBody>
        </p:sp>
      </p:grpSp>
      <p:grpSp>
        <p:nvGrpSpPr>
          <p:cNvPr id="26638" name="Group 37"/>
          <p:cNvGrpSpPr>
            <a:grpSpLocks/>
          </p:cNvGrpSpPr>
          <p:nvPr/>
        </p:nvGrpSpPr>
        <p:grpSpPr bwMode="auto">
          <a:xfrm>
            <a:off x="5330825" y="2419350"/>
            <a:ext cx="1947863" cy="1905000"/>
            <a:chOff x="2836334" y="1001889"/>
            <a:chExt cx="1947333" cy="1905000"/>
          </a:xfrm>
        </p:grpSpPr>
        <p:sp>
          <p:nvSpPr>
            <p:cNvPr id="39" name="Oval 38"/>
            <p:cNvSpPr/>
            <p:nvPr/>
          </p:nvSpPr>
          <p:spPr>
            <a:xfrm>
              <a:off x="2836334" y="1001889"/>
              <a:ext cx="1947333" cy="1905000"/>
            </a:xfrm>
            <a:prstGeom prst="ellipse">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41" name="TextBox 39"/>
            <p:cNvSpPr txBox="1">
              <a:spLocks noChangeArrowheads="1"/>
            </p:cNvSpPr>
            <p:nvPr/>
          </p:nvSpPr>
          <p:spPr bwMode="auto">
            <a:xfrm>
              <a:off x="2906889" y="1599442"/>
              <a:ext cx="18485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Community Livelihoods</a:t>
              </a:r>
            </a:p>
          </p:txBody>
        </p:sp>
      </p:grpSp>
      <p:pic>
        <p:nvPicPr>
          <p:cNvPr id="41" name="Picture 40"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013075"/>
            <a:ext cx="149225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40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5000" fill="hold" nodeType="withEffect">
                                  <p:stCondLst>
                                    <p:cond delay="0"/>
                                  </p:stCondLst>
                                  <p:childTnLst>
                                    <p:animRot by="21600000">
                                      <p:cBhvr>
                                        <p:cTn id="6" dur="2000" fill="hold"/>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2577</TotalTime>
  <Words>2247</Words>
  <Application>Microsoft Office PowerPoint</Application>
  <PresentationFormat>On-screen Show (4:3)</PresentationFormat>
  <Paragraphs>352</Paragraphs>
  <Slides>31</Slides>
  <Notes>10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Indonesia</vt:lpstr>
      <vt:lpstr>WILDLIFE CRIME UNIT</vt:lpstr>
      <vt:lpstr>WCU APPROACH</vt:lpstr>
      <vt:lpstr>PowerPoint Presentation</vt:lpstr>
      <vt:lpstr>PowerPoint Presentation</vt:lpstr>
      <vt:lpstr>Lao PDR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Mozambique</vt:lpstr>
      <vt:lpstr>WCS Approach</vt:lpstr>
      <vt:lpstr>WCS Approach</vt:lpstr>
      <vt:lpstr>Regional/Global </vt:lpstr>
      <vt:lpstr>PowerPoint Presentation</vt:lpstr>
      <vt:lpstr>PowerPoint Presentation</vt:lpstr>
      <vt:lpstr>WCS Approach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Roberton</dc:creator>
  <cp:lastModifiedBy>Mike</cp:lastModifiedBy>
  <cp:revision>105</cp:revision>
  <dcterms:created xsi:type="dcterms:W3CDTF">2013-12-12T02:32:51Z</dcterms:created>
  <dcterms:modified xsi:type="dcterms:W3CDTF">2016-03-08T09:09:28Z</dcterms:modified>
</cp:coreProperties>
</file>