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95" r:id="rId4"/>
    <p:sldId id="296" r:id="rId5"/>
    <p:sldId id="303" r:id="rId6"/>
    <p:sldId id="260" r:id="rId7"/>
    <p:sldId id="259" r:id="rId8"/>
    <p:sldId id="283" r:id="rId9"/>
    <p:sldId id="261" r:id="rId10"/>
    <p:sldId id="284" r:id="rId11"/>
    <p:sldId id="288" r:id="rId12"/>
    <p:sldId id="291" r:id="rId13"/>
    <p:sldId id="272" r:id="rId14"/>
    <p:sldId id="273" r:id="rId15"/>
    <p:sldId id="264" r:id="rId16"/>
    <p:sldId id="286" r:id="rId17"/>
    <p:sldId id="300" r:id="rId18"/>
    <p:sldId id="285" r:id="rId19"/>
    <p:sldId id="299" r:id="rId20"/>
    <p:sldId id="289" r:id="rId21"/>
    <p:sldId id="290" r:id="rId22"/>
    <p:sldId id="297" r:id="rId23"/>
    <p:sldId id="298" r:id="rId24"/>
    <p:sldId id="301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E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2" autoAdjust="0"/>
    <p:restoredTop sz="90789" autoAdjust="0"/>
  </p:normalViewPr>
  <p:slideViewPr>
    <p:cSldViewPr>
      <p:cViewPr>
        <p:scale>
          <a:sx n="70" d="100"/>
          <a:sy n="70" d="100"/>
        </p:scale>
        <p:origin x="-624" y="18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en-US" dirty="0" smtClean="0"/>
              <a:t>China GDP (</a:t>
            </a:r>
            <a:r>
              <a:rPr lang="en-US" sz="1800" dirty="0" smtClean="0"/>
              <a:t>Billion USD</a:t>
            </a:r>
            <a:r>
              <a:rPr lang="en-US" altLang="en-US" dirty="0" smtClean="0"/>
              <a:t>)</a:t>
            </a:r>
            <a:endParaRPr lang="en-US" altLang="zh-CN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271642607174111"/>
          <c:y val="0.14264488962456956"/>
          <c:w val="0.80515857392825896"/>
          <c:h val="0.679020837999384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</c:v>
                </c:pt>
              </c:strCache>
            </c:strRef>
          </c:tx>
          <c:cat>
            <c:numRef>
              <c:f>Sheet1!$A$2:$A$46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2013</c:v>
                </c:pt>
              </c:numCache>
            </c:numRef>
          </c:cat>
          <c:val>
            <c:numRef>
              <c:f>Sheet1!$B$2:$B$46</c:f>
              <c:numCache>
                <c:formatCode>#,##0.0_ </c:formatCode>
                <c:ptCount val="45"/>
                <c:pt idx="0">
                  <c:v>91.9</c:v>
                </c:pt>
                <c:pt idx="1">
                  <c:v>99</c:v>
                </c:pt>
                <c:pt idx="2">
                  <c:v>113</c:v>
                </c:pt>
                <c:pt idx="3">
                  <c:v>135.30000000000001</c:v>
                </c:pt>
                <c:pt idx="4">
                  <c:v>152.4</c:v>
                </c:pt>
                <c:pt idx="5">
                  <c:v>152.9</c:v>
                </c:pt>
                <c:pt idx="6">
                  <c:v>157.5</c:v>
                </c:pt>
                <c:pt idx="7">
                  <c:v>186.2</c:v>
                </c:pt>
                <c:pt idx="8">
                  <c:v>230.7</c:v>
                </c:pt>
                <c:pt idx="9">
                  <c:v>270.89999999999981</c:v>
                </c:pt>
                <c:pt idx="10">
                  <c:v>297.10000000000002</c:v>
                </c:pt>
                <c:pt idx="11">
                  <c:v>279.5</c:v>
                </c:pt>
                <c:pt idx="12">
                  <c:v>277.2</c:v>
                </c:pt>
                <c:pt idx="13">
                  <c:v>301.2</c:v>
                </c:pt>
                <c:pt idx="14">
                  <c:v>257.39999999999981</c:v>
                </c:pt>
                <c:pt idx="15">
                  <c:v>281.8</c:v>
                </c:pt>
                <c:pt idx="16">
                  <c:v>276.2</c:v>
                </c:pt>
                <c:pt idx="17">
                  <c:v>324.2</c:v>
                </c:pt>
                <c:pt idx="18">
                  <c:v>404.4</c:v>
                </c:pt>
                <c:pt idx="19">
                  <c:v>360</c:v>
                </c:pt>
                <c:pt idx="20">
                  <c:v>357.6</c:v>
                </c:pt>
                <c:pt idx="21">
                  <c:v>401.1</c:v>
                </c:pt>
                <c:pt idx="22">
                  <c:v>468.2</c:v>
                </c:pt>
                <c:pt idx="23">
                  <c:v>609.20000000000005</c:v>
                </c:pt>
                <c:pt idx="24">
                  <c:v>570.4</c:v>
                </c:pt>
                <c:pt idx="25">
                  <c:v>730.7</c:v>
                </c:pt>
                <c:pt idx="26">
                  <c:v>857.6</c:v>
                </c:pt>
                <c:pt idx="27">
                  <c:v>953.8</c:v>
                </c:pt>
                <c:pt idx="28">
                  <c:v>1019.3</c:v>
                </c:pt>
                <c:pt idx="29">
                  <c:v>1083.0999999999999</c:v>
                </c:pt>
                <c:pt idx="30">
                  <c:v>1198.2</c:v>
                </c:pt>
                <c:pt idx="31">
                  <c:v>1324.3</c:v>
                </c:pt>
                <c:pt idx="32">
                  <c:v>1453.3</c:v>
                </c:pt>
                <c:pt idx="33">
                  <c:v>1640.4</c:v>
                </c:pt>
                <c:pt idx="34">
                  <c:v>1930.9</c:v>
                </c:pt>
                <c:pt idx="35">
                  <c:v>2270.3000000000002</c:v>
                </c:pt>
                <c:pt idx="36">
                  <c:v>2713.5</c:v>
                </c:pt>
                <c:pt idx="37">
                  <c:v>3524.7</c:v>
                </c:pt>
                <c:pt idx="38">
                  <c:v>4520</c:v>
                </c:pt>
                <c:pt idx="39">
                  <c:v>4990.5</c:v>
                </c:pt>
                <c:pt idx="40">
                  <c:v>5931.2</c:v>
                </c:pt>
                <c:pt idx="41">
                  <c:v>7324.9</c:v>
                </c:pt>
                <c:pt idx="42">
                  <c:v>8229.2000000000007</c:v>
                </c:pt>
                <c:pt idx="43">
                  <c:v>9325.2999999999938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3856"/>
        <c:axId val="31355648"/>
      </c:lineChart>
      <c:catAx>
        <c:axId val="313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1" baseline="0"/>
            </a:pPr>
            <a:endParaRPr lang="en-US"/>
          </a:p>
        </c:txPr>
        <c:crossAx val="31355648"/>
        <c:crosses val="autoZero"/>
        <c:auto val="1"/>
        <c:lblAlgn val="ctr"/>
        <c:lblOffset val="100"/>
        <c:noMultiLvlLbl val="0"/>
      </c:catAx>
      <c:valAx>
        <c:axId val="31355648"/>
        <c:scaling>
          <c:orientation val="minMax"/>
        </c:scaling>
        <c:delete val="0"/>
        <c:axPos val="l"/>
        <c:majorGridlines/>
        <c:numFmt formatCode="#,##0.0_ 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135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en-US" dirty="0" smtClean="0"/>
              <a:t>Guangzhou</a:t>
            </a:r>
            <a:r>
              <a:rPr lang="en-US" altLang="en-US" baseline="0" dirty="0" smtClean="0"/>
              <a:t> Citizen Average Month Salary </a:t>
            </a:r>
            <a:r>
              <a:rPr lang="en-US" altLang="en-US" dirty="0" smtClean="0"/>
              <a:t>(</a:t>
            </a:r>
            <a:r>
              <a:rPr lang="en-US" sz="1800" dirty="0" smtClean="0"/>
              <a:t>USD</a:t>
            </a:r>
            <a:r>
              <a:rPr lang="en-US" altLang="en-US" dirty="0" smtClean="0"/>
              <a:t>)</a:t>
            </a:r>
            <a:endParaRPr lang="en-US" altLang="zh-CN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271642607174117"/>
          <c:y val="0.14264488962456956"/>
          <c:w val="0.80515857392825896"/>
          <c:h val="0.679020837999385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Salary</c:v>
                </c:pt>
              </c:strCache>
            </c:strRef>
          </c:tx>
          <c:cat>
            <c:strRef>
              <c:f>Sheet1!$A$2:$A$23</c:f>
              <c:strCach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 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strCache>
            </c:strRef>
          </c:cat>
          <c:val>
            <c:numRef>
              <c:f>Sheet1!$B$2:$B$23</c:f>
              <c:numCache>
                <c:formatCode>#,##0.0_ </c:formatCode>
                <c:ptCount val="22"/>
                <c:pt idx="0">
                  <c:v>62.934435468720622</c:v>
                </c:pt>
                <c:pt idx="1">
                  <c:v>73.073436083408808</c:v>
                </c:pt>
                <c:pt idx="2">
                  <c:v>90.76709475876433</c:v>
                </c:pt>
                <c:pt idx="3">
                  <c:v>83.304327648219115</c:v>
                </c:pt>
                <c:pt idx="4">
                  <c:v>101.83593233381019</c:v>
                </c:pt>
                <c:pt idx="5">
                  <c:v>117.01050804974452</c:v>
                </c:pt>
                <c:pt idx="6">
                  <c:v>132.01120827093101</c:v>
                </c:pt>
                <c:pt idx="7">
                  <c:v>144.22205848603085</c:v>
                </c:pt>
                <c:pt idx="8">
                  <c:v>163.05332447611571</c:v>
                </c:pt>
                <c:pt idx="9">
                  <c:v>190.98124010968453</c:v>
                </c:pt>
                <c:pt idx="10">
                  <c:v>222.91492986335135</c:v>
                </c:pt>
                <c:pt idx="11">
                  <c:v>252.74247330014978</c:v>
                </c:pt>
                <c:pt idx="12">
                  <c:v>284.28517923377109</c:v>
                </c:pt>
                <c:pt idx="13">
                  <c:v>312.31122387338411</c:v>
                </c:pt>
                <c:pt idx="14">
                  <c:v>349.43371911476794</c:v>
                </c:pt>
                <c:pt idx="15">
                  <c:v>387.64455030927041</c:v>
                </c:pt>
                <c:pt idx="16">
                  <c:v>453.35174355642192</c:v>
                </c:pt>
                <c:pt idx="17">
                  <c:v>544.32348367029579</c:v>
                </c:pt>
                <c:pt idx="18">
                  <c:v>600.35133948177372</c:v>
                </c:pt>
                <c:pt idx="19">
                  <c:v>665.1822989145561</c:v>
                </c:pt>
                <c:pt idx="20">
                  <c:v>750.02740755822151</c:v>
                </c:pt>
                <c:pt idx="21">
                  <c:v>870.98360655737793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63488"/>
        <c:axId val="34065024"/>
      </c:lineChart>
      <c:catAx>
        <c:axId val="3406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1" baseline="0"/>
            </a:pPr>
            <a:endParaRPr lang="en-US"/>
          </a:p>
        </c:txPr>
        <c:crossAx val="34065024"/>
        <c:crosses val="autoZero"/>
        <c:auto val="1"/>
        <c:lblAlgn val="ctr"/>
        <c:lblOffset val="100"/>
        <c:noMultiLvlLbl val="0"/>
      </c:catAx>
      <c:valAx>
        <c:axId val="34065024"/>
        <c:scaling>
          <c:orientation val="minMax"/>
        </c:scaling>
        <c:delete val="0"/>
        <c:axPos val="l"/>
        <c:majorGridlines/>
        <c:numFmt formatCode="#,##0.0_ 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40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 i="0" baseline="0" dirty="0" smtClean="0"/>
              <a:t>Wildlife Trade Volume in China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271642607174125"/>
          <c:y val="0.14264488962456956"/>
          <c:w val="0.80515857392825896"/>
          <c:h val="0.67902083799938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Salary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Sheet1!$A$2:$A$27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 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Sheet1!$B$2:$B$27</c:f>
              <c:numCache>
                <c:formatCode>#,##0.0_ </c:formatCode>
                <c:ptCount val="26"/>
                <c:pt idx="0">
                  <c:v>101.83593233381023</c:v>
                </c:pt>
                <c:pt idx="1">
                  <c:v>117.01050804974452</c:v>
                </c:pt>
                <c:pt idx="2">
                  <c:v>132.01120827093098</c:v>
                </c:pt>
                <c:pt idx="3">
                  <c:v>144.22205848603079</c:v>
                </c:pt>
                <c:pt idx="4">
                  <c:v>163.05332447611571</c:v>
                </c:pt>
                <c:pt idx="5">
                  <c:v>190.98124010968442</c:v>
                </c:pt>
                <c:pt idx="6">
                  <c:v>222.91492986335135</c:v>
                </c:pt>
                <c:pt idx="7">
                  <c:v>252.74247330014978</c:v>
                </c:pt>
                <c:pt idx="8">
                  <c:v>284.28517923377109</c:v>
                </c:pt>
                <c:pt idx="9">
                  <c:v>312.31122387338411</c:v>
                </c:pt>
                <c:pt idx="10">
                  <c:v>349.43371911476794</c:v>
                </c:pt>
                <c:pt idx="11">
                  <c:v>387.64455030927041</c:v>
                </c:pt>
                <c:pt idx="12">
                  <c:v>453.35174355642192</c:v>
                </c:pt>
                <c:pt idx="13">
                  <c:v>544.32348367029556</c:v>
                </c:pt>
                <c:pt idx="14">
                  <c:v>577</c:v>
                </c:pt>
                <c:pt idx="15">
                  <c:v>670</c:v>
                </c:pt>
                <c:pt idx="16">
                  <c:v>850.02740755822151</c:v>
                </c:pt>
                <c:pt idx="17">
                  <c:v>970.98360655737736</c:v>
                </c:pt>
                <c:pt idx="18">
                  <c:v>1220.6596746338298</c:v>
                </c:pt>
                <c:pt idx="19">
                  <c:v>1470.3357427102701</c:v>
                </c:pt>
                <c:pt idx="20">
                  <c:v>1670.0118107867202</c:v>
                </c:pt>
                <c:pt idx="21">
                  <c:v>2009.68787886317</c:v>
                </c:pt>
                <c:pt idx="22">
                  <c:v>2290</c:v>
                </c:pt>
                <c:pt idx="23">
                  <c:v>2610</c:v>
                </c:pt>
                <c:pt idx="24">
                  <c:v>2820</c:v>
                </c:pt>
                <c:pt idx="25">
                  <c:v>3250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76544"/>
        <c:axId val="34144256"/>
      </c:lineChart>
      <c:catAx>
        <c:axId val="3407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1" baseline="0"/>
            </a:pPr>
            <a:endParaRPr lang="en-US"/>
          </a:p>
        </c:txPr>
        <c:crossAx val="34144256"/>
        <c:crosses val="autoZero"/>
        <c:auto val="1"/>
        <c:lblAlgn val="ctr"/>
        <c:lblOffset val="100"/>
        <c:noMultiLvlLbl val="0"/>
      </c:catAx>
      <c:valAx>
        <c:axId val="34144256"/>
        <c:scaling>
          <c:orientation val="minMax"/>
        </c:scaling>
        <c:delete val="1"/>
        <c:axPos val="l"/>
        <c:majorGridlines/>
        <c:numFmt formatCode="#,##0.0_ " sourceLinked="1"/>
        <c:majorTickMark val="out"/>
        <c:minorTickMark val="none"/>
        <c:tickLblPos val="none"/>
        <c:crossAx val="3407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20199260806691"/>
          <c:y val="7.3363329583802026E-2"/>
          <c:w val="0.80855884085917862"/>
          <c:h val="0.75540588676415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Pre-training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027210884353817E-3"/>
                  <c:y val="0.14880952380952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013605442176926E-3"/>
                  <c:y val="0.14880952380952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GZ Customs</c:v>
                </c:pt>
                <c:pt idx="1">
                  <c:v>QH FPD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0.24000000000000019</c:v>
                </c:pt>
                <c:pt idx="1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Post-training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3095238095238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GZ Customs</c:v>
                </c:pt>
                <c:pt idx="1">
                  <c:v>QH FPD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0.69000000000000061</c:v>
                </c:pt>
                <c:pt idx="1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69824"/>
        <c:axId val="34288000"/>
      </c:barChart>
      <c:catAx>
        <c:axId val="3426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34288000"/>
        <c:crosses val="autoZero"/>
        <c:auto val="1"/>
        <c:lblAlgn val="ctr"/>
        <c:lblOffset val="100"/>
        <c:noMultiLvlLbl val="0"/>
      </c:catAx>
      <c:valAx>
        <c:axId val="34288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342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385585730355167"/>
          <c:y val="0.10405183727034115"/>
          <c:w val="0.27833440462799292"/>
          <c:h val="0.2440898012748407"/>
        </c:manualLayout>
      </c:layout>
      <c:overlay val="0"/>
      <c:txPr>
        <a:bodyPr/>
        <a:lstStyle/>
        <a:p>
          <a:pPr>
            <a:defRPr lang="en-US"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1215424994954"/>
          <c:y val="6.2225491044388792E-2"/>
          <c:w val="0.78691951872352595"/>
          <c:h val="0.79657519295236556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diamond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8.0512208701185084E-2"/>
                  <c:y val="-7.783886389201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239057239057263E-2"/>
                  <c:y val="-8.3791244844394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303030303030311E-2"/>
                  <c:y val="-9.752765279340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635939446963084E-2"/>
                  <c:y val="-5.998172103487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404040404040414E-2"/>
                  <c:y val="-5.860798650168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6 m</c:v>
                </c:pt>
                <c:pt idx="1">
                  <c:v>12 m</c:v>
                </c:pt>
                <c:pt idx="2">
                  <c:v>18 m</c:v>
                </c:pt>
                <c:pt idx="3">
                  <c:v>24 m</c:v>
                </c:pt>
                <c:pt idx="4">
                  <c:v>24+ m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0.36700000000000038</c:v>
                </c:pt>
                <c:pt idx="1">
                  <c:v>0.36500000000000032</c:v>
                </c:pt>
                <c:pt idx="2" formatCode="0%">
                  <c:v>0.35000000000000031</c:v>
                </c:pt>
                <c:pt idx="3">
                  <c:v>0.28400000000000031</c:v>
                </c:pt>
                <c:pt idx="4">
                  <c:v>0.28000000000000008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16672"/>
        <c:axId val="34318208"/>
      </c:lineChart>
      <c:catAx>
        <c:axId val="34316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34318208"/>
        <c:crosses val="autoZero"/>
        <c:auto val="1"/>
        <c:lblAlgn val="ctr"/>
        <c:lblOffset val="100"/>
        <c:noMultiLvlLbl val="0"/>
      </c:catAx>
      <c:valAx>
        <c:axId val="34318208"/>
        <c:scaling>
          <c:orientation val="minMax"/>
          <c:max val="0.8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3431667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D820-F343-4978-998D-4CD50D802ED0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D524D-643C-413C-A5AB-DD1BCE010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0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D524D-643C-413C-A5AB-DD1BCE0109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D524D-643C-413C-A5AB-DD1BCE0109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8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D524D-643C-413C-A5AB-DD1BCE0109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8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-109" charset="-128"/>
            </a:endParaRP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90597" y="8705735"/>
            <a:ext cx="2991940" cy="4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869" tIns="43935" rIns="87869" bIns="43935" anchor="b"/>
          <a:lstStyle/>
          <a:p>
            <a:pPr algn="r" defTabSz="877788"/>
            <a:fld id="{E1A5980E-DFC7-4EB6-9A8E-6815A8D4B189}" type="slidenum">
              <a:rPr lang="zh-CN" altLang="en-US" sz="1200" b="1"/>
              <a:pPr algn="r" defTabSz="877788"/>
              <a:t>23</a:t>
            </a:fld>
            <a:endParaRPr lang="en-US" altLang="zh-CN" sz="1200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-109" charset="-128"/>
            </a:endParaRP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90597" y="8705735"/>
            <a:ext cx="2991940" cy="4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869" tIns="43935" rIns="87869" bIns="43935" anchor="b"/>
          <a:lstStyle/>
          <a:p>
            <a:pPr algn="r" defTabSz="877788"/>
            <a:fld id="{E1A5980E-DFC7-4EB6-9A8E-6815A8D4B189}" type="slidenum">
              <a:rPr lang="zh-CN" altLang="en-US" sz="1200" b="1"/>
              <a:pPr algn="r" defTabSz="877788"/>
              <a:t>24</a:t>
            </a:fld>
            <a:endParaRPr lang="en-US" altLang="zh-CN" sz="1200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17A6-5131-4DF8-A041-957AC94495BF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6458-FF13-4BE9-B4FD-A40BB1F7A1FB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3F73-4AE1-4206-8839-C066095913A0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0708-9820-4A2D-8410-B4079B9BACD3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95B-C046-4C2E-916A-280BDFDD446F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8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2EB9-5676-4C8C-B942-47FB6E3833C8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ACB-207C-4DA1-B1E4-7BA2EF428B52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A5DF-8CAE-4010-BC91-01AB12F5C09F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6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9A17-72F9-4467-BB89-D503D4D16D42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7770-C710-4979-B4EE-9F6C28787655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BA26-E39E-486E-83A3-4AC23436DA05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7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3726D-AC11-408F-BB38-06261710F703}" type="datetime1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11BB-838D-4A97-9F1E-02E4A892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0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463509"/>
            <a:ext cx="2895600" cy="1213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7432" y="800100"/>
            <a:ext cx="3605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Trade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076700"/>
            <a:ext cx="561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724401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973" y="-94828"/>
            <a:ext cx="3886200" cy="9525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Wildlife</a:t>
            </a:r>
            <a:r>
              <a:rPr lang="en-US" sz="4000" baseline="0" dirty="0" smtClean="0"/>
              <a:t> Guardian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953000" y="5295900"/>
            <a:ext cx="3905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LcPeriod"/>
            </a:pPr>
            <a:r>
              <a:rPr lang="en-US" sz="1200" dirty="0"/>
              <a:t>empower and support law enforcement agencies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52959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49149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 the reference, handheld.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2040" y="902246"/>
            <a:ext cx="38080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/>
              <a:t>Intuitive graphical </a:t>
            </a:r>
            <a:r>
              <a:rPr lang="en-US" sz="1600" dirty="0" smtClean="0"/>
              <a:t>identification of </a:t>
            </a:r>
            <a:br>
              <a:rPr lang="en-US" sz="1600" dirty="0" smtClean="0"/>
            </a:br>
            <a:r>
              <a:rPr lang="en-US" sz="1600" b="1" dirty="0" smtClean="0"/>
              <a:t>482 traded </a:t>
            </a:r>
            <a:r>
              <a:rPr lang="en-US" sz="1600" b="1" dirty="0"/>
              <a:t>species</a:t>
            </a:r>
            <a:r>
              <a:rPr lang="en-US" sz="1600" dirty="0"/>
              <a:t> (</a:t>
            </a:r>
            <a:r>
              <a:rPr lang="en-US" sz="1600" i="1" dirty="0"/>
              <a:t>mammals, birds, turtles, tortoises</a:t>
            </a:r>
            <a:r>
              <a:rPr lang="en-US" sz="1600" dirty="0" smtClean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/>
              <a:t>Guided identification of </a:t>
            </a:r>
            <a:r>
              <a:rPr lang="en-US" sz="1600" b="1" dirty="0" smtClean="0"/>
              <a:t>18 </a:t>
            </a:r>
            <a:r>
              <a:rPr lang="en-US" sz="1600" b="1" dirty="0"/>
              <a:t>wildlife products </a:t>
            </a:r>
            <a:r>
              <a:rPr lang="en-US" sz="1600" dirty="0"/>
              <a:t>(</a:t>
            </a:r>
            <a:r>
              <a:rPr lang="en-US" sz="1600" i="1" dirty="0"/>
              <a:t>ivory, horns, skins</a:t>
            </a:r>
            <a:r>
              <a:rPr lang="en-US" sz="1600" dirty="0" smtClean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/>
              <a:t>Online </a:t>
            </a:r>
            <a:r>
              <a:rPr lang="en-US" sz="1600" b="1" dirty="0"/>
              <a:t>expert support </a:t>
            </a:r>
            <a:r>
              <a:rPr lang="en-US" sz="1600" dirty="0" smtClean="0"/>
              <a:t>around </a:t>
            </a:r>
            <a:r>
              <a:rPr lang="en-US" sz="1600" dirty="0"/>
              <a:t>the clock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/>
              <a:t>Reference database of </a:t>
            </a:r>
            <a:r>
              <a:rPr lang="en-US" sz="1600" b="1" dirty="0"/>
              <a:t>100+ </a:t>
            </a:r>
            <a:r>
              <a:rPr lang="en-US" sz="1600" b="1" dirty="0" smtClean="0"/>
              <a:t>laws</a:t>
            </a:r>
            <a:r>
              <a:rPr lang="en-US" sz="1600" dirty="0" smtClean="0"/>
              <a:t>, regulations, and guidelines about wildlife conservation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Smart and easy </a:t>
            </a:r>
            <a:r>
              <a:rPr lang="en-US" sz="1600" b="1" dirty="0" smtClean="0"/>
              <a:t>report function</a:t>
            </a:r>
            <a:r>
              <a:rPr lang="en-US" sz="1600" dirty="0" smtClean="0"/>
              <a:t> for the public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645" y="4178433"/>
            <a:ext cx="1386840" cy="10412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04331" y="4328636"/>
            <a:ext cx="2249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Release date of </a:t>
            </a:r>
            <a:br>
              <a:rPr lang="en-US" sz="1400" i="1" dirty="0" smtClean="0"/>
            </a:br>
            <a:r>
              <a:rPr lang="en-US" sz="1400" i="1" dirty="0" smtClean="0"/>
              <a:t>Wildlife Guardian </a:t>
            </a:r>
            <a:br>
              <a:rPr lang="en-US" sz="1400" i="1" dirty="0" smtClean="0"/>
            </a:br>
            <a:r>
              <a:rPr lang="en-US" sz="1400" i="1" dirty="0" smtClean="0"/>
              <a:t>version 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870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35" y="146118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/>
              <a:t>Outreach activities for demand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792" y="1104900"/>
            <a:ext cx="3428999" cy="2684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7165">
            <a:off x="640263" y="1646268"/>
            <a:ext cx="1666380" cy="250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7805">
            <a:off x="2204976" y="1298164"/>
            <a:ext cx="1666380" cy="250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141">
            <a:off x="1334349" y="1455110"/>
            <a:ext cx="1668734" cy="25019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39461" y="4144665"/>
            <a:ext cx="2057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Scratch card lottery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81235" y="3900186"/>
            <a:ext cx="3700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Posters at the entrance of TCM stores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91200" y="5323701"/>
            <a:ext cx="2490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+mj-lt"/>
              <a:buAutoNum type="romanLcPeriod" startAt="4"/>
            </a:pPr>
            <a:r>
              <a:rPr lang="en-US" sz="1200" dirty="0"/>
              <a:t>outreach and demand reduction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52959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Lessons learned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1485900"/>
            <a:ext cx="7539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Limited Impact without strategic and systematic planning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Social media team set up and the demand reduction project kick off from 2013, focusing on ivory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5295900"/>
            <a:ext cx="1736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+mj-lt"/>
              <a:buAutoNum type="romanLcPeriod" startAt="2"/>
            </a:pPr>
            <a:r>
              <a:rPr lang="en-US" sz="1200" dirty="0"/>
              <a:t>Market surveillance</a:t>
            </a:r>
            <a:r>
              <a:rPr lang="en-US" sz="1200" b="1" dirty="0"/>
              <a:t> 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52959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1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 monitoring and surveillance</a:t>
            </a:r>
          </a:p>
        </p:txBody>
      </p:sp>
      <p:grpSp>
        <p:nvGrpSpPr>
          <p:cNvPr id="31" name="组合 24"/>
          <p:cNvGrpSpPr/>
          <p:nvPr/>
        </p:nvGrpSpPr>
        <p:grpSpPr>
          <a:xfrm>
            <a:off x="127146" y="2621162"/>
            <a:ext cx="3342705" cy="2802448"/>
            <a:chOff x="1158516" y="-207783"/>
            <a:chExt cx="1733550" cy="1598271"/>
          </a:xfrm>
        </p:grpSpPr>
        <p:pic>
          <p:nvPicPr>
            <p:cNvPr id="32" name="图片 22" descr="gz overall.png"/>
            <p:cNvPicPr/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010" b="100000" l="5981" r="930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8516" y="-207783"/>
              <a:ext cx="1733550" cy="1598271"/>
            </a:xfrm>
            <a:prstGeom prst="rect">
              <a:avLst/>
            </a:prstGeom>
          </p:spPr>
        </p:pic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606550" y="947787"/>
              <a:ext cx="279400" cy="269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733550" y="-171400"/>
              <a:ext cx="1109663" cy="819150"/>
            </a:xfrm>
            <a:custGeom>
              <a:avLst/>
              <a:gdLst/>
              <a:ahLst/>
              <a:cxnLst>
                <a:cxn ang="0">
                  <a:pos x="1224" y="732"/>
                </a:cxn>
                <a:cxn ang="0">
                  <a:pos x="1091" y="757"/>
                </a:cxn>
                <a:cxn ang="0">
                  <a:pos x="999" y="948"/>
                </a:cxn>
                <a:cxn ang="0">
                  <a:pos x="899" y="1057"/>
                </a:cxn>
                <a:cxn ang="0">
                  <a:pos x="833" y="1090"/>
                </a:cxn>
                <a:cxn ang="0">
                  <a:pos x="741" y="1181"/>
                </a:cxn>
                <a:cxn ang="0">
                  <a:pos x="699" y="1240"/>
                </a:cxn>
                <a:cxn ang="0">
                  <a:pos x="658" y="1290"/>
                </a:cxn>
                <a:cxn ang="0">
                  <a:pos x="516" y="1206"/>
                </a:cxn>
                <a:cxn ang="0">
                  <a:pos x="425" y="1107"/>
                </a:cxn>
                <a:cxn ang="0">
                  <a:pos x="441" y="1057"/>
                </a:cxn>
                <a:cxn ang="0">
                  <a:pos x="383" y="1040"/>
                </a:cxn>
                <a:cxn ang="0">
                  <a:pos x="416" y="948"/>
                </a:cxn>
                <a:cxn ang="0">
                  <a:pos x="341" y="882"/>
                </a:cxn>
                <a:cxn ang="0">
                  <a:pos x="200" y="907"/>
                </a:cxn>
                <a:cxn ang="0">
                  <a:pos x="158" y="865"/>
                </a:cxn>
                <a:cxn ang="0">
                  <a:pos x="167" y="799"/>
                </a:cxn>
                <a:cxn ang="0">
                  <a:pos x="0" y="715"/>
                </a:cxn>
                <a:cxn ang="0">
                  <a:pos x="42" y="682"/>
                </a:cxn>
                <a:cxn ang="0">
                  <a:pos x="92" y="682"/>
                </a:cxn>
                <a:cxn ang="0">
                  <a:pos x="225" y="482"/>
                </a:cxn>
                <a:cxn ang="0">
                  <a:pos x="375" y="516"/>
                </a:cxn>
                <a:cxn ang="0">
                  <a:pos x="491" y="590"/>
                </a:cxn>
                <a:cxn ang="0">
                  <a:pos x="616" y="566"/>
                </a:cxn>
                <a:cxn ang="0">
                  <a:pos x="708" y="632"/>
                </a:cxn>
                <a:cxn ang="0">
                  <a:pos x="791" y="574"/>
                </a:cxn>
                <a:cxn ang="0">
                  <a:pos x="766" y="457"/>
                </a:cxn>
                <a:cxn ang="0">
                  <a:pos x="766" y="349"/>
                </a:cxn>
                <a:cxn ang="0">
                  <a:pos x="841" y="241"/>
                </a:cxn>
                <a:cxn ang="0">
                  <a:pos x="957" y="274"/>
                </a:cxn>
                <a:cxn ang="0">
                  <a:pos x="974" y="166"/>
                </a:cxn>
                <a:cxn ang="0">
                  <a:pos x="1032" y="183"/>
                </a:cxn>
                <a:cxn ang="0">
                  <a:pos x="1199" y="41"/>
                </a:cxn>
                <a:cxn ang="0">
                  <a:pos x="1349" y="8"/>
                </a:cxn>
                <a:cxn ang="0">
                  <a:pos x="1415" y="41"/>
                </a:cxn>
                <a:cxn ang="0">
                  <a:pos x="1673" y="0"/>
                </a:cxn>
                <a:cxn ang="0">
                  <a:pos x="1698" y="74"/>
                </a:cxn>
                <a:cxn ang="0">
                  <a:pos x="1740" y="191"/>
                </a:cxn>
                <a:cxn ang="0">
                  <a:pos x="1715" y="283"/>
                </a:cxn>
                <a:cxn ang="0">
                  <a:pos x="1748" y="366"/>
                </a:cxn>
                <a:cxn ang="0">
                  <a:pos x="1640" y="407"/>
                </a:cxn>
                <a:cxn ang="0">
                  <a:pos x="1565" y="391"/>
                </a:cxn>
                <a:cxn ang="0">
                  <a:pos x="1565" y="466"/>
                </a:cxn>
                <a:cxn ang="0">
                  <a:pos x="1482" y="466"/>
                </a:cxn>
                <a:cxn ang="0">
                  <a:pos x="1240" y="649"/>
                </a:cxn>
                <a:cxn ang="0">
                  <a:pos x="1224" y="732"/>
                </a:cxn>
              </a:cxnLst>
              <a:rect l="0" t="0" r="r" b="b"/>
              <a:pathLst>
                <a:path w="1748" h="1290">
                  <a:moveTo>
                    <a:pt x="1224" y="732"/>
                  </a:moveTo>
                  <a:lnTo>
                    <a:pt x="1091" y="757"/>
                  </a:lnTo>
                  <a:lnTo>
                    <a:pt x="999" y="948"/>
                  </a:lnTo>
                  <a:lnTo>
                    <a:pt x="899" y="1057"/>
                  </a:lnTo>
                  <a:lnTo>
                    <a:pt x="833" y="1090"/>
                  </a:lnTo>
                  <a:lnTo>
                    <a:pt x="741" y="1181"/>
                  </a:lnTo>
                  <a:lnTo>
                    <a:pt x="699" y="1240"/>
                  </a:lnTo>
                  <a:lnTo>
                    <a:pt x="658" y="1290"/>
                  </a:lnTo>
                  <a:lnTo>
                    <a:pt x="516" y="1206"/>
                  </a:lnTo>
                  <a:lnTo>
                    <a:pt x="425" y="1107"/>
                  </a:lnTo>
                  <a:lnTo>
                    <a:pt x="441" y="1057"/>
                  </a:lnTo>
                  <a:lnTo>
                    <a:pt x="383" y="1040"/>
                  </a:lnTo>
                  <a:lnTo>
                    <a:pt x="416" y="948"/>
                  </a:lnTo>
                  <a:lnTo>
                    <a:pt x="341" y="882"/>
                  </a:lnTo>
                  <a:lnTo>
                    <a:pt x="200" y="907"/>
                  </a:lnTo>
                  <a:lnTo>
                    <a:pt x="158" y="865"/>
                  </a:lnTo>
                  <a:lnTo>
                    <a:pt x="167" y="799"/>
                  </a:lnTo>
                  <a:lnTo>
                    <a:pt x="0" y="715"/>
                  </a:lnTo>
                  <a:lnTo>
                    <a:pt x="42" y="682"/>
                  </a:lnTo>
                  <a:lnTo>
                    <a:pt x="92" y="682"/>
                  </a:lnTo>
                  <a:lnTo>
                    <a:pt x="225" y="482"/>
                  </a:lnTo>
                  <a:lnTo>
                    <a:pt x="375" y="516"/>
                  </a:lnTo>
                  <a:lnTo>
                    <a:pt x="491" y="590"/>
                  </a:lnTo>
                  <a:lnTo>
                    <a:pt x="616" y="566"/>
                  </a:lnTo>
                  <a:lnTo>
                    <a:pt x="708" y="632"/>
                  </a:lnTo>
                  <a:lnTo>
                    <a:pt x="791" y="574"/>
                  </a:lnTo>
                  <a:lnTo>
                    <a:pt x="766" y="457"/>
                  </a:lnTo>
                  <a:lnTo>
                    <a:pt x="766" y="349"/>
                  </a:lnTo>
                  <a:lnTo>
                    <a:pt x="841" y="241"/>
                  </a:lnTo>
                  <a:lnTo>
                    <a:pt x="957" y="274"/>
                  </a:lnTo>
                  <a:lnTo>
                    <a:pt x="974" y="166"/>
                  </a:lnTo>
                  <a:lnTo>
                    <a:pt x="1032" y="183"/>
                  </a:lnTo>
                  <a:lnTo>
                    <a:pt x="1199" y="41"/>
                  </a:lnTo>
                  <a:lnTo>
                    <a:pt x="1349" y="8"/>
                  </a:lnTo>
                  <a:lnTo>
                    <a:pt x="1415" y="41"/>
                  </a:lnTo>
                  <a:lnTo>
                    <a:pt x="1673" y="0"/>
                  </a:lnTo>
                  <a:lnTo>
                    <a:pt x="1698" y="74"/>
                  </a:lnTo>
                  <a:lnTo>
                    <a:pt x="1740" y="191"/>
                  </a:lnTo>
                  <a:lnTo>
                    <a:pt x="1715" y="283"/>
                  </a:lnTo>
                  <a:lnTo>
                    <a:pt x="1748" y="366"/>
                  </a:lnTo>
                  <a:lnTo>
                    <a:pt x="1640" y="407"/>
                  </a:lnTo>
                  <a:lnTo>
                    <a:pt x="1565" y="391"/>
                  </a:lnTo>
                  <a:lnTo>
                    <a:pt x="1565" y="466"/>
                  </a:lnTo>
                  <a:lnTo>
                    <a:pt x="1482" y="466"/>
                  </a:lnTo>
                  <a:lnTo>
                    <a:pt x="1240" y="649"/>
                  </a:lnTo>
                  <a:lnTo>
                    <a:pt x="1224" y="732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1529815" y="1302291"/>
            <a:ext cx="2191292" cy="3345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0"/>
          <p:cNvGrpSpPr/>
          <p:nvPr/>
        </p:nvGrpSpPr>
        <p:grpSpPr>
          <a:xfrm rot="21339979">
            <a:off x="1195325" y="2247806"/>
            <a:ext cx="2428887" cy="2069911"/>
            <a:chOff x="3312788" y="-240959"/>
            <a:chExt cx="3036029" cy="2713578"/>
          </a:xfrm>
        </p:grpSpPr>
        <p:pic>
          <p:nvPicPr>
            <p:cNvPr id="36" name="图片 21" descr="ch.png"/>
            <p:cNvPicPr/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5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2788" y="-240959"/>
              <a:ext cx="3028314" cy="2514601"/>
            </a:xfrm>
            <a:prstGeom prst="rect">
              <a:avLst/>
            </a:prstGeom>
          </p:spPr>
        </p:pic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4114800" y="1959025"/>
              <a:ext cx="163513" cy="1635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AutoShape 15"/>
            <p:cNvSpPr>
              <a:spLocks noChangeArrowheads="1"/>
            </p:cNvSpPr>
            <p:nvPr/>
          </p:nvSpPr>
          <p:spPr bwMode="auto">
            <a:xfrm rot="260021">
              <a:off x="5103906" y="1811735"/>
              <a:ext cx="1244911" cy="660884"/>
            </a:xfrm>
            <a:prstGeom prst="wedgeRoundRectCallout">
              <a:avLst>
                <a:gd name="adj1" fmla="val -121831"/>
                <a:gd name="adj2" fmla="val -8466"/>
                <a:gd name="adj3" fmla="val 16667"/>
              </a:avLst>
            </a:prstGeom>
            <a:solidFill>
              <a:srgbClr val="FFC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 err="1" smtClean="0">
                  <a:ea typeface="宋体" pitchFamily="2" charset="-122"/>
                  <a:cs typeface="宋体" pitchFamily="2" charset="-122"/>
                </a:rPr>
                <a:t>Xingfu</a:t>
              </a:r>
              <a:r>
                <a:rPr lang="en-US" altLang="zh-CN" sz="1000" dirty="0" smtClean="0">
                  <a:ea typeface="宋体" pitchFamily="2" charset="-122"/>
                  <a:cs typeface="宋体" pitchFamily="2" charset="-122"/>
                </a:rPr>
                <a:t> in Conghua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effectLst/>
                  <a:ea typeface="宋体" pitchFamily="2" charset="-122"/>
                  <a:cs typeface="宋体" pitchFamily="2" charset="-122"/>
                </a:rPr>
                <a:t>(</a:t>
              </a:r>
              <a:r>
                <a:rPr lang="en-US" altLang="zh-CN" sz="1100" b="1" dirty="0">
                  <a:latin typeface="+mj-lt"/>
                  <a:ea typeface="宋体" pitchFamily="2" charset="-122"/>
                  <a:cs typeface="宋体" pitchFamily="2" charset="-122"/>
                </a:rPr>
                <a:t>Food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effectLst/>
                  <a:ea typeface="宋体" pitchFamily="2" charset="-122"/>
                  <a:cs typeface="宋体" pitchFamily="2" charset="-122"/>
                </a:rPr>
                <a:t>)</a:t>
              </a:r>
            </a:p>
          </p:txBody>
        </p:sp>
      </p:grpSp>
      <p:grpSp>
        <p:nvGrpSpPr>
          <p:cNvPr id="39" name="组合 31"/>
          <p:cNvGrpSpPr/>
          <p:nvPr/>
        </p:nvGrpSpPr>
        <p:grpSpPr>
          <a:xfrm>
            <a:off x="3325835" y="1302291"/>
            <a:ext cx="5669582" cy="4338990"/>
            <a:chOff x="755576" y="2660347"/>
            <a:chExt cx="5669582" cy="4338990"/>
          </a:xfrm>
        </p:grpSpPr>
        <p:pic>
          <p:nvPicPr>
            <p:cNvPr id="40" name="图片 23" descr="0988496b-554b-429f-898c-4f4a91ef6bb4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848" y="2660347"/>
              <a:ext cx="5274310" cy="427799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2195513" y="5540425"/>
              <a:ext cx="163512" cy="1635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606550" y="6748512"/>
              <a:ext cx="163513" cy="1635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1997075" y="2705150"/>
              <a:ext cx="161925" cy="1635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2536280" y="4940350"/>
              <a:ext cx="163512" cy="1635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2420939" y="5862687"/>
              <a:ext cx="945604" cy="374625"/>
            </a:xfrm>
            <a:prstGeom prst="wedgeRoundRectCallout">
              <a:avLst>
                <a:gd name="adj1" fmla="val -54565"/>
                <a:gd name="adj2" fmla="val -116264"/>
                <a:gd name="adj3" fmla="val 16667"/>
              </a:avLst>
            </a:prstGeom>
            <a:solidFill>
              <a:srgbClr val="FFC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Huadiwan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(</a:t>
              </a:r>
              <a:r>
                <a:rPr lang="en-US" altLang="zh-CN" sz="1100" b="1" dirty="0">
                  <a:latin typeface="+mj-lt"/>
                  <a:ea typeface="宋体" pitchFamily="2" charset="-122"/>
                  <a:cs typeface="宋体" pitchFamily="2" charset="-122"/>
                </a:rPr>
                <a:t>Pet</a:t>
              </a: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)</a:t>
              </a:r>
              <a:endParaRPr lang="zh-CN" altLang="zh-CN" sz="1000" dirty="0">
                <a:latin typeface="+mj-lt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2324100" y="6440537"/>
              <a:ext cx="1095772" cy="417463"/>
            </a:xfrm>
            <a:prstGeom prst="wedgeRoundRectCallout">
              <a:avLst>
                <a:gd name="adj1" fmla="val -101845"/>
                <a:gd name="adj2" fmla="val 47041"/>
                <a:gd name="adj3" fmla="val 16667"/>
              </a:avLst>
            </a:prstGeom>
            <a:solidFill>
              <a:srgbClr val="FFC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latin typeface="+mj-lt"/>
                  <a:ea typeface="宋体" pitchFamily="2" charset="-122"/>
                  <a:cs typeface="宋体" pitchFamily="2" charset="-122"/>
                </a:rPr>
                <a:t>Tianjia</a:t>
              </a:r>
              <a:endParaRPr lang="en-US" altLang="zh-CN" sz="1000" dirty="0">
                <a:latin typeface="+mj-lt"/>
                <a:ea typeface="宋体" pitchFamily="2" charset="-122"/>
                <a:cs typeface="宋体" pitchFamily="2" charset="-122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(</a:t>
              </a:r>
              <a:r>
                <a:rPr lang="en-US" altLang="zh-CN" sz="1100" b="1" dirty="0">
                  <a:latin typeface="+mj-lt"/>
                  <a:ea typeface="宋体" pitchFamily="2" charset="-122"/>
                  <a:cs typeface="宋体" pitchFamily="2" charset="-122"/>
                </a:rPr>
                <a:t>Wet food</a:t>
              </a: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)</a:t>
              </a:r>
              <a:endParaRPr lang="zh-CN" altLang="zh-CN" sz="1000" dirty="0">
                <a:latin typeface="+mj-lt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2895600" y="5180062"/>
              <a:ext cx="1080542" cy="325581"/>
            </a:xfrm>
            <a:prstGeom prst="wedgeRoundRectCallout">
              <a:avLst>
                <a:gd name="adj1" fmla="val -63785"/>
                <a:gd name="adj2" fmla="val -92983"/>
                <a:gd name="adj3" fmla="val 16667"/>
              </a:avLst>
            </a:prstGeom>
            <a:solidFill>
              <a:srgbClr val="FFC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Qingping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(</a:t>
              </a:r>
              <a:r>
                <a:rPr lang="en-US" altLang="zh-CN" sz="1100" b="1" dirty="0">
                  <a:latin typeface="+mj-lt"/>
                  <a:ea typeface="宋体" pitchFamily="2" charset="-122"/>
                  <a:cs typeface="宋体" pitchFamily="2" charset="-122"/>
                </a:rPr>
                <a:t>TCM</a:t>
              </a: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)</a:t>
              </a:r>
              <a:endParaRPr lang="zh-CN" altLang="zh-CN" sz="1000" dirty="0">
                <a:latin typeface="+mj-lt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9" name="AutoShape 16"/>
            <p:cNvSpPr>
              <a:spLocks noChangeArrowheads="1"/>
            </p:cNvSpPr>
            <p:nvPr/>
          </p:nvSpPr>
          <p:spPr bwMode="auto">
            <a:xfrm rot="1542361">
              <a:off x="1419225" y="4651425"/>
              <a:ext cx="544513" cy="2347912"/>
            </a:xfrm>
            <a:prstGeom prst="curvedRightArrow">
              <a:avLst>
                <a:gd name="adj1" fmla="val 36492"/>
                <a:gd name="adj2" fmla="val 122731"/>
                <a:gd name="adj3" fmla="val 33333"/>
              </a:avLst>
            </a:prstGeom>
            <a:solidFill>
              <a:srgbClr val="FF0000">
                <a:alpha val="67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>
              <a:off x="899592" y="4293096"/>
              <a:ext cx="1368152" cy="360040"/>
            </a:xfrm>
            <a:prstGeom prst="wedgeRoundRectCallout">
              <a:avLst>
                <a:gd name="adj1" fmla="val 63444"/>
                <a:gd name="adj2" fmla="val 123597"/>
                <a:gd name="adj3" fmla="val 16667"/>
              </a:avLst>
            </a:prstGeom>
            <a:solidFill>
              <a:schemeClr val="bg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Huangsha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(</a:t>
              </a:r>
              <a:r>
                <a:rPr lang="en-US" altLang="zh-CN" sz="1100" b="1" dirty="0">
                  <a:latin typeface="+mj-lt"/>
                  <a:ea typeface="宋体" pitchFamily="2" charset="-122"/>
                  <a:cs typeface="宋体" pitchFamily="2" charset="-122"/>
                </a:rPr>
                <a:t>Wet food</a:t>
              </a: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)</a:t>
              </a:r>
              <a:endParaRPr lang="zh-CN" altLang="zh-CN" sz="1000" dirty="0">
                <a:latin typeface="+mj-lt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2608288" y="4777656"/>
              <a:ext cx="163512" cy="1635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2411760" y="4849664"/>
              <a:ext cx="163512" cy="16351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AutoShape 12"/>
            <p:cNvSpPr>
              <a:spLocks noChangeArrowheads="1"/>
            </p:cNvSpPr>
            <p:nvPr/>
          </p:nvSpPr>
          <p:spPr bwMode="auto">
            <a:xfrm>
              <a:off x="3361924" y="4438843"/>
              <a:ext cx="1099170" cy="360040"/>
            </a:xfrm>
            <a:prstGeom prst="wedgeRoundRectCallout">
              <a:avLst>
                <a:gd name="adj1" fmla="val -105106"/>
                <a:gd name="adj2" fmla="val 72473"/>
                <a:gd name="adj3" fmla="val 16667"/>
              </a:avLst>
            </a:prstGeom>
            <a:solidFill>
              <a:srgbClr val="FFC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Hualin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(</a:t>
              </a:r>
              <a:r>
                <a:rPr lang="en-US" altLang="zh-CN" sz="1100" b="1" dirty="0">
                  <a:latin typeface="+mj-lt"/>
                  <a:ea typeface="宋体" pitchFamily="2" charset="-122"/>
                  <a:cs typeface="宋体" pitchFamily="2" charset="-122"/>
                </a:rPr>
                <a:t>Ivory</a:t>
              </a:r>
              <a:r>
                <a:rPr lang="en-US" altLang="zh-CN" sz="1000" dirty="0">
                  <a:latin typeface="+mj-lt"/>
                  <a:ea typeface="宋体" pitchFamily="2" charset="-122"/>
                  <a:cs typeface="宋体" pitchFamily="2" charset="-122"/>
                </a:rPr>
                <a:t>)</a:t>
              </a:r>
              <a:endParaRPr lang="zh-CN" altLang="zh-CN" sz="1000" dirty="0">
                <a:latin typeface="+mj-lt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8" name="AutoShape 14"/>
            <p:cNvSpPr>
              <a:spLocks noChangeArrowheads="1"/>
            </p:cNvSpPr>
            <p:nvPr/>
          </p:nvSpPr>
          <p:spPr bwMode="auto">
            <a:xfrm>
              <a:off x="755576" y="3140968"/>
              <a:ext cx="1181447" cy="360040"/>
            </a:xfrm>
            <a:prstGeom prst="wedgeRoundRectCallout">
              <a:avLst>
                <a:gd name="adj1" fmla="val 60357"/>
                <a:gd name="adj2" fmla="val -142153"/>
                <a:gd name="adj3" fmla="val 16667"/>
              </a:avLst>
            </a:prstGeom>
            <a:solidFill>
              <a:schemeClr val="bg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 err="1" smtClean="0">
                  <a:ea typeface="宋体" pitchFamily="2" charset="-122"/>
                  <a:cs typeface="宋体" pitchFamily="2" charset="-122"/>
                </a:rPr>
                <a:t>Chatou</a:t>
              </a:r>
              <a:endParaRPr lang="en-US" altLang="zh-CN" sz="1000" dirty="0" smtClean="0">
                <a:ea typeface="宋体" pitchFamily="2" charset="-122"/>
                <a:cs typeface="宋体" pitchFamily="2" charset="-12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 smtClean="0">
                  <a:ea typeface="宋体" pitchFamily="2" charset="-122"/>
                  <a:cs typeface="宋体" pitchFamily="2" charset="-122"/>
                </a:rPr>
                <a:t>(</a:t>
              </a:r>
              <a:r>
                <a:rPr lang="en-US" altLang="zh-CN" sz="1100" b="1" dirty="0">
                  <a:latin typeface="+mj-lt"/>
                  <a:ea typeface="宋体" pitchFamily="2" charset="-122"/>
                  <a:cs typeface="宋体" pitchFamily="2" charset="-122"/>
                </a:rPr>
                <a:t>Food</a:t>
              </a:r>
              <a:r>
                <a:rPr lang="en-US" altLang="zh-CN" sz="1000" dirty="0" smtClean="0">
                  <a:ea typeface="宋体" pitchFamily="2" charset="-122"/>
                  <a:cs typeface="宋体" pitchFamily="2" charset="-122"/>
                </a:rPr>
                <a:t>)</a:t>
              </a:r>
              <a:endParaRPr lang="zh-CN" altLang="zh-CN" sz="1000" dirty="0" smtClean="0"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5326210" y="2228315"/>
            <a:ext cx="163512" cy="1635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6084464" y="1889502"/>
            <a:ext cx="1146746" cy="360040"/>
          </a:xfrm>
          <a:prstGeom prst="wedgeRoundRectCallout">
            <a:avLst>
              <a:gd name="adj1" fmla="val -100883"/>
              <a:gd name="adj2" fmla="val 62997"/>
              <a:gd name="adj3" fmla="val 16667"/>
            </a:avLst>
          </a:prstGeom>
          <a:solidFill>
            <a:schemeClr val="bg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dirty="0" smtClean="0">
                <a:latin typeface="+mj-lt"/>
                <a:ea typeface="宋体" pitchFamily="2" charset="-122"/>
                <a:cs typeface="宋体" pitchFamily="2" charset="-122"/>
              </a:rPr>
              <a:t>Liu </a:t>
            </a:r>
            <a:r>
              <a:rPr lang="en-US" altLang="zh-CN" sz="1000" dirty="0" err="1" smtClean="0">
                <a:latin typeface="+mj-lt"/>
                <a:ea typeface="宋体" pitchFamily="2" charset="-122"/>
                <a:cs typeface="宋体" pitchFamily="2" charset="-122"/>
              </a:rPr>
              <a:t>Hua</a:t>
            </a:r>
            <a:r>
              <a:rPr lang="en-US" altLang="zh-CN" sz="1000" dirty="0" smtClean="0">
                <a:latin typeface="+mj-lt"/>
                <a:ea typeface="宋体" pitchFamily="2" charset="-122"/>
                <a:cs typeface="宋体" pitchFamily="2" charset="-122"/>
              </a:rPr>
              <a:t> (Closed)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dirty="0" smtClean="0">
                <a:latin typeface="+mj-lt"/>
                <a:ea typeface="宋体" pitchFamily="2" charset="-122"/>
                <a:cs typeface="宋体" pitchFamily="2" charset="-122"/>
              </a:rPr>
              <a:t>(</a:t>
            </a:r>
            <a:r>
              <a:rPr lang="en-US" altLang="zh-CN" sz="1100" b="1" dirty="0" smtClean="0">
                <a:latin typeface="+mj-lt"/>
                <a:ea typeface="宋体" pitchFamily="2" charset="-122"/>
                <a:cs typeface="宋体" pitchFamily="2" charset="-122"/>
              </a:rPr>
              <a:t>Pet</a:t>
            </a:r>
            <a:r>
              <a:rPr lang="en-US" altLang="zh-CN" sz="1000" dirty="0" smtClean="0">
                <a:latin typeface="+mj-lt"/>
                <a:ea typeface="宋体" pitchFamily="2" charset="-122"/>
                <a:cs typeface="宋体" pitchFamily="2" charset="-122"/>
              </a:rPr>
              <a:t>)</a:t>
            </a:r>
            <a:endParaRPr lang="zh-CN" altLang="zh-CN" sz="1000" dirty="0" smtClean="0">
              <a:latin typeface="+mj-lt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2177961"/>
            <a:ext cx="2133600" cy="304271"/>
          </a:xfrm>
        </p:spPr>
        <p:txBody>
          <a:bodyPr/>
          <a:lstStyle/>
          <a:p>
            <a:fld id="{65AD11BB-838D-4A97-9F1E-02E4A892DB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7" name="AutoShape 16"/>
          <p:cNvSpPr>
            <a:spLocks noChangeArrowheads="1"/>
          </p:cNvSpPr>
          <p:nvPr/>
        </p:nvSpPr>
        <p:spPr bwMode="auto">
          <a:xfrm rot="2791803">
            <a:off x="2470959" y="336997"/>
            <a:ext cx="835293" cy="4108300"/>
          </a:xfrm>
          <a:prstGeom prst="curvedRightArrow">
            <a:avLst>
              <a:gd name="adj1" fmla="val 36492"/>
              <a:gd name="adj2" fmla="val 78518"/>
              <a:gd name="adj3" fmla="val 41266"/>
            </a:avLst>
          </a:prstGeom>
          <a:solidFill>
            <a:srgbClr val="FF0000">
              <a:alpha val="67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441404" y="1330295"/>
            <a:ext cx="2694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5</a:t>
            </a:r>
            <a:r>
              <a:rPr lang="en-US" sz="2800" dirty="0"/>
              <a:t> market </a:t>
            </a:r>
            <a:r>
              <a:rPr lang="en-US" sz="2800" dirty="0" smtClean="0"/>
              <a:t>categories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9815" y="5120573"/>
            <a:ext cx="2191292" cy="459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AutoShape 16"/>
          <p:cNvSpPr>
            <a:spLocks noChangeArrowheads="1"/>
          </p:cNvSpPr>
          <p:nvPr/>
        </p:nvSpPr>
        <p:spPr bwMode="auto">
          <a:xfrm rot="967802">
            <a:off x="4455381" y="2064340"/>
            <a:ext cx="544513" cy="2347912"/>
          </a:xfrm>
          <a:prstGeom prst="curvedRightArrow">
            <a:avLst>
              <a:gd name="adj1" fmla="val 36492"/>
              <a:gd name="adj2" fmla="val 122731"/>
              <a:gd name="adj3" fmla="val 33333"/>
            </a:avLst>
          </a:prstGeom>
          <a:solidFill>
            <a:srgbClr val="FF0000">
              <a:alpha val="67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0"/>
            <a:ext cx="9142485" cy="2851726"/>
          </a:xfrm>
          <a:prstGeom prst="rect">
            <a:avLst/>
          </a:prstGeom>
          <a:solidFill>
            <a:schemeClr val="bg1">
              <a:alpha val="3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-1" y="2857500"/>
            <a:ext cx="9142485" cy="2851726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70"/>
            <a:ext cx="8763000" cy="594360"/>
          </a:xfrm>
        </p:spPr>
        <p:txBody>
          <a:bodyPr>
            <a:normAutofit fontScale="90000"/>
          </a:bodyPr>
          <a:lstStyle/>
          <a:p>
            <a:pPr marL="484632">
              <a:defRPr/>
            </a:pPr>
            <a:r>
              <a:rPr lang="en-US" dirty="0"/>
              <a:t>Understanding </a:t>
            </a:r>
            <a:r>
              <a:rPr lang="en-US" dirty="0" smtClean="0"/>
              <a:t>illegal market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73" y="1515885"/>
            <a:ext cx="7696200" cy="1600200"/>
          </a:xfrm>
        </p:spPr>
        <p:txBody>
          <a:bodyPr numCol="2">
            <a:noAutofit/>
          </a:bodyPr>
          <a:lstStyle/>
          <a:p>
            <a:pPr lvl="1"/>
            <a:r>
              <a:rPr lang="en-US" sz="1400" dirty="0" smtClean="0"/>
              <a:t>pet </a:t>
            </a:r>
            <a:r>
              <a:rPr lang="en-US" sz="1400" dirty="0"/>
              <a:t>markets: monthly</a:t>
            </a:r>
          </a:p>
          <a:p>
            <a:pPr lvl="2"/>
            <a:r>
              <a:rPr lang="en-US" sz="1200" dirty="0"/>
              <a:t>1st / 2nd half of the month </a:t>
            </a:r>
          </a:p>
          <a:p>
            <a:pPr lvl="2"/>
            <a:r>
              <a:rPr lang="en-US" sz="1200" dirty="0"/>
              <a:t>weekdays/weekends</a:t>
            </a:r>
          </a:p>
          <a:p>
            <a:pPr lvl="2"/>
            <a:r>
              <a:rPr lang="en-US" sz="1200" dirty="0"/>
              <a:t>morning/afternoon</a:t>
            </a:r>
          </a:p>
          <a:p>
            <a:pPr lvl="1"/>
            <a:r>
              <a:rPr lang="en-US" sz="1400" dirty="0"/>
              <a:t>Food/wet food markets: monthly</a:t>
            </a:r>
          </a:p>
          <a:p>
            <a:pPr lvl="2"/>
            <a:r>
              <a:rPr lang="en-US" sz="1200" dirty="0"/>
              <a:t>1st / 2nd half of the month </a:t>
            </a:r>
            <a:endParaRPr lang="en-US" sz="1200" dirty="0" smtClean="0"/>
          </a:p>
          <a:p>
            <a:pPr lvl="2"/>
            <a:r>
              <a:rPr lang="en-US" sz="1200" dirty="0" smtClean="0"/>
              <a:t>weekdays/weekends</a:t>
            </a:r>
          </a:p>
          <a:p>
            <a:pPr lvl="2"/>
            <a:r>
              <a:rPr lang="en-US" sz="1200" dirty="0" smtClean="0"/>
              <a:t>2 </a:t>
            </a:r>
            <a:r>
              <a:rPr lang="en-US" sz="1200" dirty="0"/>
              <a:t>hours slots rotating over 24 hours</a:t>
            </a:r>
          </a:p>
          <a:p>
            <a:pPr lvl="1"/>
            <a:r>
              <a:rPr lang="en-US" sz="1400" dirty="0" smtClean="0"/>
              <a:t>TCM </a:t>
            </a:r>
            <a:r>
              <a:rPr lang="en-US" sz="1400" dirty="0"/>
              <a:t>market: Twice a year</a:t>
            </a:r>
          </a:p>
          <a:p>
            <a:pPr lvl="2"/>
            <a:r>
              <a:rPr lang="en-US" sz="1200" dirty="0"/>
              <a:t>Occupancy </a:t>
            </a:r>
          </a:p>
          <a:p>
            <a:pPr lvl="1"/>
            <a:r>
              <a:rPr lang="en-US" sz="1400" dirty="0"/>
              <a:t> Handicraft Market: To be decided</a:t>
            </a:r>
          </a:p>
          <a:p>
            <a:pPr lvl="1"/>
            <a:r>
              <a:rPr lang="en-US" sz="1400" dirty="0"/>
              <a:t>Online markets: </a:t>
            </a:r>
            <a:r>
              <a:rPr lang="en-US" sz="1400" dirty="0" smtClean="0"/>
              <a:t>monthly</a:t>
            </a:r>
          </a:p>
          <a:p>
            <a:pPr marL="457200" lvl="1" indent="0">
              <a:buNone/>
            </a:pPr>
            <a:r>
              <a:rPr lang="en-US" sz="1200" i="1" dirty="0" smtClean="0"/>
              <a:t>(Updated by Emma J. Stokes)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2873" y="3344685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Processing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2009-2013 data of bird, turtle and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saiga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antelope (for TCM) trade is currently ongoing </a:t>
            </a:r>
          </a:p>
          <a:p>
            <a:pPr lvl="0">
              <a:buFont typeface="Wingdings" pitchFamily="2" charset="2"/>
              <a:buChar char="Ø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External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consultants have been recruited to help with data processing, and to advise on the survey methodology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214426"/>
            <a:ext cx="502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/>
              <a:t>  Survey methodology (Jul 2011 – Jun 2013)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05600" y="5295900"/>
            <a:ext cx="1736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+mj-lt"/>
              <a:buAutoNum type="romanLcPeriod" startAt="2"/>
            </a:pPr>
            <a:r>
              <a:rPr lang="en-US" sz="1200" dirty="0"/>
              <a:t>Market surveillance</a:t>
            </a:r>
            <a:r>
              <a:rPr lang="en-US" sz="1200" b="1" dirty="0"/>
              <a:t> 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0" y="517348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"/>
            <a:ext cx="8229600" cy="952500"/>
          </a:xfrm>
        </p:spPr>
        <p:txBody>
          <a:bodyPr>
            <a:normAutofit/>
          </a:bodyPr>
          <a:lstStyle/>
          <a:p>
            <a:r>
              <a:rPr lang="en-US" sz="4000" dirty="0"/>
              <a:t>Intelligence &amp; investigation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5600" y="5295900"/>
            <a:ext cx="1736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+mj-lt"/>
              <a:buAutoNum type="romanLcPeriod" startAt="2"/>
            </a:pPr>
            <a:r>
              <a:rPr lang="en-US" sz="1200" dirty="0"/>
              <a:t>Market surveillance</a:t>
            </a:r>
            <a:r>
              <a:rPr lang="en-US" sz="1200" b="1" dirty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928674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Ø"/>
            </a:pPr>
            <a:r>
              <a:rPr lang="en-US" dirty="0" smtClean="0"/>
              <a:t> Open </a:t>
            </a:r>
            <a:r>
              <a:rPr lang="en-US" dirty="0"/>
              <a:t>market surveillance with periodic reports on our findings sent to: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CITES MA </a:t>
            </a:r>
            <a:r>
              <a:rPr lang="en-US" sz="1200" dirty="0" smtClean="0"/>
              <a:t>Beijing</a:t>
            </a: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State Forestry Police Department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CITES MA </a:t>
            </a:r>
            <a:r>
              <a:rPr lang="en-US" sz="1200" dirty="0" smtClean="0"/>
              <a:t>Guangzhou</a:t>
            </a: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Guangdong Forestry Police </a:t>
            </a:r>
            <a:r>
              <a:rPr lang="en-US" sz="1200" dirty="0" smtClean="0"/>
              <a:t>Department</a:t>
            </a: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Guangzhou Forestry Police </a:t>
            </a:r>
            <a:r>
              <a:rPr lang="en-US" sz="1200" dirty="0" smtClean="0"/>
              <a:t>Department</a:t>
            </a: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Guangdong Wildlife conservation and management </a:t>
            </a:r>
            <a:r>
              <a:rPr lang="en-US" sz="1200" dirty="0" smtClean="0"/>
              <a:t>Office</a:t>
            </a: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Guangzhou Wildlife conservation and management </a:t>
            </a:r>
            <a:r>
              <a:rPr lang="en-US" sz="1200" dirty="0" smtClean="0"/>
              <a:t>Office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lvl="0" indent="-171450">
              <a:buFont typeface="Wingdings" pitchFamily="2" charset="2"/>
              <a:buChar char="Ø"/>
            </a:pPr>
            <a:r>
              <a:rPr lang="en-US" dirty="0" smtClean="0"/>
              <a:t> Law enforcement operations initiated by periodic report: Zero case</a:t>
            </a:r>
          </a:p>
          <a:p>
            <a:pPr marL="171450" lvl="0" indent="-171450">
              <a:buFont typeface="Wingdings" pitchFamily="2" charset="2"/>
              <a:buChar char="Ø"/>
            </a:pPr>
            <a:endParaRPr lang="en-US" dirty="0" smtClean="0"/>
          </a:p>
          <a:p>
            <a:pPr marL="171450" lvl="0" indent="-171450">
              <a:buFont typeface="Wingdings" pitchFamily="2" charset="2"/>
              <a:buChar char="Ø"/>
            </a:pPr>
            <a:r>
              <a:rPr lang="en-US" dirty="0" smtClean="0"/>
              <a:t> Law enforcement operations initiated by individual intelligence: Seven cases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06877"/>
              </p:ext>
            </p:extLst>
          </p:nvPr>
        </p:nvGraphicFramePr>
        <p:xfrm>
          <a:off x="1500166" y="3692674"/>
          <a:ext cx="6096000" cy="152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495"/>
                <a:gridCol w="1740245"/>
                <a:gridCol w="1381551"/>
                <a:gridCol w="2414709"/>
              </a:tblGrid>
              <a:tr h="190285">
                <a:tc>
                  <a:txBody>
                    <a:bodyPr/>
                    <a:lstStyle/>
                    <a:p>
                      <a:pPr marL="64135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effectLst/>
                        </a:rPr>
                        <a:t>Time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effectLst/>
                        </a:rPr>
                        <a:t>Information from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effectLst/>
                        </a:rPr>
                        <a:t>Market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effectLst/>
                        </a:rPr>
                        <a:t>Species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</a:tr>
              <a:tr h="190285"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2010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Lai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Huadiwan pet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Turtles and tortoises, Lizards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</a:tr>
              <a:tr h="190285"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2010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Mingxia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Conghua food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Turtles and tortoises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</a:tr>
              <a:tr h="190285"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2010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Mingxia (GZ FPD)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Qingping TCM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err="1">
                          <a:effectLst/>
                        </a:rPr>
                        <a:t>Mongoli</a:t>
                      </a:r>
                      <a:r>
                        <a:rPr lang="en-US" sz="1050" kern="1200" dirty="0">
                          <a:effectLst/>
                        </a:rPr>
                        <a:t> horn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</a:tr>
              <a:tr h="190285"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2011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Informant A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Online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Loris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</a:tr>
              <a:tr h="190285"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2012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Informant B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Conghua food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Birds of prey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/>
                </a:tc>
              </a:tr>
              <a:tr h="190285"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2013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Fuping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Huadiwan pet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Turtles and tortoises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solidFill>
                      <a:srgbClr val="92D050"/>
                    </a:solidFill>
                  </a:tcPr>
                </a:tc>
              </a:tr>
              <a:tr h="190285"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effectLst/>
                        </a:rPr>
                        <a:t>2014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Joe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Hualin Jade 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Ivory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1" marR="41931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flipH="1">
            <a:off x="0" y="52959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Lessons learned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1485900"/>
            <a:ext cx="75391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Periodic reports did not result in any enforcement </a:t>
            </a:r>
            <a:r>
              <a:rPr lang="en-US" dirty="0" smtClean="0"/>
              <a:t>action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Work with law enforcement agencies with real-time reports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Law enforcement agencies showed little interest in small reported cases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Collaborate </a:t>
            </a:r>
            <a:r>
              <a:rPr lang="en-US" dirty="0"/>
              <a:t>with local NGOs to concentrate pressure on specific markets;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Explore </a:t>
            </a:r>
            <a:r>
              <a:rPr lang="en-US" dirty="0"/>
              <a:t>feasibility of undercover investigation in cooperation with law enforcement</a:t>
            </a:r>
          </a:p>
          <a:p>
            <a:pPr lvl="0"/>
            <a:endParaRPr lang="en-US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Staff </a:t>
            </a:r>
            <a:r>
              <a:rPr lang="en-US" dirty="0"/>
              <a:t>and collaborators </a:t>
            </a:r>
            <a:r>
              <a:rPr lang="en-US" dirty="0" smtClean="0"/>
              <a:t>risk </a:t>
            </a:r>
            <a:r>
              <a:rPr lang="en-US" dirty="0"/>
              <a:t>exposure </a:t>
            </a:r>
            <a:r>
              <a:rPr lang="en-US" dirty="0" smtClean="0"/>
              <a:t>during covert investigations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smtClean="0"/>
              <a:t>Adopt </a:t>
            </a:r>
            <a:r>
              <a:rPr lang="en-US" dirty="0"/>
              <a:t>a robust risk assessment and mitigation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5295900"/>
            <a:ext cx="1736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+mj-lt"/>
              <a:buAutoNum type="romanLcPeriod" startAt="2"/>
            </a:pPr>
            <a:r>
              <a:rPr lang="en-US" sz="1200" dirty="0"/>
              <a:t>Market surveillance</a:t>
            </a:r>
            <a:r>
              <a:rPr lang="en-US" sz="1200" b="1" dirty="0"/>
              <a:t> 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52959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1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4"/>
            <a:ext cx="8229600" cy="5714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the LE focus?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000112"/>
            <a:ext cx="93583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smtClean="0"/>
              <a:t>Priority 1:  Big cases (Performance oriented)</a:t>
            </a:r>
          </a:p>
          <a:p>
            <a:pPr marL="285750" lvl="0" indent="-12700">
              <a:buFont typeface="Wingdings" pitchFamily="2" charset="2"/>
              <a:buChar char="l"/>
            </a:pPr>
            <a:r>
              <a:rPr lang="en-US" sz="1600" dirty="0" smtClean="0"/>
              <a:t>  What the LE need?</a:t>
            </a:r>
          </a:p>
          <a:p>
            <a:pPr marL="285750" lvl="0" indent="-285750"/>
            <a:r>
              <a:rPr lang="en-US" sz="1600" dirty="0" smtClean="0"/>
              <a:t>           - Deep and accurate intelligence of big deals, supported by a strong and professional informant network.</a:t>
            </a:r>
          </a:p>
          <a:p>
            <a:pPr marL="285750" lvl="0" indent="-12700">
              <a:buFont typeface="Wingdings" pitchFamily="2" charset="2"/>
              <a:buChar char="l"/>
            </a:pPr>
            <a:r>
              <a:rPr lang="en-US" sz="1600" dirty="0" smtClean="0"/>
              <a:t>  Gaps:</a:t>
            </a:r>
          </a:p>
          <a:p>
            <a:pPr marL="285750" lvl="0" indent="-285750"/>
            <a:r>
              <a:rPr lang="en-US" sz="1600" dirty="0" smtClean="0"/>
              <a:t>           - Weak professional informant network</a:t>
            </a:r>
          </a:p>
          <a:p>
            <a:pPr marL="285750" lvl="0" indent="-285750"/>
            <a:r>
              <a:rPr lang="en-US" sz="1600" dirty="0" smtClean="0"/>
              <a:t>           - Limited resource to develop the informant network</a:t>
            </a:r>
          </a:p>
          <a:p>
            <a:pPr marL="285750" lvl="0" indent="-285750"/>
            <a:r>
              <a:rPr lang="en-US" sz="1600" dirty="0" smtClean="0"/>
              <a:t>           - Restriction on some process during LE 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smtClean="0"/>
              <a:t>Priority 2:  Open markets (Routine jobs)</a:t>
            </a:r>
          </a:p>
          <a:p>
            <a:pPr marL="285750" lvl="0" indent="-12700">
              <a:buFont typeface="Wingdings" pitchFamily="2" charset="2"/>
              <a:buChar char="l"/>
            </a:pPr>
            <a:r>
              <a:rPr lang="en-US" sz="1600" dirty="0" smtClean="0"/>
              <a:t>  What the LE need?</a:t>
            </a:r>
          </a:p>
          <a:p>
            <a:pPr marL="285750" lvl="0" indent="-285750"/>
            <a:r>
              <a:rPr lang="en-US" sz="1600" dirty="0" smtClean="0"/>
              <a:t>           - Real-time and accurate intelligence, but no so frequent</a:t>
            </a:r>
          </a:p>
          <a:p>
            <a:pPr marL="285750" lvl="0" indent="-12700">
              <a:buFont typeface="Wingdings" pitchFamily="2" charset="2"/>
              <a:buChar char="l"/>
            </a:pPr>
            <a:r>
              <a:rPr lang="en-US" sz="1600" dirty="0" smtClean="0"/>
              <a:t>  Gaps:</a:t>
            </a:r>
          </a:p>
          <a:p>
            <a:pPr marL="285750" lvl="0" indent="-285750"/>
            <a:r>
              <a:rPr lang="en-US" sz="1600" dirty="0" smtClean="0"/>
              <a:t>           - Strong incentive to do LE in open markets</a:t>
            </a:r>
          </a:p>
          <a:p>
            <a:pPr marL="285750" lvl="0" indent="-285750"/>
            <a:r>
              <a:rPr lang="en-US" sz="1600" dirty="0" smtClean="0"/>
              <a:t>           - Shortage of manpower</a:t>
            </a:r>
          </a:p>
          <a:p>
            <a:pPr marL="285750" lvl="0" indent="-285750"/>
            <a:r>
              <a:rPr lang="en-US" sz="1600" dirty="0" smtClean="0"/>
              <a:t>           - Shortage of species ID skills</a:t>
            </a:r>
          </a:p>
          <a:p>
            <a:pPr marL="285750" lvl="0" indent="-285750"/>
            <a:endParaRPr lang="en-US" sz="16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smtClean="0"/>
              <a:t>Priority 3: Scattered cases reported by public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5295900"/>
            <a:ext cx="1736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+mj-lt"/>
              <a:buAutoNum type="romanLcPeriod" startAt="2"/>
            </a:pPr>
            <a:r>
              <a:rPr lang="en-US" sz="1200" dirty="0"/>
              <a:t>Market surveillance</a:t>
            </a:r>
            <a:r>
              <a:rPr lang="en-US" sz="1200" b="1" dirty="0"/>
              <a:t> 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52959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1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525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International Cooperation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54083"/>
            <a:ext cx="2133600" cy="304271"/>
          </a:xfrm>
        </p:spPr>
        <p:txBody>
          <a:bodyPr/>
          <a:lstStyle/>
          <a:p>
            <a:fld id="{65AD11BB-838D-4A97-9F1E-02E4A892DBC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045" y="928674"/>
            <a:ext cx="4200955" cy="2800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158" y="1000112"/>
            <a:ext cx="450059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Cobra II </a:t>
            </a:r>
            <a:r>
              <a:rPr lang="en-US" b="1" dirty="0" smtClean="0"/>
              <a:t>Operation (Dec 2013-Jan 2014)</a:t>
            </a:r>
          </a:p>
          <a:p>
            <a:pPr lvl="0"/>
            <a:endParaRPr lang="en-US" sz="800" b="1" dirty="0" smtClean="0"/>
          </a:p>
          <a:p>
            <a:pPr lvl="0"/>
            <a:r>
              <a:rPr lang="en-US" dirty="0" smtClean="0"/>
              <a:t>Supported by WCS: Two officers from China Customs and CITES </a:t>
            </a:r>
            <a:r>
              <a:rPr lang="en-US" dirty="0"/>
              <a:t>MA </a:t>
            </a:r>
            <a:r>
              <a:rPr lang="en-US" dirty="0" smtClean="0"/>
              <a:t>were seconded to Lusaka </a:t>
            </a:r>
            <a:r>
              <a:rPr lang="en-US" dirty="0"/>
              <a:t>Agreement Task Force (LATF) </a:t>
            </a:r>
            <a:r>
              <a:rPr lang="en-US" dirty="0" smtClean="0"/>
              <a:t>in Kenya to support coordination </a:t>
            </a:r>
            <a:r>
              <a:rPr lang="en-US" dirty="0"/>
              <a:t>and execution </a:t>
            </a:r>
            <a:r>
              <a:rPr lang="en-US" dirty="0" smtClean="0"/>
              <a:t>of the operations.</a:t>
            </a:r>
          </a:p>
          <a:p>
            <a:pPr lvl="0"/>
            <a:endParaRPr lang="en-US" sz="8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 smtClean="0"/>
              <a:t>28 countries involved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IN" sz="8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 smtClean="0"/>
              <a:t>&gt;150 arrests and &gt; 150 major wildlife seizures, &gt; 50% handled </a:t>
            </a:r>
            <a:r>
              <a:rPr lang="en-US" dirty="0" smtClean="0"/>
              <a:t>by China.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sz="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57044" y="5153023"/>
            <a:ext cx="3905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LcPeriod"/>
            </a:pPr>
            <a:r>
              <a:rPr lang="en-US" sz="1200" dirty="0"/>
              <a:t>empower and support law enforcement agencies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515302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5"/>
          <p:cNvSpPr/>
          <p:nvPr/>
        </p:nvSpPr>
        <p:spPr>
          <a:xfrm>
            <a:off x="357158" y="3643318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 smtClean="0"/>
              <a:t>33 rhino horns, &gt;2 metric tons of elephant ivory, &gt;10,000 turtles, &gt; 1,000 skins of protected species, &gt; 10,000 European Eels and &gt; 200 metric tons of rosewood logs.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IN" sz="8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 smtClean="0"/>
              <a:t>The first joint China-Africa undercover sting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525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Legal Review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4282" y="1071550"/>
            <a:ext cx="678661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Central government started to focus more on environmental protection and sustainable development </a:t>
            </a:r>
          </a:p>
          <a:p>
            <a:pPr marL="285750" lvl="0" indent="-285750"/>
            <a:r>
              <a:rPr lang="en-US" dirty="0" smtClean="0"/>
              <a:t>      - The Eighteenth Congress: Ecological civilization, Beautiful China</a:t>
            </a:r>
          </a:p>
          <a:p>
            <a:pPr marL="285750" lvl="0" indent="-285750"/>
            <a:r>
              <a:rPr lang="en-US" dirty="0" smtClean="0"/>
              <a:t>      - New laws under hot negotiation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sz="8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With more and more open channels, China is under pressure from international, media and public</a:t>
            </a:r>
          </a:p>
          <a:p>
            <a:pPr marL="285750" lvl="0" indent="-285750"/>
            <a:r>
              <a:rPr lang="en-US" dirty="0" smtClean="0"/>
              <a:t>      - The central media CCTV reported the wildlife trade and corruption situation of local government </a:t>
            </a:r>
          </a:p>
          <a:p>
            <a:pPr marL="285750" lvl="0" indent="-285750"/>
            <a:r>
              <a:rPr lang="en-US" dirty="0" smtClean="0"/>
              <a:t>      - 6.1 tones of confiscated ivory destroyed in Jan 2014/ Cobra I/II operation</a:t>
            </a:r>
          </a:p>
          <a:p>
            <a:pPr marL="285750" lvl="0" indent="-285750"/>
            <a:r>
              <a:rPr lang="en-US" dirty="0" smtClean="0"/>
              <a:t>      - Guangzhou FPD doubles the law enforcement in the open markets</a:t>
            </a:r>
          </a:p>
          <a:p>
            <a:pPr marL="285750" lvl="0" indent="-285750"/>
            <a:endParaRPr lang="en-US" sz="8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Time to review after the legal review in 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5295900"/>
            <a:ext cx="1736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+mj-lt"/>
              <a:buAutoNum type="romanLcPeriod" startAt="2"/>
            </a:pPr>
            <a:r>
              <a:rPr lang="en-US" sz="1200" dirty="0"/>
              <a:t>Market surveillance</a:t>
            </a:r>
            <a:r>
              <a:rPr lang="en-US" sz="1200" b="1" dirty="0"/>
              <a:t> 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52959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图片 6" descr="B7VfJMx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14294"/>
            <a:ext cx="1775427" cy="2597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7072330" y="3064049"/>
            <a:ext cx="20716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LAW OF THE PEOPLE'S REPUBLIC OF CHINA ON THE PROTECTION OF WILDLIFE</a:t>
            </a:r>
            <a:endParaRPr lang="zh-CN" alt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7162800" y="3632656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429956" y="3632656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76200"/>
            <a:ext cx="685800" cy="342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3361372"/>
            <a:ext cx="3733800" cy="1477328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crossroad of international trade routes and at the center of a major consumption area, Guangzhou is the main battleground for wildlife conservation in China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632656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Guangzhou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42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525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3500"/>
            <a:ext cx="8458200" cy="1143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team project strategy review – February 25-28,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z="1100" smtClean="0"/>
              <a:pPr/>
              <a:t>21</a:t>
            </a:fld>
            <a:endParaRPr lang="en-US" sz="1100"/>
          </a:p>
        </p:txBody>
      </p:sp>
      <p:sp>
        <p:nvSpPr>
          <p:cNvPr id="5" name="Rectangle 4"/>
          <p:cNvSpPr/>
          <p:nvPr/>
        </p:nvSpPr>
        <p:spPr>
          <a:xfrm>
            <a:off x="6983892" y="1"/>
            <a:ext cx="2160108" cy="5714999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4364" y="1"/>
            <a:ext cx="2389528" cy="57150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7118" y="1"/>
            <a:ext cx="2350680" cy="5715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2227118" cy="5715000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336" y="876300"/>
            <a:ext cx="2103782" cy="6095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Stop open sales of key species illegal wildlife in Guangzhou markets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6765" y="876300"/>
            <a:ext cx="2237127" cy="7913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Strengthen </a:t>
            </a:r>
            <a:r>
              <a:rPr lang="en-US" sz="1200" b="1" dirty="0" smtClean="0">
                <a:solidFill>
                  <a:schemeClr val="tx1"/>
                </a:solidFill>
              </a:rPr>
              <a:t>policies</a:t>
            </a:r>
            <a:r>
              <a:rPr lang="en-US" sz="1200" b="1" dirty="0">
                <a:solidFill>
                  <a:schemeClr val="tx1"/>
                </a:solidFill>
              </a:rPr>
              <a:t>, legislation and regulations to ensure </a:t>
            </a:r>
            <a:r>
              <a:rPr lang="en-US" sz="1200" b="1" dirty="0" smtClean="0">
                <a:solidFill>
                  <a:schemeClr val="tx1"/>
                </a:solidFill>
              </a:rPr>
              <a:t>effective </a:t>
            </a:r>
            <a:r>
              <a:rPr lang="en-US" sz="1200" b="1" dirty="0">
                <a:solidFill>
                  <a:schemeClr val="tx1"/>
                </a:solidFill>
              </a:rPr>
              <a:t>deterrence against wildlife </a:t>
            </a:r>
            <a:r>
              <a:rPr lang="en-US" sz="1200" b="1" dirty="0" smtClean="0">
                <a:solidFill>
                  <a:schemeClr val="tx1"/>
                </a:solidFill>
              </a:rPr>
              <a:t>trafficking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0987" y="876300"/>
            <a:ext cx="1940613" cy="7913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Remove the threat of ivory trade to the survival of </a:t>
            </a:r>
            <a:r>
              <a:rPr lang="en-US" sz="1200" b="1" dirty="0" smtClean="0">
                <a:solidFill>
                  <a:schemeClr val="tx1"/>
                </a:solidFill>
              </a:rPr>
              <a:t>elephant through demand reduction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876300"/>
            <a:ext cx="2291798" cy="6095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Disrupt and dismantle criminal networks throughout the supply chain (GD, GX)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2728" y="266700"/>
            <a:ext cx="8616472" cy="457200"/>
          </a:xfrm>
          <a:prstGeom prst="roundRect">
            <a:avLst/>
          </a:prstGeom>
          <a:solidFill>
            <a:schemeClr val="accent1">
              <a:alpha val="8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2020, stop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illegal trade of target wildlife species in China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9800" y="3309730"/>
            <a:ext cx="2286000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100" dirty="0"/>
          </a:p>
        </p:txBody>
      </p:sp>
      <p:sp>
        <p:nvSpPr>
          <p:cNvPr id="16" name="Rounded Rectangle 15"/>
          <p:cNvSpPr/>
          <p:nvPr/>
        </p:nvSpPr>
        <p:spPr>
          <a:xfrm>
            <a:off x="152400" y="1562100"/>
            <a:ext cx="1905000" cy="84132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1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Provide </a:t>
            </a:r>
            <a:r>
              <a:rPr lang="en-US" sz="1050" dirty="0">
                <a:solidFill>
                  <a:schemeClr val="tx1"/>
                </a:solidFill>
              </a:rPr>
              <a:t>intelligence to law enforcement agencies for enforcement actions through regular cooperation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" y="2464055"/>
            <a:ext cx="1928191" cy="11972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Activity2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Enhance technical </a:t>
            </a:r>
            <a:r>
              <a:rPr lang="en-US" sz="1050" dirty="0">
                <a:solidFill>
                  <a:schemeClr val="tx1"/>
                </a:solidFill>
              </a:rPr>
              <a:t>capacity of law enforcement agencies (FPD, Fisheries, Industry </a:t>
            </a:r>
            <a:r>
              <a:rPr lang="en-US" sz="1050" dirty="0" smtClean="0">
                <a:solidFill>
                  <a:schemeClr val="tx1"/>
                </a:solidFill>
              </a:rPr>
              <a:t>&amp; Commerce Bureau) through  Wildlife Guardian app,  and capacity building trainings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9718" y="3723142"/>
            <a:ext cx="1905000" cy="83814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3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Build </a:t>
            </a:r>
            <a:r>
              <a:rPr lang="en-US" sz="1050" dirty="0">
                <a:solidFill>
                  <a:schemeClr val="tx1"/>
                </a:solidFill>
              </a:rPr>
              <a:t>a network of active media to showcase successful enforcement cases, while also exposing the failures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62200" y="1562101"/>
            <a:ext cx="2138058" cy="7592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1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Gather </a:t>
            </a:r>
            <a:r>
              <a:rPr lang="en-US" sz="1050" dirty="0">
                <a:solidFill>
                  <a:schemeClr val="tx1"/>
                </a:solidFill>
              </a:rPr>
              <a:t>accurate </a:t>
            </a:r>
            <a:r>
              <a:rPr lang="en-US" sz="1050" dirty="0" smtClean="0">
                <a:solidFill>
                  <a:schemeClr val="tx1"/>
                </a:solidFill>
              </a:rPr>
              <a:t>information </a:t>
            </a:r>
            <a:r>
              <a:rPr lang="en-US" sz="1050" dirty="0">
                <a:solidFill>
                  <a:schemeClr val="tx1"/>
                </a:solidFill>
              </a:rPr>
              <a:t>and intelligence on the criminal networks trading in </a:t>
            </a:r>
            <a:r>
              <a:rPr lang="en-US" sz="1050" dirty="0" smtClean="0">
                <a:solidFill>
                  <a:schemeClr val="tx1"/>
                </a:solidFill>
              </a:rPr>
              <a:t>wildlife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76638" y="2381248"/>
            <a:ext cx="2138058" cy="8653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2 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Facilitate </a:t>
            </a:r>
            <a:r>
              <a:rPr lang="en-US" sz="1050" dirty="0">
                <a:solidFill>
                  <a:schemeClr val="tx1"/>
                </a:solidFill>
              </a:rPr>
              <a:t>an effective </a:t>
            </a:r>
            <a:r>
              <a:rPr lang="en-US" sz="1050" dirty="0" smtClean="0">
                <a:solidFill>
                  <a:schemeClr val="tx1"/>
                </a:solidFill>
              </a:rPr>
              <a:t>response </a:t>
            </a:r>
            <a:r>
              <a:rPr lang="en-US" sz="1050" dirty="0">
                <a:solidFill>
                  <a:schemeClr val="tx1"/>
                </a:solidFill>
              </a:rPr>
              <a:t>by the appropriate law </a:t>
            </a:r>
            <a:r>
              <a:rPr lang="en-US" sz="1050" dirty="0" smtClean="0">
                <a:solidFill>
                  <a:schemeClr val="tx1"/>
                </a:solidFill>
              </a:rPr>
              <a:t>enforcement </a:t>
            </a:r>
            <a:r>
              <a:rPr lang="en-US" sz="1050" dirty="0">
                <a:solidFill>
                  <a:schemeClr val="tx1"/>
                </a:solidFill>
              </a:rPr>
              <a:t>authorities to actionable </a:t>
            </a:r>
            <a:r>
              <a:rPr lang="en-US" sz="1050" dirty="0" smtClean="0">
                <a:solidFill>
                  <a:schemeClr val="tx1"/>
                </a:solidFill>
              </a:rPr>
              <a:t>intelligence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76638" y="3297308"/>
            <a:ext cx="2143421" cy="8256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3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Enhance </a:t>
            </a:r>
            <a:r>
              <a:rPr lang="en-US" sz="1050" dirty="0">
                <a:solidFill>
                  <a:schemeClr val="tx1"/>
                </a:solidFill>
              </a:rPr>
              <a:t>technical capacity of law enforcement </a:t>
            </a:r>
            <a:r>
              <a:rPr lang="en-US" sz="1050" dirty="0" smtClean="0">
                <a:solidFill>
                  <a:schemeClr val="tx1"/>
                </a:solidFill>
              </a:rPr>
              <a:t>agencies </a:t>
            </a:r>
            <a:r>
              <a:rPr lang="en-US" sz="1050" dirty="0">
                <a:solidFill>
                  <a:schemeClr val="tx1"/>
                </a:solidFill>
              </a:rPr>
              <a:t>(FPD, Customs, </a:t>
            </a:r>
            <a:r>
              <a:rPr lang="en-US" sz="1050" dirty="0" smtClean="0">
                <a:solidFill>
                  <a:schemeClr val="tx1"/>
                </a:solidFill>
              </a:rPr>
              <a:t>Traffic, </a:t>
            </a:r>
            <a:r>
              <a:rPr lang="en-US" sz="1050" dirty="0">
                <a:solidFill>
                  <a:schemeClr val="tx1"/>
                </a:solidFill>
              </a:rPr>
              <a:t>Border Police</a:t>
            </a:r>
            <a:r>
              <a:rPr lang="en-US" sz="1050" dirty="0" smtClean="0">
                <a:solidFill>
                  <a:schemeClr val="tx1"/>
                </a:solidFill>
              </a:rPr>
              <a:t>) (APP + Capacity Development)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390141" y="4177256"/>
            <a:ext cx="2143421" cy="6695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4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Facilitate </a:t>
            </a:r>
            <a:r>
              <a:rPr lang="en-US" sz="1050" dirty="0">
                <a:solidFill>
                  <a:schemeClr val="tx1"/>
                </a:solidFill>
              </a:rPr>
              <a:t>international </a:t>
            </a:r>
            <a:r>
              <a:rPr lang="en-US" sz="1050" dirty="0" smtClean="0">
                <a:solidFill>
                  <a:schemeClr val="tx1"/>
                </a:solidFill>
              </a:rPr>
              <a:t>cooperation </a:t>
            </a:r>
            <a:r>
              <a:rPr lang="en-US" sz="1050" dirty="0">
                <a:solidFill>
                  <a:schemeClr val="tx1"/>
                </a:solidFill>
              </a:rPr>
              <a:t>and coordination between relevant </a:t>
            </a:r>
            <a:r>
              <a:rPr lang="en-US" sz="1050" dirty="0" smtClean="0">
                <a:solidFill>
                  <a:schemeClr val="tx1"/>
                </a:solidFill>
              </a:rPr>
              <a:t>authorities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11147" y="1790700"/>
            <a:ext cx="2130287" cy="7962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1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Collect </a:t>
            </a:r>
            <a:r>
              <a:rPr lang="en-US" sz="1050" dirty="0">
                <a:solidFill>
                  <a:schemeClr val="tx1"/>
                </a:solidFill>
              </a:rPr>
              <a:t>an updated </a:t>
            </a:r>
            <a:r>
              <a:rPr lang="en-US" sz="1050" dirty="0" smtClean="0">
                <a:solidFill>
                  <a:schemeClr val="tx1"/>
                </a:solidFill>
              </a:rPr>
              <a:t>comprehensive </a:t>
            </a:r>
            <a:r>
              <a:rPr lang="en-US" sz="1050" dirty="0">
                <a:solidFill>
                  <a:schemeClr val="tx1"/>
                </a:solidFill>
              </a:rPr>
              <a:t>database of law, </a:t>
            </a:r>
            <a:r>
              <a:rPr lang="en-US" sz="1050" dirty="0" smtClean="0">
                <a:solidFill>
                  <a:schemeClr val="tx1"/>
                </a:solidFill>
              </a:rPr>
              <a:t>regulations</a:t>
            </a:r>
            <a:r>
              <a:rPr lang="en-US" sz="1050" dirty="0">
                <a:solidFill>
                  <a:schemeClr val="tx1"/>
                </a:solidFill>
              </a:rPr>
              <a:t>, judiciary decisions and interpretations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11147" y="2646288"/>
            <a:ext cx="2130287" cy="5405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2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Provide </a:t>
            </a:r>
            <a:r>
              <a:rPr lang="en-US" sz="1050" dirty="0">
                <a:solidFill>
                  <a:schemeClr val="tx1"/>
                </a:solidFill>
              </a:rPr>
              <a:t>technical inputs into the wildlife law reform process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11937" y="3238500"/>
            <a:ext cx="2130287" cy="843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3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Work </a:t>
            </a:r>
            <a:r>
              <a:rPr lang="en-US" sz="1050" dirty="0">
                <a:solidFill>
                  <a:schemeClr val="tx1"/>
                </a:solidFill>
              </a:rPr>
              <a:t>with partners to develop proposals for the People’s Congress, CPCC, and provincial level legislative bodies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11147" y="4152900"/>
            <a:ext cx="2130287" cy="5652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Activity 4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Investigate working more closely with China CITES authorities (TBC)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29258" y="1808757"/>
            <a:ext cx="1780763" cy="5606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Activity 1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Stimulate the online engagement of netizens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16833" y="2430245"/>
            <a:ext cx="1793188" cy="5796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Activity 2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Engage the corporate sector (CSR)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116833" y="3086099"/>
            <a:ext cx="1793188" cy="5740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Activity 3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Behavioral change campaign to “vilify” ivory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129258" y="3750076"/>
            <a:ext cx="1780763" cy="7619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Activity 4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CSO/NGO/Media outreach creating one </a:t>
            </a:r>
            <a:r>
              <a:rPr lang="en-US" sz="1100" dirty="0">
                <a:solidFill>
                  <a:schemeClr val="tx1"/>
                </a:solidFill>
              </a:rPr>
              <a:t>platform with </a:t>
            </a:r>
            <a:r>
              <a:rPr lang="en-US" sz="1100" dirty="0" smtClean="0">
                <a:solidFill>
                  <a:schemeClr val="tx1"/>
                </a:solidFill>
              </a:rPr>
              <a:t>coordinated initiatives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2400" y="4637487"/>
            <a:ext cx="1928191" cy="83825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Indicator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Presence </a:t>
            </a:r>
            <a:r>
              <a:rPr lang="en-US" sz="1050" dirty="0">
                <a:solidFill>
                  <a:schemeClr val="tx1"/>
                </a:solidFill>
              </a:rPr>
              <a:t>of target species </a:t>
            </a:r>
            <a:r>
              <a:rPr lang="en-US" sz="1050" dirty="0" smtClean="0">
                <a:solidFill>
                  <a:schemeClr val="tx1"/>
                </a:solidFill>
              </a:rPr>
              <a:t>attained </a:t>
            </a:r>
            <a:r>
              <a:rPr lang="en-US" sz="1050" dirty="0">
                <a:solidFill>
                  <a:schemeClr val="tx1"/>
                </a:solidFill>
              </a:rPr>
              <a:t>through systematic </a:t>
            </a:r>
            <a:r>
              <a:rPr lang="en-US" sz="1050" dirty="0" smtClean="0">
                <a:solidFill>
                  <a:schemeClr val="tx1"/>
                </a:solidFill>
              </a:rPr>
              <a:t>monitoring </a:t>
            </a:r>
            <a:r>
              <a:rPr lang="en-US" sz="1050" dirty="0">
                <a:solidFill>
                  <a:schemeClr val="tx1"/>
                </a:solidFill>
              </a:rPr>
              <a:t>of the target markets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390140" y="4914900"/>
            <a:ext cx="2143421" cy="525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Indicator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Arrests</a:t>
            </a:r>
            <a:r>
              <a:rPr lang="en-US" sz="1050" dirty="0">
                <a:solidFill>
                  <a:schemeClr val="tx1"/>
                </a:solidFill>
              </a:rPr>
              <a:t>, prosecutions and affective punishment of key individuals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711146" y="4838700"/>
            <a:ext cx="2130287" cy="565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Indicator</a:t>
            </a:r>
          </a:p>
          <a:p>
            <a:r>
              <a:rPr lang="en-US" sz="1050" dirty="0">
                <a:solidFill>
                  <a:schemeClr val="tx1"/>
                </a:solidFill>
              </a:rPr>
              <a:t>Specific articles in laws, and policy directives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134637" y="4632776"/>
            <a:ext cx="1780763" cy="488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Indicator</a:t>
            </a:r>
          </a:p>
          <a:p>
            <a:r>
              <a:rPr lang="en-US" sz="1100" dirty="0">
                <a:solidFill>
                  <a:schemeClr val="tx1"/>
                </a:solidFill>
              </a:rPr>
              <a:t>S</a:t>
            </a:r>
            <a:r>
              <a:rPr lang="en-US" sz="1100" dirty="0" smtClean="0">
                <a:solidFill>
                  <a:schemeClr val="tx1"/>
                </a:solidFill>
              </a:rPr>
              <a:t>ee ad hoc PPT for details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1538" y="285732"/>
            <a:ext cx="7162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Previous: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the illegal trade of key wildlife species in Guangdong Province</a:t>
            </a:r>
          </a:p>
          <a:p>
            <a:pPr algn="ctr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New:</a:t>
            </a:r>
          </a:p>
          <a:p>
            <a:pPr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Stop open sales of key species illegal wildlife in Guangzhou markets</a:t>
            </a:r>
          </a:p>
          <a:p>
            <a:pPr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Disrupt and dismantle criminal networks throughout the supply chain in Guangdong and Guangxi.</a:t>
            </a:r>
          </a:p>
          <a:p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Wildlife Species: Animals listed on CITES App. I, App. II (Zero Quota), and National Class-1 Protected Species of China.</a:t>
            </a:r>
            <a:endParaRPr lang="zh-CN" alt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4" name="Rectangle 38"/>
          <p:cNvSpPr>
            <a:spLocks noChangeArrowheads="1"/>
          </p:cNvSpPr>
          <p:nvPr/>
        </p:nvSpPr>
        <p:spPr bwMode="gray">
          <a:xfrm>
            <a:off x="7467305" y="1431511"/>
            <a:ext cx="1572743" cy="41093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 type="none" w="lg" len="lg"/>
            <a:tailEnd type="none" w="lg" len="lg"/>
          </a:ln>
          <a:effectLst/>
        </p:spPr>
        <p:txBody>
          <a:bodyPr lIns="82543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Consumers</a:t>
            </a:r>
          </a:p>
        </p:txBody>
      </p:sp>
      <p:sp>
        <p:nvSpPr>
          <p:cNvPr id="51285" name="Rectangle 34"/>
          <p:cNvSpPr>
            <a:spLocks noChangeArrowheads="1"/>
          </p:cNvSpPr>
          <p:nvPr/>
        </p:nvSpPr>
        <p:spPr bwMode="gray">
          <a:xfrm>
            <a:off x="3281809" y="1431510"/>
            <a:ext cx="1364958" cy="41093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 type="none" w="lg" len="lg"/>
            <a:tailEnd type="none" w="lg" len="lg"/>
          </a:ln>
          <a:effectLst/>
        </p:spPr>
        <p:txBody>
          <a:bodyPr lIns="82543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Logistic Companies</a:t>
            </a:r>
          </a:p>
        </p:txBody>
      </p:sp>
      <p:sp>
        <p:nvSpPr>
          <p:cNvPr id="51286" name="Rectangle 30"/>
          <p:cNvSpPr>
            <a:spLocks noChangeArrowheads="1"/>
          </p:cNvSpPr>
          <p:nvPr/>
        </p:nvSpPr>
        <p:spPr bwMode="gray">
          <a:xfrm>
            <a:off x="2034127" y="1432833"/>
            <a:ext cx="1284770" cy="41093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 type="none" w="lg" len="lg"/>
            <a:tailEnd type="none" w="lg" len="lg"/>
          </a:ln>
          <a:effectLst/>
        </p:spPr>
        <p:txBody>
          <a:bodyPr lIns="82543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1st level dealers</a:t>
            </a:r>
          </a:p>
        </p:txBody>
      </p:sp>
      <p:sp>
        <p:nvSpPr>
          <p:cNvPr id="51287" name="Rectangle 22"/>
          <p:cNvSpPr>
            <a:spLocks noChangeArrowheads="1"/>
          </p:cNvSpPr>
          <p:nvPr/>
        </p:nvSpPr>
        <p:spPr bwMode="gray">
          <a:xfrm>
            <a:off x="853815" y="1442094"/>
            <a:ext cx="1284770" cy="4109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Poachers</a:t>
            </a:r>
          </a:p>
        </p:txBody>
      </p:sp>
      <p:sp>
        <p:nvSpPr>
          <p:cNvPr id="51297" name="ValueChainHeader"/>
          <p:cNvSpPr>
            <a:spLocks noChangeArrowheads="1"/>
          </p:cNvSpPr>
          <p:nvPr/>
        </p:nvSpPr>
        <p:spPr bwMode="auto">
          <a:xfrm>
            <a:off x="4529784" y="833964"/>
            <a:ext cx="1637730" cy="532668"/>
          </a:xfrm>
          <a:prstGeom prst="chevron">
            <a:avLst>
              <a:gd name="adj" fmla="val 21779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65086" tIns="0" rIns="0" bIns="0" anchor="ctr"/>
          <a:lstStyle/>
          <a:p>
            <a:pPr algn="ctr" eaLnBrk="0" hangingPunct="0"/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Underground Trade in key cities</a:t>
            </a:r>
            <a:endParaRPr lang="en-US" altLang="zh-CN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98" name="ValueChainHeader"/>
          <p:cNvSpPr>
            <a:spLocks noChangeArrowheads="1"/>
          </p:cNvSpPr>
          <p:nvPr/>
        </p:nvSpPr>
        <p:spPr bwMode="auto">
          <a:xfrm>
            <a:off x="3279779" y="836077"/>
            <a:ext cx="1478867" cy="532668"/>
          </a:xfrm>
          <a:prstGeom prst="chevron">
            <a:avLst>
              <a:gd name="adj" fmla="val 21779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65086" tIns="0" rIns="0" bIns="0" anchor="ctr"/>
          <a:lstStyle/>
          <a:p>
            <a:pPr algn="ctr" eaLnBrk="0" hangingPunct="0"/>
            <a:r>
              <a:rPr lang="en-US" altLang="zh-CN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Transport nodes</a:t>
            </a:r>
          </a:p>
        </p:txBody>
      </p:sp>
      <p:sp>
        <p:nvSpPr>
          <p:cNvPr id="51299" name="ValueChainStarter"/>
          <p:cNvSpPr>
            <a:spLocks noChangeArrowheads="1"/>
          </p:cNvSpPr>
          <p:nvPr/>
        </p:nvSpPr>
        <p:spPr bwMode="auto">
          <a:xfrm>
            <a:off x="869917" y="835543"/>
            <a:ext cx="1307256" cy="532668"/>
          </a:xfrm>
          <a:prstGeom prst="homePlate">
            <a:avLst>
              <a:gd name="adj" fmla="val 21779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65086" tIns="0" rIns="0" bIns="0" anchor="ctr"/>
          <a:lstStyle/>
          <a:p>
            <a:pPr algn="ctr" eaLnBrk="0" hangingPunct="0"/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Poaching Site</a:t>
            </a:r>
            <a:endParaRPr lang="en-US" altLang="zh-CN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00" name="ValueChainHeader"/>
          <p:cNvSpPr>
            <a:spLocks noChangeArrowheads="1"/>
          </p:cNvSpPr>
          <p:nvPr/>
        </p:nvSpPr>
        <p:spPr bwMode="auto">
          <a:xfrm>
            <a:off x="2043562" y="834754"/>
            <a:ext cx="1368407" cy="532668"/>
          </a:xfrm>
          <a:prstGeom prst="chevron">
            <a:avLst>
              <a:gd name="adj" fmla="val 21779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65086" tIns="0" rIns="0" bIns="0" anchor="ctr"/>
          <a:lstStyle/>
          <a:p>
            <a:pPr algn="ctr" eaLnBrk="0" hangingPunct="0"/>
            <a:r>
              <a:rPr lang="en-US" altLang="zh-CN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Landscape</a:t>
            </a:r>
          </a:p>
        </p:txBody>
      </p:sp>
      <p:sp>
        <p:nvSpPr>
          <p:cNvPr id="51301" name="ValueChainHeader"/>
          <p:cNvSpPr>
            <a:spLocks noChangeArrowheads="1"/>
          </p:cNvSpPr>
          <p:nvPr/>
        </p:nvSpPr>
        <p:spPr bwMode="auto">
          <a:xfrm>
            <a:off x="7372430" y="832109"/>
            <a:ext cx="1771602" cy="532668"/>
          </a:xfrm>
          <a:prstGeom prst="chevron">
            <a:avLst>
              <a:gd name="adj" fmla="val 21779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65086" tIns="0" rIns="0" bIns="0" anchor="ctr"/>
          <a:lstStyle/>
          <a:p>
            <a:pPr algn="ctr" eaLnBrk="0" hangingPunct="0"/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End Consumption </a:t>
            </a:r>
            <a:r>
              <a:rPr lang="en-US" altLang="zh-CN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Site</a:t>
            </a:r>
          </a:p>
        </p:txBody>
      </p:sp>
      <p:sp>
        <p:nvSpPr>
          <p:cNvPr id="51302" name="Rectangle 30"/>
          <p:cNvSpPr>
            <a:spLocks noChangeArrowheads="1"/>
          </p:cNvSpPr>
          <p:nvPr/>
        </p:nvSpPr>
        <p:spPr bwMode="gray">
          <a:xfrm>
            <a:off x="4641937" y="1431343"/>
            <a:ext cx="1408601" cy="40125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 type="none" w="lg" len="lg"/>
            <a:tailEnd type="none" w="lg" len="lg"/>
          </a:ln>
          <a:effectLst/>
        </p:spPr>
        <p:txBody>
          <a:bodyPr lIns="82543" tIns="0" rIns="0" bIns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2nd 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level dealers</a:t>
            </a:r>
          </a:p>
        </p:txBody>
      </p:sp>
      <p:sp>
        <p:nvSpPr>
          <p:cNvPr id="30" name="ValueChainHeader"/>
          <p:cNvSpPr>
            <a:spLocks noChangeArrowheads="1"/>
          </p:cNvSpPr>
          <p:nvPr/>
        </p:nvSpPr>
        <p:spPr bwMode="auto">
          <a:xfrm>
            <a:off x="6040428" y="835859"/>
            <a:ext cx="1478867" cy="532668"/>
          </a:xfrm>
          <a:prstGeom prst="chevron">
            <a:avLst>
              <a:gd name="adj" fmla="val 21779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65086" tIns="0" rIns="0" bIns="0" anchor="ctr"/>
          <a:lstStyle/>
          <a:p>
            <a:pPr algn="ctr" eaLnBrk="0" hangingPunct="0"/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Open Markets in key cities</a:t>
            </a:r>
            <a:endParaRPr lang="en-US" altLang="zh-CN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gray">
          <a:xfrm>
            <a:off x="6050538" y="1421866"/>
            <a:ext cx="1404554" cy="40125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 type="none" w="lg" len="lg"/>
            <a:tailEnd type="none" w="lg" len="lg"/>
          </a:ln>
          <a:effectLst/>
        </p:spPr>
        <p:txBody>
          <a:bodyPr lIns="82543" tIns="0" rIns="0" bIns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3rd 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level dealers</a:t>
            </a:r>
          </a:p>
        </p:txBody>
      </p:sp>
      <p:sp>
        <p:nvSpPr>
          <p:cNvPr id="37" name="梯形 36"/>
          <p:cNvSpPr/>
          <p:nvPr/>
        </p:nvSpPr>
        <p:spPr bwMode="gray">
          <a:xfrm>
            <a:off x="877386" y="199182"/>
            <a:ext cx="8110670" cy="596936"/>
          </a:xfrm>
          <a:prstGeom prst="trapezoid">
            <a:avLst>
              <a:gd name="adj" fmla="val 101923"/>
            </a:avLst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l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Stop open sales of key species illegal wildlife in Guangzhou markets</a:t>
            </a:r>
          </a:p>
          <a:p>
            <a:pPr algn="ctr">
              <a:buFont typeface="Wingdings" pitchFamily="2" charset="2"/>
              <a:buChar char="l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Disrupt and dismantle criminal networks throughout the supply chain in GD and GX.</a:t>
            </a:r>
            <a:endParaRPr lang="en-US" altLang="zh-CN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gray">
          <a:xfrm>
            <a:off x="2267744" y="4225652"/>
            <a:ext cx="3786214" cy="1000132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t" anchorCtr="0"/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1: Comprehensive understanding of the underground market and transition chain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2: Intelligence to support LE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3: Informant network buildup and  manage skills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4: Risk assessment and mitigation</a:t>
            </a:r>
          </a:p>
          <a:p>
            <a:endParaRPr lang="en-US" altLang="zh-CN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gray">
          <a:xfrm>
            <a:off x="7493300" y="3000376"/>
            <a:ext cx="1520750" cy="35719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t" anchorCtr="0"/>
          <a:lstStyle/>
          <a:p>
            <a:pPr algn="ctr"/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Demand reduction project</a:t>
            </a:r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-64990" y="282575"/>
            <a:ext cx="564243" cy="298792"/>
          </a:xfrm>
          <a:prstGeom prst="rect">
            <a:avLst/>
          </a:prstGeom>
        </p:spPr>
        <p:txBody>
          <a:bodyPr wrap="none" lIns="82543" tIns="41271" rIns="82543" bIns="41271">
            <a:spAutoFit/>
          </a:bodyPr>
          <a:lstStyle/>
          <a:p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Goal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-64991" y="1423243"/>
            <a:ext cx="961844" cy="514235"/>
          </a:xfrm>
          <a:prstGeom prst="rect">
            <a:avLst/>
          </a:prstGeom>
        </p:spPr>
        <p:txBody>
          <a:bodyPr wrap="square" lIns="82543" tIns="41271" rIns="82543" bIns="41271">
            <a:spAutoFit/>
          </a:bodyPr>
          <a:lstStyle/>
          <a:p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Transaction Chain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-64990" y="879229"/>
            <a:ext cx="987838" cy="298792"/>
          </a:xfrm>
          <a:prstGeom prst="rect">
            <a:avLst/>
          </a:prstGeom>
        </p:spPr>
        <p:txBody>
          <a:bodyPr wrap="square" lIns="82543" tIns="41271" rIns="82543" bIns="41271">
            <a:spAutoFit/>
          </a:bodyPr>
          <a:lstStyle/>
          <a:p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Location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-51992" y="2416498"/>
            <a:ext cx="779872" cy="514235"/>
          </a:xfrm>
          <a:prstGeom prst="rect">
            <a:avLst/>
          </a:prstGeom>
        </p:spPr>
        <p:txBody>
          <a:bodyPr wrap="square" lIns="82543" tIns="41271" rIns="82543" bIns="41271">
            <a:spAutoFit/>
          </a:bodyPr>
          <a:lstStyle/>
          <a:p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Key forces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gray">
          <a:xfrm>
            <a:off x="855982" y="2331094"/>
            <a:ext cx="2426010" cy="555788"/>
          </a:xfrm>
          <a:prstGeom prst="rect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Local LE</a:t>
            </a:r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gray">
          <a:xfrm>
            <a:off x="3301747" y="2332989"/>
            <a:ext cx="1284770" cy="555788"/>
          </a:xfrm>
          <a:prstGeom prst="rect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Customs /Border Police /Traffic Police</a:t>
            </a:r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gray">
          <a:xfrm>
            <a:off x="4601534" y="2321617"/>
            <a:ext cx="2917762" cy="555788"/>
          </a:xfrm>
          <a:prstGeom prst="rect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FPD / Fishery Bureau</a:t>
            </a:r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22"/>
          <p:cNvSpPr>
            <a:spLocks noChangeArrowheads="1"/>
          </p:cNvSpPr>
          <p:nvPr/>
        </p:nvSpPr>
        <p:spPr bwMode="gray">
          <a:xfrm>
            <a:off x="7506298" y="2323513"/>
            <a:ext cx="1509919" cy="555788"/>
          </a:xfrm>
          <a:prstGeom prst="rect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Government/ Media/Civil society</a:t>
            </a:r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圆角矩形 52"/>
          <p:cNvSpPr/>
          <p:nvPr/>
        </p:nvSpPr>
        <p:spPr bwMode="gray">
          <a:xfrm>
            <a:off x="7480302" y="1366671"/>
            <a:ext cx="1561910" cy="776449"/>
          </a:xfrm>
          <a:prstGeom prst="roundRect">
            <a:avLst/>
          </a:prstGeom>
          <a:noFill/>
          <a:ln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Public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圆角矩形 51"/>
          <p:cNvSpPr/>
          <p:nvPr/>
        </p:nvSpPr>
        <p:spPr bwMode="gray">
          <a:xfrm>
            <a:off x="825393" y="1387523"/>
            <a:ext cx="6680905" cy="755597"/>
          </a:xfrm>
          <a:prstGeom prst="roundRect">
            <a:avLst/>
          </a:prstGeom>
          <a:noFill/>
          <a:ln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Criminal Network</a:t>
            </a:r>
            <a:endParaRPr lang="zh-CN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gray">
          <a:xfrm>
            <a:off x="6072198" y="3000376"/>
            <a:ext cx="1423317" cy="35719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t" anchorCtr="0"/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Data collection and analysis 2009-2013</a:t>
            </a:r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gray">
          <a:xfrm>
            <a:off x="857224" y="3000376"/>
            <a:ext cx="3786214" cy="35719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t" anchorCtr="0"/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International cooperation: China-Africa, Vietnam-GX, Lao-Vietnam-GX-GD</a:t>
            </a:r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-71470" y="2987336"/>
            <a:ext cx="1000100" cy="298792"/>
          </a:xfrm>
          <a:prstGeom prst="rect">
            <a:avLst/>
          </a:prstGeom>
        </p:spPr>
        <p:txBody>
          <a:bodyPr wrap="square" lIns="82543" tIns="41271" rIns="82543" bIns="41271">
            <a:spAutoFit/>
          </a:bodyPr>
          <a:lstStyle/>
          <a:p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Activities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gray">
          <a:xfrm>
            <a:off x="6072198" y="3383532"/>
            <a:ext cx="1423317" cy="571504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t" anchorCtr="0"/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Work with other NGO in Market surveillance</a:t>
            </a:r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gray">
          <a:xfrm>
            <a:off x="4644008" y="3001516"/>
            <a:ext cx="1428760" cy="1224136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t" anchorCtr="0"/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 up informant network and collect deep intelligence to support LE, esp. for big cases underground.</a:t>
            </a:r>
            <a:endParaRPr lang="en-US" altLang="zh-CN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gray">
          <a:xfrm>
            <a:off x="6084168" y="3982332"/>
            <a:ext cx="1423317" cy="428224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t" anchorCtr="0"/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Encourage public report – the App</a:t>
            </a:r>
            <a:endParaRPr lang="en-US" altLang="zh-CN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gray">
          <a:xfrm>
            <a:off x="4283968" y="121196"/>
            <a:ext cx="4860032" cy="936104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t" anchorCtr="0"/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1: Comprehensive understanding of the underground market and transition chain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2: Intelligence to support LE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3: Informant network buildup and  manage skills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4: Risk assessment and mitigation</a:t>
            </a:r>
          </a:p>
          <a:p>
            <a:endParaRPr lang="en-US" altLang="zh-CN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-36512" y="337220"/>
            <a:ext cx="1000100" cy="298792"/>
          </a:xfrm>
          <a:prstGeom prst="rect">
            <a:avLst/>
          </a:prstGeom>
        </p:spPr>
        <p:txBody>
          <a:bodyPr wrap="square" lIns="82543" tIns="41271" rIns="82543" bIns="41271">
            <a:spAutoFit/>
          </a:bodyPr>
          <a:lstStyle/>
          <a:p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Activities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gray">
          <a:xfrm>
            <a:off x="827584" y="121196"/>
            <a:ext cx="3384376" cy="72008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 type="none" w="lg" len="lg"/>
            <a:tailEnd type="none" w="lg" len="lg"/>
          </a:ln>
        </p:spPr>
        <p:txBody>
          <a:bodyPr lIns="82543" tIns="0" rIns="0" bIns="0" anchor="t" anchorCtr="0"/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 up informant network and collect deep intelligence to support LE, esp. for big cases underground.</a:t>
            </a:r>
            <a:endParaRPr lang="en-US" altLang="zh-CN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-36512" y="1139448"/>
            <a:ext cx="9180512" cy="4576886"/>
          </a:xfrm>
          <a:prstGeom prst="rect">
            <a:avLst/>
          </a:prstGeom>
        </p:spPr>
        <p:txBody>
          <a:bodyPr wrap="square" lIns="82543" tIns="41271" rIns="82543" bIns="41271">
            <a:spAutoFit/>
          </a:bodyPr>
          <a:lstStyle/>
          <a:p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Questions to be answered:</a:t>
            </a:r>
          </a:p>
          <a:p>
            <a:endParaRPr lang="en-US" altLang="zh-CN" sz="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zh-C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How to setup a professional informant network?</a:t>
            </a:r>
          </a:p>
          <a:p>
            <a:pPr marL="342900" indent="-165100">
              <a:buFontTx/>
              <a:buChar char="-"/>
            </a:pP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How many we needed? 1 or 2 in each market?</a:t>
            </a:r>
          </a:p>
          <a:p>
            <a:pPr marL="342900" indent="-165100">
              <a:buFontTx/>
              <a:buChar char="-"/>
            </a:pP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basic skill they need?</a:t>
            </a:r>
          </a:p>
          <a:p>
            <a:pPr marL="342900" indent="-165100">
              <a:buFontTx/>
              <a:buChar char="-"/>
            </a:pP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What’s the relationship between the informants and WCS? Fulltime/Part time staff? Simple partner?</a:t>
            </a:r>
          </a:p>
          <a:p>
            <a:pPr marL="342900" indent="-165100"/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How’s the salary package? By cases?</a:t>
            </a:r>
          </a:p>
          <a:p>
            <a:pPr marL="342900" indent="-165100">
              <a:buFontTx/>
              <a:buChar char="-"/>
            </a:pP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Through what channel to recruit them? etc.</a:t>
            </a:r>
          </a:p>
          <a:p>
            <a:pPr marL="342900" indent="-342900"/>
            <a:endParaRPr lang="en-US" altLang="zh-CN" sz="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zh-C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How to manage and operate the informant network?</a:t>
            </a:r>
          </a:p>
          <a:p>
            <a:pPr marL="342900" indent="-165100">
              <a:buFontTx/>
              <a:buChar char="-"/>
            </a:pP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monthly report? How to make sure their loyalty (as some of them are probably previous traders)?</a:t>
            </a:r>
          </a:p>
          <a:p>
            <a:pPr marL="342900" indent="-165100">
              <a:buFontTx/>
              <a:buChar char="-"/>
            </a:pP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 they constrain by WCS regulations? Such as purchasing some illegal products.</a:t>
            </a:r>
          </a:p>
          <a:p>
            <a:pPr marL="342900" indent="-165100">
              <a:buFontTx/>
              <a:buChar char="-"/>
            </a:pP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Can they directly contact the LE agencies? Or through WCS staff?</a:t>
            </a:r>
          </a:p>
          <a:p>
            <a:pPr marL="342900" indent="-342900"/>
            <a:endParaRPr lang="en-US" altLang="zh-CN" sz="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zh-C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What information we need and how to collect?</a:t>
            </a:r>
          </a:p>
          <a:p>
            <a:pPr marL="342900" indent="-165100"/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Is there a list of these information?</a:t>
            </a:r>
          </a:p>
          <a:p>
            <a:pPr marL="342900" indent="-342900"/>
            <a:endParaRPr lang="en-US" altLang="zh-CN" sz="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altLang="zh-C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How to keep WCS staff and the informants safe?</a:t>
            </a:r>
          </a:p>
          <a:p>
            <a:pPr marL="342900" indent="-165100"/>
            <a:r>
              <a:rPr lang="en-US" altLang="zh-C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How deep level we go? What can be done and what can not?</a:t>
            </a:r>
          </a:p>
          <a:p>
            <a:pPr marL="342900" indent="-165100">
              <a:buFontTx/>
              <a:buChar char="-"/>
            </a:pP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the current risk assessment practical?</a:t>
            </a:r>
          </a:p>
          <a:p>
            <a:pPr marL="342900" indent="-165100">
              <a:buFontTx/>
              <a:buChar char="-"/>
            </a:pPr>
            <a:r>
              <a:rPr lang="en-US" altLang="zh-C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Standard protocol when emergency situation happened? Such as kidnapping</a:t>
            </a:r>
          </a:p>
          <a:p>
            <a:pPr marL="342900" indent="-342900"/>
            <a:endParaRPr lang="en-US" altLang="zh-CN" sz="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/>
            <a:r>
              <a:rPr lang="en-US" altLang="zh-CN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Possibility of assigning a specific consultant to support China program to setup and manage the informant network?</a:t>
            </a:r>
            <a:endParaRPr lang="zh-CN" altLang="en-U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0" y="428608"/>
          <a:ext cx="9144000" cy="528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0" y="428608"/>
          <a:ext cx="9144000" cy="528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0" y="428608"/>
          <a:ext cx="9144000" cy="528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5724128" y="2065412"/>
            <a:ext cx="792088" cy="1152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dirty="0" smtClean="0">
                <a:solidFill>
                  <a:srgbClr val="FF0000"/>
                </a:solidFill>
              </a:rPr>
              <a:t>?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1538" y="500046"/>
            <a:ext cx="716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the illegal trade of key wildlife species in Guangdong Province</a:t>
            </a:r>
          </a:p>
          <a:p>
            <a:pPr algn="ctr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Wildlife Species: Animals listed on CITES App. I, App. II (Zero Quota), and National Class-1 Protected Species of China.</a:t>
            </a:r>
            <a:endParaRPr lang="zh-CN" alt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" y="18344"/>
            <a:ext cx="4800600" cy="9908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Capacity Building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4888088" cy="3962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b="1" dirty="0" smtClean="0"/>
              <a:t>19 </a:t>
            </a:r>
            <a:r>
              <a:rPr lang="en-US" sz="1800" dirty="0" smtClean="0"/>
              <a:t>training</a:t>
            </a:r>
            <a:r>
              <a:rPr lang="en-US" sz="1800" b="1" dirty="0" smtClean="0"/>
              <a:t> workshops </a:t>
            </a:r>
            <a:r>
              <a:rPr lang="en-US" sz="1800" dirty="0" smtClean="0"/>
              <a:t>delivered 2010-2013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sz="1800" b="1" dirty="0"/>
              <a:t>992</a:t>
            </a:r>
            <a:r>
              <a:rPr lang="en-US" sz="1800" dirty="0"/>
              <a:t> front line law enforcement </a:t>
            </a:r>
            <a:r>
              <a:rPr lang="en-US" sz="1800" b="1" dirty="0"/>
              <a:t>officers</a:t>
            </a:r>
            <a:r>
              <a:rPr lang="en-US" sz="1800" dirty="0"/>
              <a:t> empowered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/>
              <a:t>10</a:t>
            </a:r>
            <a:r>
              <a:rPr lang="en-US" sz="1800" dirty="0"/>
              <a:t> </a:t>
            </a:r>
            <a:r>
              <a:rPr lang="en-US" sz="1800" dirty="0" err="1"/>
              <a:t>gov.</a:t>
            </a:r>
            <a:r>
              <a:rPr lang="en-US" sz="1800" dirty="0"/>
              <a:t> </a:t>
            </a:r>
            <a:r>
              <a:rPr lang="en-US" sz="1800" b="1" dirty="0"/>
              <a:t>agencies</a:t>
            </a:r>
            <a:r>
              <a:rPr lang="en-US" sz="1800" dirty="0"/>
              <a:t> benefited in </a:t>
            </a:r>
            <a:r>
              <a:rPr lang="en-US" sz="1800" dirty="0" err="1"/>
              <a:t>GuangDong</a:t>
            </a:r>
            <a:r>
              <a:rPr lang="en-US" sz="1800" dirty="0"/>
              <a:t>, </a:t>
            </a:r>
            <a:r>
              <a:rPr lang="en-US" sz="1800" dirty="0" err="1"/>
              <a:t>GuangXi</a:t>
            </a:r>
            <a:r>
              <a:rPr lang="en-US" sz="1800" dirty="0"/>
              <a:t>, </a:t>
            </a:r>
            <a:r>
              <a:rPr lang="en-US" sz="1800" dirty="0" err="1" smtClean="0"/>
              <a:t>QingHai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400" dirty="0" smtClean="0"/>
              <a:t>(</a:t>
            </a:r>
            <a:r>
              <a:rPr lang="en-US" sz="1400" dirty="0"/>
              <a:t>incl. Customs, Forestry Police, Fishery bureaus, </a:t>
            </a:r>
            <a:r>
              <a:rPr lang="en-US" sz="1400" dirty="0" smtClean="0"/>
              <a:t>Wildlife </a:t>
            </a:r>
            <a:r>
              <a:rPr lang="en-US" sz="1400" dirty="0"/>
              <a:t>Protection Office, </a:t>
            </a:r>
            <a:r>
              <a:rPr lang="en-US" sz="1400" dirty="0" smtClean="0"/>
              <a:t>Industry and Commerce </a:t>
            </a:r>
            <a:r>
              <a:rPr lang="en-US" sz="1400" dirty="0"/>
              <a:t>Bureau)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Training </a:t>
            </a:r>
            <a:r>
              <a:rPr lang="en-US" sz="1800" dirty="0" smtClean="0"/>
              <a:t>contents: 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sensitization</a:t>
            </a:r>
            <a:r>
              <a:rPr lang="en-US" sz="1600" dirty="0" smtClean="0"/>
              <a:t> </a:t>
            </a:r>
            <a:r>
              <a:rPr lang="en-US" sz="1600" dirty="0"/>
              <a:t>about wildlife conservation, 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hands </a:t>
            </a:r>
            <a:r>
              <a:rPr lang="en-US" sz="1600" i="1" dirty="0"/>
              <a:t>on practice </a:t>
            </a:r>
            <a:r>
              <a:rPr lang="en-US" sz="1600" dirty="0" smtClean="0"/>
              <a:t>to identify species </a:t>
            </a:r>
            <a:r>
              <a:rPr lang="en-US" sz="1600" dirty="0"/>
              <a:t>and products, 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legal framework </a:t>
            </a:r>
            <a:r>
              <a:rPr lang="en-US" sz="1600" dirty="0" smtClean="0"/>
              <a:t>for wildlife protection,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management</a:t>
            </a:r>
            <a:r>
              <a:rPr lang="en-US" sz="1600" dirty="0" smtClean="0"/>
              <a:t> </a:t>
            </a:r>
            <a:r>
              <a:rPr lang="en-US" sz="1600" dirty="0"/>
              <a:t>of confiscated </a:t>
            </a:r>
            <a:r>
              <a:rPr lang="en-US" sz="1600" dirty="0" smtClean="0"/>
              <a:t>animals,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i="1" dirty="0" smtClean="0"/>
              <a:t>animal </a:t>
            </a:r>
            <a:r>
              <a:rPr lang="en-US" sz="1600" i="1" dirty="0"/>
              <a:t>rescue </a:t>
            </a:r>
            <a:r>
              <a:rPr lang="en-US" sz="1600" dirty="0"/>
              <a:t>techniques,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10944" y="881944"/>
            <a:ext cx="5715000" cy="39511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0" y="5295900"/>
            <a:ext cx="51928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5329236"/>
            <a:ext cx="3905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LcPeriod"/>
            </a:pPr>
            <a:r>
              <a:rPr lang="en-US" sz="1200" dirty="0"/>
              <a:t>empower and support law enforcement agencies </a:t>
            </a:r>
          </a:p>
        </p:txBody>
      </p:sp>
    </p:spTree>
    <p:extLst>
      <p:ext uri="{BB962C8B-B14F-4D97-AF65-F5344CB8AC3E}">
        <p14:creationId xmlns:p14="http://schemas.microsoft.com/office/powerpoint/2010/main" val="2531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" y="18344"/>
            <a:ext cx="4800600" cy="9908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Lessons learned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6" y="1106387"/>
            <a:ext cx="5032022" cy="4116289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1600" b="1" dirty="0"/>
              <a:t>90% </a:t>
            </a:r>
            <a:r>
              <a:rPr lang="en-US" sz="1600" dirty="0"/>
              <a:t>trainees consider on-site species identification problematic (</a:t>
            </a:r>
            <a:r>
              <a:rPr lang="en-US" sz="1600" b="1" dirty="0"/>
              <a:t>accuracy</a:t>
            </a:r>
            <a:r>
              <a:rPr lang="en-US" sz="1600" dirty="0"/>
              <a:t> and </a:t>
            </a:r>
            <a:r>
              <a:rPr lang="en-US" sz="1600" b="1" dirty="0"/>
              <a:t>efficiency</a:t>
            </a:r>
            <a:r>
              <a:rPr lang="en-US" sz="1600" dirty="0" smtClean="0"/>
              <a:t>)</a:t>
            </a:r>
          </a:p>
          <a:p>
            <a:pPr lvl="0">
              <a:buFont typeface="Wingdings" pitchFamily="2" charset="2"/>
              <a:buChar char="Ø"/>
            </a:pPr>
            <a:endParaRPr lang="en-US" sz="1600" dirty="0" smtClean="0"/>
          </a:p>
          <a:p>
            <a:pPr lvl="0">
              <a:buFont typeface="Wingdings" pitchFamily="2" charset="2"/>
              <a:buChar char="Ø"/>
            </a:pPr>
            <a:r>
              <a:rPr lang="en-US" sz="1600" dirty="0" smtClean="0"/>
              <a:t>Low knowledge retention after a period of time</a:t>
            </a:r>
            <a:endParaRPr lang="en-US" sz="1600" dirty="0"/>
          </a:p>
          <a:p>
            <a:pPr lvl="1"/>
            <a:r>
              <a:rPr lang="en-US" sz="1400" dirty="0" smtClean="0"/>
              <a:t>Avg. </a:t>
            </a:r>
            <a:r>
              <a:rPr lang="en-US" sz="1400" dirty="0"/>
              <a:t>knowledge increase </a:t>
            </a:r>
            <a:r>
              <a:rPr lang="en-US" sz="1400" i="1" dirty="0"/>
              <a:t>after training </a:t>
            </a:r>
            <a:r>
              <a:rPr lang="en-US" sz="1400" b="1" dirty="0" smtClean="0"/>
              <a:t>&gt;200</a:t>
            </a:r>
            <a:r>
              <a:rPr lang="en-US" sz="1400" b="1" dirty="0"/>
              <a:t>%</a:t>
            </a:r>
          </a:p>
          <a:p>
            <a:pPr lvl="1"/>
            <a:r>
              <a:rPr lang="en-US" sz="1400" dirty="0" smtClean="0"/>
              <a:t>Avg. knowledge </a:t>
            </a:r>
            <a:r>
              <a:rPr lang="en-US" sz="1400" dirty="0"/>
              <a:t>retention </a:t>
            </a:r>
            <a:r>
              <a:rPr lang="en-US" sz="1400" i="1" dirty="0"/>
              <a:t>after 6 months </a:t>
            </a:r>
            <a:r>
              <a:rPr lang="en-US" sz="1400" b="1" dirty="0" smtClean="0"/>
              <a:t>36.7%</a:t>
            </a:r>
          </a:p>
          <a:p>
            <a:pPr lvl="1"/>
            <a:endParaRPr lang="en-US" sz="1400" b="1" dirty="0"/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Response:</a:t>
            </a:r>
          </a:p>
          <a:p>
            <a:pPr lvl="1"/>
            <a:r>
              <a:rPr lang="en-US" sz="1400" b="1" i="1" dirty="0"/>
              <a:t>Develop </a:t>
            </a:r>
            <a:r>
              <a:rPr lang="en-US" sz="1400" b="1" i="1" dirty="0" smtClean="0"/>
              <a:t>tools </a:t>
            </a:r>
            <a:r>
              <a:rPr lang="en-US" sz="1400" dirty="0" smtClean="0"/>
              <a:t>for on </a:t>
            </a:r>
            <a:r>
              <a:rPr lang="en-US" sz="1400" dirty="0"/>
              <a:t>the spot scientific reference and easy expert consultation (Wildlife </a:t>
            </a:r>
            <a:r>
              <a:rPr lang="en-US" sz="1400" dirty="0" smtClean="0"/>
              <a:t>Guardian app)</a:t>
            </a:r>
            <a:endParaRPr lang="en-US" sz="1400" dirty="0"/>
          </a:p>
          <a:p>
            <a:pPr lvl="1"/>
            <a:r>
              <a:rPr lang="en-US" sz="1400" dirty="0"/>
              <a:t>Maximize</a:t>
            </a:r>
            <a:r>
              <a:rPr lang="en-US" sz="1400" b="1" i="1" dirty="0"/>
              <a:t> hands-on practice </a:t>
            </a:r>
            <a:r>
              <a:rPr lang="en-US" sz="1400" dirty="0"/>
              <a:t>(comparison btw real and fake products, guided visits to zoos and museums)</a:t>
            </a:r>
          </a:p>
          <a:p>
            <a:pPr lvl="1"/>
            <a:r>
              <a:rPr lang="en-US" sz="1400" b="1" i="1" dirty="0" smtClean="0"/>
              <a:t>More compact</a:t>
            </a:r>
            <a:r>
              <a:rPr lang="en-US" sz="1400" dirty="0" smtClean="0"/>
              <a:t> </a:t>
            </a:r>
            <a:r>
              <a:rPr lang="en-US" sz="1400" dirty="0"/>
              <a:t>trainings </a:t>
            </a:r>
            <a:r>
              <a:rPr lang="en-US" sz="1400" dirty="0" smtClean="0"/>
              <a:t>(1-3 </a:t>
            </a:r>
            <a:r>
              <a:rPr lang="en-US" sz="1400" dirty="0"/>
              <a:t>days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b="1" dirty="0" smtClean="0"/>
              <a:t>Higher frequency </a:t>
            </a:r>
            <a:r>
              <a:rPr lang="en-US" sz="1400" dirty="0" smtClean="0"/>
              <a:t>trainings (5-6 workshops/year)</a:t>
            </a:r>
            <a:endParaRPr lang="en-US" sz="1400" dirty="0"/>
          </a:p>
          <a:p>
            <a:pPr lvl="1"/>
            <a:r>
              <a:rPr lang="en-US" sz="1400" b="1" dirty="0" smtClean="0"/>
              <a:t>Expand coverage </a:t>
            </a:r>
            <a:r>
              <a:rPr lang="en-US" sz="1400" dirty="0" smtClean="0"/>
              <a:t>of trainees/agencies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52959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350712975"/>
              </p:ext>
            </p:extLst>
          </p:nvPr>
        </p:nvGraphicFramePr>
        <p:xfrm>
          <a:off x="5192888" y="571500"/>
          <a:ext cx="3733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5458529"/>
              </p:ext>
            </p:extLst>
          </p:nvPr>
        </p:nvGraphicFramePr>
        <p:xfrm>
          <a:off x="5143500" y="2705100"/>
          <a:ext cx="37719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10200" y="49149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Trainees knowledge retention</a:t>
            </a:r>
            <a:endParaRPr lang="en-US" sz="1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5331687"/>
            <a:ext cx="3905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LcPeriod"/>
            </a:pPr>
            <a:r>
              <a:rPr lang="en-US" sz="1200" dirty="0"/>
              <a:t>empower and support law enforcement agencies </a:t>
            </a:r>
          </a:p>
        </p:txBody>
      </p:sp>
    </p:spTree>
    <p:extLst>
      <p:ext uri="{BB962C8B-B14F-4D97-AF65-F5344CB8AC3E}">
        <p14:creationId xmlns:p14="http://schemas.microsoft.com/office/powerpoint/2010/main" val="37245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8792"/>
            <a:ext cx="9144000" cy="572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6" y="190500"/>
            <a:ext cx="5093894" cy="9525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Wildlife</a:t>
            </a:r>
            <a:r>
              <a:rPr lang="en-US" sz="4000" baseline="0" dirty="0" smtClean="0"/>
              <a:t> Guardian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32644" y="5323701"/>
            <a:ext cx="3905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LcPeriod"/>
            </a:pPr>
            <a:r>
              <a:rPr lang="en-US" sz="1200" dirty="0"/>
              <a:t>empower and support law enforcement agencies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5295900"/>
            <a:ext cx="388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11BB-838D-4A97-9F1E-02E4A892DBC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0800" y="1397913"/>
            <a:ext cx="20526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1.22 billion phones in China, 73.2% smartphones</a:t>
            </a:r>
          </a:p>
          <a:p>
            <a:r>
              <a:rPr lang="en-US" sz="1400" dirty="0" smtClean="0"/>
              <a:t>(2013)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257300"/>
            <a:ext cx="1867216" cy="1143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2869674"/>
            <a:ext cx="372525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An opportunity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to provide on-the-spot </a:t>
            </a:r>
            <a:r>
              <a:rPr lang="en-US" b="1" dirty="0" smtClean="0"/>
              <a:t>support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to maintain </a:t>
            </a:r>
            <a:r>
              <a:rPr lang="en-US" b="1" dirty="0" smtClean="0"/>
              <a:t>knowledge</a:t>
            </a:r>
            <a:r>
              <a:rPr lang="en-US" dirty="0" smtClean="0"/>
              <a:t> over time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to increase </a:t>
            </a:r>
            <a:r>
              <a:rPr lang="en-US" b="1" dirty="0" smtClean="0"/>
              <a:t>portability</a:t>
            </a:r>
            <a:r>
              <a:rPr lang="en-US" dirty="0" smtClean="0"/>
              <a:t> of reference materials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to expand educational </a:t>
            </a:r>
            <a:r>
              <a:rPr lang="en-US" b="1" dirty="0" smtClean="0"/>
              <a:t>outreach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to facilitate public </a:t>
            </a:r>
            <a:r>
              <a:rPr lang="en-US" b="1" dirty="0" smtClean="0"/>
              <a:t>engagement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20" name="Down Arrow 19"/>
          <p:cNvSpPr/>
          <p:nvPr/>
        </p:nvSpPr>
        <p:spPr>
          <a:xfrm>
            <a:off x="1866900" y="2628900"/>
            <a:ext cx="647700" cy="2286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FF00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0" tIns="97492" rIns="0" bIns="0" numCol="1" rtlCol="0" anchor="ctr" anchorCtr="0" compatLnSpc="1">
        <a:prstTxWarp prst="textNoShape">
          <a:avLst/>
        </a:prstTxWarp>
      </a:bodyPr>
      <a:lstStyle>
        <a:defPPr>
          <a:buFont typeface="Wingdings" pitchFamily="2" charset="2"/>
          <a:buChar char="l"/>
          <a:defRPr sz="14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1900</Words>
  <Application>Microsoft Office PowerPoint</Application>
  <PresentationFormat>On-screen Show (16:10)</PresentationFormat>
  <Paragraphs>358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Capacity Building</vt:lpstr>
      <vt:lpstr>Lessons learned</vt:lpstr>
      <vt:lpstr>Wildlife Guardian</vt:lpstr>
      <vt:lpstr>Wildlife Guardian</vt:lpstr>
      <vt:lpstr>Outreach activities for demand reduction</vt:lpstr>
      <vt:lpstr>Lessons learned</vt:lpstr>
      <vt:lpstr>Market monitoring and surveillance</vt:lpstr>
      <vt:lpstr>Understanding illegal market trade</vt:lpstr>
      <vt:lpstr>Intelligence &amp; investigation</vt:lpstr>
      <vt:lpstr>Lessons learned</vt:lpstr>
      <vt:lpstr>What the LE focus?</vt:lpstr>
      <vt:lpstr>International Cooperation</vt:lpstr>
      <vt:lpstr>Legal Review</vt:lpstr>
      <vt:lpstr>Strategy review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</dc:title>
  <dc:creator>Rama Wong</dc:creator>
  <cp:lastModifiedBy>Mike</cp:lastModifiedBy>
  <cp:revision>216</cp:revision>
  <dcterms:created xsi:type="dcterms:W3CDTF">2014-03-05T08:28:50Z</dcterms:created>
  <dcterms:modified xsi:type="dcterms:W3CDTF">2016-03-14T03:39:44Z</dcterms:modified>
</cp:coreProperties>
</file>