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1" r:id="rId5"/>
    <p:sldId id="262" r:id="rId6"/>
    <p:sldId id="335" r:id="rId7"/>
    <p:sldId id="260" r:id="rId8"/>
    <p:sldId id="267" r:id="rId9"/>
    <p:sldId id="273" r:id="rId10"/>
    <p:sldId id="315" r:id="rId11"/>
    <p:sldId id="268" r:id="rId12"/>
    <p:sldId id="316" r:id="rId13"/>
    <p:sldId id="317" r:id="rId14"/>
    <p:sldId id="318" r:id="rId15"/>
    <p:sldId id="319" r:id="rId16"/>
    <p:sldId id="320" r:id="rId17"/>
    <p:sldId id="321" r:id="rId18"/>
    <p:sldId id="323" r:id="rId19"/>
    <p:sldId id="313" r:id="rId20"/>
    <p:sldId id="312" r:id="rId21"/>
    <p:sldId id="325" r:id="rId22"/>
    <p:sldId id="326" r:id="rId23"/>
    <p:sldId id="327" r:id="rId24"/>
    <p:sldId id="333" r:id="rId25"/>
    <p:sldId id="331" r:id="rId26"/>
    <p:sldId id="332" r:id="rId27"/>
    <p:sldId id="337" r:id="rId28"/>
    <p:sldId id="338" r:id="rId29"/>
    <p:sldId id="266" r:id="rId30"/>
    <p:sldId id="340" r:id="rId31"/>
    <p:sldId id="33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7" d="100"/>
          <a:sy n="47" d="100"/>
        </p:scale>
        <p:origin x="-117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370706020237998E-2"/>
          <c:y val="2.32932960829671E-2"/>
          <c:w val="0.89166493339275998"/>
          <c:h val="0.35471093380969698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4.6296296296296398E-3"/>
                  <c:y val="-3.3672391930733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7283950617284E-3"/>
                  <c:y val="-3.6478424591628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4320987654321E-3"/>
                  <c:y val="-3.3672391930733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296296296296398E-3"/>
                  <c:y val="-3.6478424591628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'sumber info'!$B$11:$B$14</c:f>
              <c:strCache>
                <c:ptCount val="4"/>
                <c:pt idx="0">
                  <c:v>Information Responded</c:v>
                </c:pt>
                <c:pt idx="1">
                  <c:v>Valid Information</c:v>
                </c:pt>
                <c:pt idx="2">
                  <c:v>Legal Process</c:v>
                </c:pt>
                <c:pt idx="3">
                  <c:v>Sentenced</c:v>
                </c:pt>
              </c:strCache>
            </c:strRef>
          </c:cat>
          <c:val>
            <c:numRef>
              <c:f>'sumber info'!$C$11:$C$14</c:f>
              <c:numCache>
                <c:formatCode>0%</c:formatCode>
                <c:ptCount val="4"/>
                <c:pt idx="0">
                  <c:v>0.90909090909090895</c:v>
                </c:pt>
                <c:pt idx="1">
                  <c:v>0.87878787878788001</c:v>
                </c:pt>
                <c:pt idx="2">
                  <c:v>0.63636363636363802</c:v>
                </c:pt>
                <c:pt idx="3">
                  <c:v>0.60606060606060697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7147904"/>
        <c:axId val="137154944"/>
        <c:axId val="0"/>
      </c:bar3DChart>
      <c:catAx>
        <c:axId val="137147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37154944"/>
        <c:crosses val="autoZero"/>
        <c:auto val="1"/>
        <c:lblAlgn val="ctr"/>
        <c:lblOffset val="100"/>
        <c:noMultiLvlLbl val="0"/>
      </c:catAx>
      <c:valAx>
        <c:axId val="1371549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7147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5424E-D2A2-C44D-A27F-F3248B1FAA02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D3500-1E08-D44D-A8A3-947F8BCD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6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D3500-1E08-D44D-A8A3-947F8BCDFB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1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52F61-EC7A-4B80-9F68-522273CBBD19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42AC9AB-ED96-48A7-9179-A0267B8C6BF2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B0338DE-3EA4-44E9-B71C-1999F8394315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E9E30FA-BBD4-44CF-B0B8-79DA4B91B90A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F9C9BEF-25FA-4E14-9537-A1786D610556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A5DCA07-3533-484F-BB5C-B252BBB28D8C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953F2C7-2E9C-4641-B64A-27A245C3E596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7788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ECC13FC-8DDD-4CA9-9C3C-EEC7123AE98B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8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0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6EA70-B651-FD4A-8A58-882C90C13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5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6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3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7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2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2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1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3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F780-83BA-C748-9E9B-BAA8F89A0A3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CBA6A-FDF1-F04B-8C43-45046B35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3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2.xml"/><Relationship Id="rId7" Type="http://schemas.openxmlformats.org/officeDocument/2006/relationships/image" Target="../media/image51.e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4.xml"/><Relationship Id="rId7" Type="http://schemas.openxmlformats.org/officeDocument/2006/relationships/image" Target="../media/image51.e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hyperlink" Target="https://www.google.com/url?sa=i&amp;rct=j&amp;q=&amp;esrc=s&amp;frm=1&amp;source=images&amp;cd=&amp;cad=rja&amp;docid=LYpyAZ8XzZkMBM&amp;tbnid=YA3v55Y1JlY-iM:&amp;ved=0CAUQjRw&amp;url=https://www.facebook.com/tracksofgiants&amp;ei=jFouUrGsEZKv4APg8YDIBQ&amp;bvm=bv.51773540,d.dmg&amp;psig=AFQjCNH7bAMeWyUBYkxlptbKjuujljqQWw&amp;ust=1378855916570931" TargetMode="Externa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rot tr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116"/>
            <a:ext cx="9144000" cy="5704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0625" y="1981453"/>
            <a:ext cx="3729506" cy="58477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Wildlife Trafficking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6486" y="4924877"/>
            <a:ext cx="6098612" cy="12003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Latin America and Caribbean Program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Regional Meeting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April 2015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8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8" name="Picture 4" descr="GoT Forest Rangers in Thailand trained by W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8155"/>
            <a:ext cx="2971800" cy="44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283253" y="558846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It is sophisticated organized crime, closely linked to other forms of such crime (e.g., drugs, guns).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97991" name="Picture 7" descr="Vietnam tiger confis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66" y="2388155"/>
            <a:ext cx="6291934" cy="446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5325" y="219517"/>
            <a:ext cx="6451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So, what are we doing elsewhere in WCS?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276" y="5485185"/>
            <a:ext cx="89757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Our core focus was initially Asia, then we expanded to include Africa as the circle of hunting spread – and as Asia’s wildlife declined.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48" y="713742"/>
            <a:ext cx="4730354" cy="471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94" y="1137957"/>
            <a:ext cx="2714822" cy="38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03162" y="174636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What do we do?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Address the problem along the wildlife trade chain, from point of hunting to point of sale</a:t>
            </a:r>
          </a:p>
        </p:txBody>
      </p:sp>
      <p:sp>
        <p:nvSpPr>
          <p:cNvPr id="15363" name="ValueChainStarter"/>
          <p:cNvSpPr>
            <a:spLocks noChangeArrowheads="1"/>
          </p:cNvSpPr>
          <p:nvPr/>
        </p:nvSpPr>
        <p:spPr bwMode="auto">
          <a:xfrm>
            <a:off x="442989" y="1619389"/>
            <a:ext cx="2208892" cy="533400"/>
          </a:xfrm>
          <a:prstGeom prst="homePlate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 dirty="0">
                <a:solidFill>
                  <a:srgbClr val="FFFFFF"/>
                </a:solidFill>
              </a:rPr>
              <a:t>Site</a:t>
            </a:r>
          </a:p>
        </p:txBody>
      </p:sp>
      <p:sp>
        <p:nvSpPr>
          <p:cNvPr id="15364" name="ValueChainHeader"/>
          <p:cNvSpPr>
            <a:spLocks noChangeArrowheads="1"/>
          </p:cNvSpPr>
          <p:nvPr/>
        </p:nvSpPr>
        <p:spPr bwMode="auto">
          <a:xfrm>
            <a:off x="2514299" y="1619389"/>
            <a:ext cx="2208892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 dirty="0">
                <a:solidFill>
                  <a:srgbClr val="FFFFFF"/>
                </a:solidFill>
              </a:rPr>
              <a:t>Landscape</a:t>
            </a:r>
          </a:p>
        </p:txBody>
      </p:sp>
      <p:sp>
        <p:nvSpPr>
          <p:cNvPr id="15365" name="ValueChainHeader"/>
          <p:cNvSpPr>
            <a:spLocks noChangeArrowheads="1"/>
          </p:cNvSpPr>
          <p:nvPr/>
        </p:nvSpPr>
        <p:spPr bwMode="auto">
          <a:xfrm>
            <a:off x="4582583" y="1619389"/>
            <a:ext cx="2208893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 dirty="0">
                <a:solidFill>
                  <a:srgbClr val="FFFFFF"/>
                </a:solidFill>
              </a:rPr>
              <a:t>Transport nodes</a:t>
            </a:r>
          </a:p>
        </p:txBody>
      </p:sp>
      <p:sp>
        <p:nvSpPr>
          <p:cNvPr id="15366" name="ValueChainHeader"/>
          <p:cNvSpPr>
            <a:spLocks noChangeArrowheads="1"/>
          </p:cNvSpPr>
          <p:nvPr/>
        </p:nvSpPr>
        <p:spPr bwMode="auto">
          <a:xfrm>
            <a:off x="6655405" y="1619389"/>
            <a:ext cx="2207381" cy="533400"/>
          </a:xfrm>
          <a:prstGeom prst="chevron">
            <a:avLst>
              <a:gd name="adj" fmla="val 2772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 dirty="0">
                <a:solidFill>
                  <a:srgbClr val="FFFFFF"/>
                </a:solidFill>
              </a:rPr>
              <a:t>End point</a:t>
            </a:r>
          </a:p>
        </p:txBody>
      </p:sp>
      <p:sp>
        <p:nvSpPr>
          <p:cNvPr id="15367" name="Rectangle 22"/>
          <p:cNvSpPr>
            <a:spLocks noChangeArrowheads="1"/>
          </p:cNvSpPr>
          <p:nvPr/>
        </p:nvSpPr>
        <p:spPr bwMode="gray">
          <a:xfrm>
            <a:off x="441478" y="2152789"/>
            <a:ext cx="2072821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Illegal hunting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368" name="Rectangle 30"/>
          <p:cNvSpPr>
            <a:spLocks noChangeArrowheads="1"/>
          </p:cNvSpPr>
          <p:nvPr/>
        </p:nvSpPr>
        <p:spPr bwMode="gray">
          <a:xfrm>
            <a:off x="2536069" y="2152789"/>
            <a:ext cx="2072822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Criminal networks</a:t>
            </a:r>
          </a:p>
        </p:txBody>
      </p:sp>
      <p:sp>
        <p:nvSpPr>
          <p:cNvPr id="15370" name="Rectangle 34"/>
          <p:cNvSpPr>
            <a:spLocks noChangeArrowheads="1"/>
          </p:cNvSpPr>
          <p:nvPr/>
        </p:nvSpPr>
        <p:spPr bwMode="gray">
          <a:xfrm>
            <a:off x="4582583" y="2152789"/>
            <a:ext cx="2072822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Global transport</a:t>
            </a:r>
          </a:p>
        </p:txBody>
      </p:sp>
      <p:sp>
        <p:nvSpPr>
          <p:cNvPr id="15371" name="Rectangle 38"/>
          <p:cNvSpPr>
            <a:spLocks noChangeArrowheads="1"/>
          </p:cNvSpPr>
          <p:nvPr/>
        </p:nvSpPr>
        <p:spPr bwMode="gray">
          <a:xfrm>
            <a:off x="6659941" y="2152789"/>
            <a:ext cx="2072821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Sales</a:t>
            </a:r>
          </a:p>
        </p:txBody>
      </p:sp>
      <p:pic>
        <p:nvPicPr>
          <p:cNvPr id="1537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71914"/>
            <a:ext cx="2078869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6" descr="KaLongP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14" y="2771914"/>
            <a:ext cx="2082492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8" descr="IMG_09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58" y="2771914"/>
            <a:ext cx="20607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Rectangle 22"/>
          <p:cNvSpPr>
            <a:spLocks noChangeArrowheads="1"/>
          </p:cNvSpPr>
          <p:nvPr/>
        </p:nvSpPr>
        <p:spPr bwMode="gray">
          <a:xfrm>
            <a:off x="442989" y="4407039"/>
            <a:ext cx="2072821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Protected 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Areas</a:t>
            </a:r>
          </a:p>
        </p:txBody>
      </p:sp>
      <p:sp>
        <p:nvSpPr>
          <p:cNvPr id="15376" name="Rectangle 30"/>
          <p:cNvSpPr>
            <a:spLocks noChangeArrowheads="1"/>
          </p:cNvSpPr>
          <p:nvPr/>
        </p:nvSpPr>
        <p:spPr bwMode="gray">
          <a:xfrm>
            <a:off x="2521858" y="4407039"/>
            <a:ext cx="2072822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Towns and villages in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and around </a:t>
            </a:r>
            <a:r>
              <a:rPr lang="en-US" sz="1600" dirty="0" smtClean="0">
                <a:solidFill>
                  <a:schemeClr val="tx1"/>
                </a:solidFill>
              </a:rPr>
              <a:t>sites 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where middlemen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buy and sell wildlife</a:t>
            </a:r>
          </a:p>
        </p:txBody>
      </p:sp>
      <p:sp>
        <p:nvSpPr>
          <p:cNvPr id="15377" name="Rectangle 34"/>
          <p:cNvSpPr>
            <a:spLocks noChangeArrowheads="1"/>
          </p:cNvSpPr>
          <p:nvPr/>
        </p:nvSpPr>
        <p:spPr bwMode="gray">
          <a:xfrm>
            <a:off x="4599215" y="4407039"/>
            <a:ext cx="2072822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Where trade flows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converge -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 international borders,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ports, airports</a:t>
            </a:r>
          </a:p>
        </p:txBody>
      </p:sp>
      <p:sp>
        <p:nvSpPr>
          <p:cNvPr id="15378" name="Rectangle 38"/>
          <p:cNvSpPr>
            <a:spLocks noChangeArrowheads="1"/>
          </p:cNvSpPr>
          <p:nvPr/>
        </p:nvSpPr>
        <p:spPr bwMode="gray">
          <a:xfrm>
            <a:off x="6688667" y="4407039"/>
            <a:ext cx="2072821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Urban areas where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 products are sold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to consumers</a:t>
            </a:r>
          </a:p>
        </p:txBody>
      </p:sp>
      <p:pic>
        <p:nvPicPr>
          <p:cNvPr id="1538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05" y="2771914"/>
            <a:ext cx="210608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9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  <p:bldP spid="15368" grpId="0" animBg="1"/>
      <p:bldP spid="15370" grpId="0" animBg="1"/>
      <p:bldP spid="15371" grpId="0" animBg="1"/>
      <p:bldP spid="15376" grpId="0" animBg="1"/>
      <p:bldP spid="15377" grpId="0" animBg="1"/>
      <p:bldP spid="153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C:\Users\colin\AppData\Local\Temp\FINAL_LOGO_ACCEPTEDX_Styl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024" y="1362075"/>
            <a:ext cx="287110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1: The Site</a:t>
            </a:r>
          </a:p>
        </p:txBody>
      </p:sp>
      <p:sp>
        <p:nvSpPr>
          <p:cNvPr id="17412" name="ValueChainStarter"/>
          <p:cNvSpPr>
            <a:spLocks noChangeArrowheads="1"/>
          </p:cNvSpPr>
          <p:nvPr/>
        </p:nvSpPr>
        <p:spPr bwMode="auto">
          <a:xfrm>
            <a:off x="442989" y="1196975"/>
            <a:ext cx="2208892" cy="533400"/>
          </a:xfrm>
          <a:prstGeom prst="homePlate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Site</a:t>
            </a:r>
          </a:p>
        </p:txBody>
      </p:sp>
      <p:sp>
        <p:nvSpPr>
          <p:cNvPr id="17413" name="Rectangle 22"/>
          <p:cNvSpPr>
            <a:spLocks noChangeArrowheads="1"/>
          </p:cNvSpPr>
          <p:nvPr/>
        </p:nvSpPr>
        <p:spPr bwMode="gray">
          <a:xfrm>
            <a:off x="442989" y="1700214"/>
            <a:ext cx="2072821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Illegal hunting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74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8" y="2289176"/>
            <a:ext cx="2078869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22"/>
          <p:cNvSpPr>
            <a:spLocks noChangeArrowheads="1"/>
          </p:cNvSpPr>
          <p:nvPr/>
        </p:nvSpPr>
        <p:spPr bwMode="gray">
          <a:xfrm>
            <a:off x="442989" y="3779839"/>
            <a:ext cx="2072821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Protected 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Areas</a:t>
            </a:r>
          </a:p>
        </p:txBody>
      </p:sp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461131" y="5092701"/>
            <a:ext cx="2538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entury Gothic"/>
                <a:cs typeface="Century Gothic"/>
              </a:rPr>
              <a:t>Deployment </a:t>
            </a:r>
            <a:r>
              <a:rPr lang="en-US" sz="1800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lang="en-US" sz="1800" dirty="0" smtClean="0">
                <a:solidFill>
                  <a:srgbClr val="FFFFFF"/>
                </a:solidFill>
                <a:latin typeface="Century Gothic"/>
                <a:cs typeface="Century Gothic"/>
              </a:rPr>
              <a:t>SMART - to </a:t>
            </a:r>
            <a:r>
              <a:rPr lang="en-US" sz="1800" dirty="0">
                <a:solidFill>
                  <a:srgbClr val="FFFFFF"/>
                </a:solidFill>
                <a:latin typeface="Century Gothic"/>
                <a:cs typeface="Century Gothic"/>
              </a:rPr>
              <a:t>help site managers better manage ranger enforcement patrols</a:t>
            </a:r>
            <a:endParaRPr lang="en-SG" sz="18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31" y="1219200"/>
            <a:ext cx="3588895" cy="464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https://lh3.googleusercontent.com/T8HYcbRKA6npQCbuyrwCUQB39E3ZvRyzpk2AJm_1evodNNXdaFjzpsmUh8BD_mwZDebvgqvoCY5N1XsyzlIS7eyBt2nLU_gqjGN5tAkbD5eePC2L7N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74" y="3771900"/>
            <a:ext cx="3973286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3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1: The Site</a:t>
            </a:r>
          </a:p>
        </p:txBody>
      </p:sp>
      <p:pic>
        <p:nvPicPr>
          <p:cNvPr id="18436" name="Picture 5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4" y="1058864"/>
            <a:ext cx="6864048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720798" y="3262314"/>
            <a:ext cx="500440" cy="108198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r"/>
            <a:endParaRPr lang="en-US" sz="4400">
              <a:latin typeface="Tahoma" pitchFamily="34" charset="0"/>
            </a:endParaRP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1233714" y="6359525"/>
            <a:ext cx="4913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Key tiger landscape, western Thailand</a:t>
            </a:r>
          </a:p>
        </p:txBody>
      </p:sp>
    </p:spTree>
    <p:extLst>
      <p:ext uri="{BB962C8B-B14F-4D97-AF65-F5344CB8AC3E}">
        <p14:creationId xmlns:p14="http://schemas.microsoft.com/office/powerpoint/2010/main" val="401190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1: The Site</a:t>
            </a: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/>
          <a:stretch>
            <a:fillRect/>
          </a:stretch>
        </p:blipFill>
        <p:spPr bwMode="auto">
          <a:xfrm>
            <a:off x="9072" y="1309688"/>
            <a:ext cx="7973786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legend_ro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98" y="1295401"/>
            <a:ext cx="2375202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792238" y="1446213"/>
            <a:ext cx="29474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SMART PATROLS 2004</a:t>
            </a:r>
          </a:p>
        </p:txBody>
      </p:sp>
    </p:spTree>
    <p:extLst>
      <p:ext uri="{BB962C8B-B14F-4D97-AF65-F5344CB8AC3E}">
        <p14:creationId xmlns:p14="http://schemas.microsoft.com/office/powerpoint/2010/main" val="30504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1: The Site</a:t>
            </a:r>
          </a:p>
        </p:txBody>
      </p:sp>
      <p:pic>
        <p:nvPicPr>
          <p:cNvPr id="20484" name="Picture 8" descr="patrol_ro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4888"/>
            <a:ext cx="7304012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legend_ro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98" y="1279721"/>
            <a:ext cx="2375202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792238" y="1446213"/>
            <a:ext cx="2928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SMART PATROLS 2011</a:t>
            </a:r>
          </a:p>
        </p:txBody>
      </p:sp>
    </p:spTree>
    <p:extLst>
      <p:ext uri="{BB962C8B-B14F-4D97-AF65-F5344CB8AC3E}">
        <p14:creationId xmlns:p14="http://schemas.microsoft.com/office/powerpoint/2010/main" val="37758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1233714" y="6359525"/>
            <a:ext cx="4527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Key tiger landscape, western Thailand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lum bright="-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1093788"/>
            <a:ext cx="8726714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65013" y="1295400"/>
          <a:ext cx="8741833" cy="525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0" name="Worksheet" r:id="rId5" imgW="7124700" imgH="3133750" progId="Excel.Sheet.8">
                  <p:embed/>
                </p:oleObj>
              </mc:Choice>
              <mc:Fallback>
                <p:oleObj name="Worksheet" r:id="rId5" imgW="7124700" imgH="31337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13" y="1295400"/>
                        <a:ext cx="8741833" cy="525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3469823" y="5732463"/>
            <a:ext cx="30685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Tiger numbers increasing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1: The Site</a:t>
            </a:r>
            <a:endParaRPr lang="en-US" sz="2400" dirty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538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:\Downloads\BBS_Informan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5772" y="1196975"/>
            <a:ext cx="3878790" cy="3250536"/>
          </a:xfrm>
          <a:noFill/>
        </p:spPr>
      </p:pic>
      <p:sp>
        <p:nvSpPr>
          <p:cNvPr id="22532" name="ValueChainHeader"/>
          <p:cNvSpPr>
            <a:spLocks noChangeArrowheads="1"/>
          </p:cNvSpPr>
          <p:nvPr/>
        </p:nvSpPr>
        <p:spPr bwMode="auto">
          <a:xfrm>
            <a:off x="458108" y="1196975"/>
            <a:ext cx="2208892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Landscape</a:t>
            </a:r>
          </a:p>
        </p:txBody>
      </p:sp>
      <p:sp>
        <p:nvSpPr>
          <p:cNvPr id="22533" name="Rectangle 30"/>
          <p:cNvSpPr>
            <a:spLocks noChangeArrowheads="1"/>
          </p:cNvSpPr>
          <p:nvPr/>
        </p:nvSpPr>
        <p:spPr bwMode="gray">
          <a:xfrm>
            <a:off x="465667" y="1700214"/>
            <a:ext cx="2072822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Criminal networks</a:t>
            </a:r>
          </a:p>
        </p:txBody>
      </p:sp>
      <p:pic>
        <p:nvPicPr>
          <p:cNvPr id="22534" name="Picture 18" descr="IMG_09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1" y="2301876"/>
            <a:ext cx="2025952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30"/>
          <p:cNvSpPr>
            <a:spLocks noChangeArrowheads="1"/>
          </p:cNvSpPr>
          <p:nvPr/>
        </p:nvSpPr>
        <p:spPr bwMode="gray">
          <a:xfrm>
            <a:off x="465667" y="3779839"/>
            <a:ext cx="2072822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Towns and villages in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and around landscapes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where middlemen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buy and sell wildlife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350762" y="5054600"/>
            <a:ext cx="26488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entury Gothic"/>
                <a:cs typeface="Century Gothic"/>
              </a:rPr>
              <a:t>Intelligence-led </a:t>
            </a:r>
            <a:r>
              <a:rPr lang="en-US" sz="1800" dirty="0">
                <a:solidFill>
                  <a:srgbClr val="FFFFFF"/>
                </a:solidFill>
                <a:latin typeface="Century Gothic"/>
                <a:cs typeface="Century Gothic"/>
              </a:rPr>
              <a:t>Wildlife Crime Units e.g., across Sumatra, Indonesia</a:t>
            </a:r>
            <a:endParaRPr lang="en-SG" sz="18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2: The Landscape</a:t>
            </a:r>
            <a:endParaRPr lang="en-US" sz="2400" dirty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pic>
        <p:nvPicPr>
          <p:cNvPr id="4" name="Picture 3" descr="0612200656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39" y="4579911"/>
            <a:ext cx="2732928" cy="2049696"/>
          </a:xfrm>
          <a:prstGeom prst="rect">
            <a:avLst/>
          </a:prstGeom>
        </p:spPr>
      </p:pic>
      <p:pic>
        <p:nvPicPr>
          <p:cNvPr id="5" name="Picture 4" descr="macac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67" y="4579911"/>
            <a:ext cx="2732928" cy="20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ulit harimau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68" y="1208325"/>
            <a:ext cx="3224700" cy="4299600"/>
          </a:xfrm>
          <a:prstGeom prst="rect">
            <a:avLst/>
          </a:prstGeom>
        </p:spPr>
      </p:pic>
      <p:pic>
        <p:nvPicPr>
          <p:cNvPr id="6" name="Picture 5" descr="P82900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3918" y="1745775"/>
            <a:ext cx="4299601" cy="3224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06" y="5637138"/>
            <a:ext cx="9032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Wildlife Crimes Units </a:t>
            </a:r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have led to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the arrest </a:t>
            </a:r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of 60% of criminals related to tiger syndicates operating out of </a:t>
            </a:r>
            <a:r>
              <a:rPr lang="en-US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Gunung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Leuser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in North Sumatra, </a:t>
            </a:r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and are now focused on the other 40%.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2: The Landscape</a:t>
            </a:r>
          </a:p>
        </p:txBody>
      </p:sp>
    </p:spTree>
    <p:extLst>
      <p:ext uri="{BB962C8B-B14F-4D97-AF65-F5344CB8AC3E}">
        <p14:creationId xmlns:p14="http://schemas.microsoft.com/office/powerpoint/2010/main" val="17352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. American indian girl and pecc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20" y="1016532"/>
            <a:ext cx="2973115" cy="4373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135" y="35724"/>
            <a:ext cx="890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Hunting is almost </a:t>
            </a:r>
            <a:r>
              <a:rPr lang="en-US" sz="2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ubiqutous</a:t>
            </a: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across Latin America. Its intensity, and hence sustainability, is a spectrum.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422" y="5508011"/>
            <a:ext cx="90656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Local hunting for food. Many species. For some species in some areas, sustainable (low human population densities). Might or might not be legal.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842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191" y="2931675"/>
            <a:ext cx="5075138" cy="3926325"/>
          </a:xfrm>
          <a:prstGeom prst="rect">
            <a:avLst/>
          </a:prstGeom>
        </p:spPr>
      </p:pic>
      <p:pic>
        <p:nvPicPr>
          <p:cNvPr id="6" name="Picture 5" descr="Joni Rambo and Orang-utan 3-blur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0794"/>
            <a:ext cx="4043190" cy="59172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9676" y="1340786"/>
            <a:ext cx="4146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July-Dec 2014, WCS catalyzed the arrests of  7 known </a:t>
            </a:r>
            <a:r>
              <a:rPr lang="en-US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orang-utan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traders, with convictions and jail time for 2.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2: The Landscape</a:t>
            </a:r>
          </a:p>
        </p:txBody>
      </p:sp>
    </p:spTree>
    <p:extLst>
      <p:ext uri="{BB962C8B-B14F-4D97-AF65-F5344CB8AC3E}">
        <p14:creationId xmlns:p14="http://schemas.microsoft.com/office/powerpoint/2010/main" val="37816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3" descr="MongCaiMap4[1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75" y="1387475"/>
            <a:ext cx="6442226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ValueChainHeader"/>
          <p:cNvSpPr>
            <a:spLocks noChangeArrowheads="1"/>
          </p:cNvSpPr>
          <p:nvPr/>
        </p:nvSpPr>
        <p:spPr bwMode="auto">
          <a:xfrm>
            <a:off x="459619" y="1196975"/>
            <a:ext cx="2208893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Transport nodes</a:t>
            </a:r>
          </a:p>
        </p:txBody>
      </p:sp>
      <p:sp>
        <p:nvSpPr>
          <p:cNvPr id="24581" name="Rectangle 34"/>
          <p:cNvSpPr>
            <a:spLocks noChangeArrowheads="1"/>
          </p:cNvSpPr>
          <p:nvPr/>
        </p:nvSpPr>
        <p:spPr bwMode="gray">
          <a:xfrm>
            <a:off x="474739" y="1700214"/>
            <a:ext cx="2072822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Global transport</a:t>
            </a:r>
          </a:p>
        </p:txBody>
      </p:sp>
      <p:pic>
        <p:nvPicPr>
          <p:cNvPr id="24582" name="Picture 16" descr="KaLongP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" y="2170114"/>
            <a:ext cx="205014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34"/>
          <p:cNvSpPr>
            <a:spLocks noChangeArrowheads="1"/>
          </p:cNvSpPr>
          <p:nvPr/>
        </p:nvSpPr>
        <p:spPr bwMode="gray">
          <a:xfrm>
            <a:off x="474739" y="3779839"/>
            <a:ext cx="2072822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Where trade flows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converge -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 international borders,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ports, airports</a:t>
            </a:r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147259" y="5075237"/>
            <a:ext cx="259594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Working with law enforcement partners e.g., at a key Vietnam/China border crossing</a:t>
            </a:r>
            <a:endParaRPr lang="en-SG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4585" name="Picture 40" descr="DSC0769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39" y="4135438"/>
            <a:ext cx="312964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3: The Transport Nodes</a:t>
            </a:r>
            <a:endParaRPr lang="en-US" sz="2400" dirty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79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1005298"/>
            <a:ext cx="3241401" cy="4862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25" y="1005298"/>
            <a:ext cx="3239376" cy="4862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6019800"/>
            <a:ext cx="8416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Deploying ivory-detection sniffer dogs</a:t>
            </a:r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at key ports and airports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-1210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3: The Transport Nodes</a:t>
            </a:r>
            <a:endParaRPr lang="en-US" sz="2400" dirty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25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ValueChainHeader"/>
          <p:cNvSpPr>
            <a:spLocks noChangeArrowheads="1"/>
          </p:cNvSpPr>
          <p:nvPr/>
        </p:nvSpPr>
        <p:spPr bwMode="auto">
          <a:xfrm>
            <a:off x="474738" y="1196975"/>
            <a:ext cx="2207381" cy="533400"/>
          </a:xfrm>
          <a:prstGeom prst="chevron">
            <a:avLst>
              <a:gd name="adj" fmla="val 2772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End point</a:t>
            </a:r>
          </a:p>
        </p:txBody>
      </p:sp>
      <p:sp>
        <p:nvSpPr>
          <p:cNvPr id="26628" name="Rectangle 38"/>
          <p:cNvSpPr>
            <a:spLocks noChangeArrowheads="1"/>
          </p:cNvSpPr>
          <p:nvPr/>
        </p:nvSpPr>
        <p:spPr bwMode="gray">
          <a:xfrm>
            <a:off x="497417" y="1700214"/>
            <a:ext cx="2072821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Sales</a:t>
            </a:r>
          </a:p>
        </p:txBody>
      </p:sp>
      <p:pic>
        <p:nvPicPr>
          <p:cNvPr id="26629" name="Picture 21" descr="IMG_18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"/>
          <a:stretch>
            <a:fillRect/>
          </a:stretch>
        </p:blipFill>
        <p:spPr bwMode="auto">
          <a:xfrm>
            <a:off x="497417" y="2217739"/>
            <a:ext cx="2097011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38"/>
          <p:cNvSpPr>
            <a:spLocks noChangeArrowheads="1"/>
          </p:cNvSpPr>
          <p:nvPr/>
        </p:nvSpPr>
        <p:spPr bwMode="gray">
          <a:xfrm>
            <a:off x="497417" y="3779839"/>
            <a:ext cx="2072821" cy="115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Urban areas where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 products are sold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to consumers</a:t>
            </a:r>
          </a:p>
        </p:txBody>
      </p:sp>
      <p:sp>
        <p:nvSpPr>
          <p:cNvPr id="26633" name="TextBox 2"/>
          <p:cNvSpPr txBox="1">
            <a:spLocks noChangeArrowheads="1"/>
          </p:cNvSpPr>
          <p:nvPr/>
        </p:nvSpPr>
        <p:spPr bwMode="auto">
          <a:xfrm>
            <a:off x="251041" y="4967261"/>
            <a:ext cx="305694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Working to increase detection and enforcement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at Customs and markets in </a:t>
            </a:r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southern China</a:t>
            </a:r>
            <a:endParaRPr lang="en-SG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39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4: The End Points</a:t>
            </a:r>
            <a:endParaRPr lang="en-US" sz="2400" dirty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pic>
        <p:nvPicPr>
          <p:cNvPr id="3" name="Picture 2" descr="Chinese Customs EZh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0" y="1695007"/>
            <a:ext cx="4544797" cy="3272254"/>
          </a:xfrm>
          <a:prstGeom prst="rect">
            <a:avLst/>
          </a:prstGeom>
        </p:spPr>
      </p:pic>
      <p:pic>
        <p:nvPicPr>
          <p:cNvPr id="12" name="Picture 9" descr="http://www.erdball.info/images/photos/Singapur/mini-9_China_Sai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73" y="3740322"/>
            <a:ext cx="3043827" cy="239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8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65045"/>
            <a:ext cx="4700932" cy="313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381000" y="5105400"/>
            <a:ext cx="411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entury Gothic" charset="0"/>
              </a:rPr>
              <a:t>Influence senior leaders.  Strong government action leads to major behavior change.</a:t>
            </a:r>
          </a:p>
        </p:txBody>
      </p:sp>
      <p:sp>
        <p:nvSpPr>
          <p:cNvPr id="55302" name="TextBox 7"/>
          <p:cNvSpPr txBox="1">
            <a:spLocks noChangeArrowheads="1"/>
          </p:cNvSpPr>
          <p:nvPr/>
        </p:nvSpPr>
        <p:spPr bwMode="auto">
          <a:xfrm>
            <a:off x="4724400" y="510540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entury Gothic" charset="0"/>
              </a:rPr>
              <a:t>Influence public perceptions. Reducing demand is critical.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9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Wildlife trade chain from hunting to sale – </a:t>
            </a:r>
            <a:b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Level 4: The End Points</a:t>
            </a:r>
            <a:endParaRPr lang="en-US" sz="2400" dirty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73" y="1565045"/>
            <a:ext cx="4487727" cy="313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85097"/>
                  </a:srgbClr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119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name="think-cell Slide" r:id="rId6" imgW="38100" imgH="38100" progId="">
                  <p:embed/>
                </p:oleObj>
              </mc:Choice>
              <mc:Fallback>
                <p:oleObj name="think-cell Slide" r:id="rId6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119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33"/>
          <p:cNvSpPr>
            <a:spLocks noChangeArrowheads="1"/>
          </p:cNvSpPr>
          <p:nvPr/>
        </p:nvSpPr>
        <p:spPr bwMode="gray">
          <a:xfrm>
            <a:off x="435429" y="1901826"/>
            <a:ext cx="8403167" cy="1133475"/>
          </a:xfrm>
          <a:prstGeom prst="rect">
            <a:avLst/>
          </a:prstGeom>
          <a:noFill/>
          <a:ln w="9525">
            <a:noFill/>
            <a:round/>
            <a:headEnd type="none" w="lg" len="lg"/>
            <a:tailEnd type="none" w="lg" len="lg"/>
          </a:ln>
        </p:spPr>
        <p:txBody>
          <a:bodyPr tIns="91440" bIns="91440" anchor="ctr"/>
          <a:lstStyle/>
          <a:p>
            <a:r>
              <a:rPr lang="en-US" sz="1600" b="1" dirty="0"/>
              <a:t>Strengthen enforcement capacity: </a:t>
            </a:r>
            <a:r>
              <a:rPr lang="en-US" sz="1600" dirty="0"/>
              <a:t>Provide </a:t>
            </a:r>
            <a:r>
              <a:rPr lang="en-US" sz="1600" dirty="0" smtClean="0"/>
              <a:t>training </a:t>
            </a:r>
            <a:r>
              <a:rPr lang="en-US" sz="1600" dirty="0"/>
              <a:t>and support to front-line enforcement </a:t>
            </a:r>
            <a:r>
              <a:rPr lang="en-US" sz="1600" dirty="0" smtClean="0"/>
              <a:t>staff. </a:t>
            </a:r>
            <a:endParaRPr lang="en-US" sz="1600" dirty="0"/>
          </a:p>
          <a:p>
            <a:pPr>
              <a:buFont typeface="Arial" charset="0"/>
              <a:buAutoNum type="arabicPeriod"/>
            </a:pPr>
            <a:r>
              <a:rPr lang="en-US" sz="1600" dirty="0"/>
              <a:t>Institutionalizing training programs into the curricula of key agencies</a:t>
            </a:r>
            <a:endParaRPr lang="en-US" sz="1600" b="1" dirty="0"/>
          </a:p>
          <a:p>
            <a:pPr>
              <a:buFont typeface="Arial" charset="0"/>
              <a:buAutoNum type="arabicPeriod"/>
            </a:pPr>
            <a:r>
              <a:rPr lang="en-US" sz="1600" dirty="0"/>
              <a:t>New technology for enforcement officers e.g., identification apps</a:t>
            </a:r>
          </a:p>
        </p:txBody>
      </p:sp>
      <p:sp>
        <p:nvSpPr>
          <p:cNvPr id="28677" name="ValueChainStarter"/>
          <p:cNvSpPr>
            <a:spLocks noChangeArrowheads="1"/>
          </p:cNvSpPr>
          <p:nvPr/>
        </p:nvSpPr>
        <p:spPr bwMode="auto">
          <a:xfrm>
            <a:off x="435429" y="1211263"/>
            <a:ext cx="2208893" cy="533400"/>
          </a:xfrm>
          <a:prstGeom prst="homePlate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Site</a:t>
            </a:r>
          </a:p>
        </p:txBody>
      </p:sp>
      <p:sp>
        <p:nvSpPr>
          <p:cNvPr id="28678" name="ValueChainHeader"/>
          <p:cNvSpPr>
            <a:spLocks noChangeArrowheads="1"/>
          </p:cNvSpPr>
          <p:nvPr/>
        </p:nvSpPr>
        <p:spPr bwMode="auto">
          <a:xfrm>
            <a:off x="2506738" y="1211263"/>
            <a:ext cx="2208893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Landscape</a:t>
            </a:r>
          </a:p>
        </p:txBody>
      </p:sp>
      <p:sp>
        <p:nvSpPr>
          <p:cNvPr id="28679" name="ValueChainHeader"/>
          <p:cNvSpPr>
            <a:spLocks noChangeArrowheads="1"/>
          </p:cNvSpPr>
          <p:nvPr/>
        </p:nvSpPr>
        <p:spPr bwMode="auto">
          <a:xfrm>
            <a:off x="4576537" y="1211263"/>
            <a:ext cx="2208892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Trade nodes</a:t>
            </a:r>
          </a:p>
        </p:txBody>
      </p:sp>
      <p:sp>
        <p:nvSpPr>
          <p:cNvPr id="28680" name="ValueChainHeader"/>
          <p:cNvSpPr>
            <a:spLocks noChangeArrowheads="1"/>
          </p:cNvSpPr>
          <p:nvPr/>
        </p:nvSpPr>
        <p:spPr bwMode="auto">
          <a:xfrm>
            <a:off x="6647846" y="1211263"/>
            <a:ext cx="2207381" cy="533400"/>
          </a:xfrm>
          <a:prstGeom prst="chevron">
            <a:avLst>
              <a:gd name="adj" fmla="val 2772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End point</a:t>
            </a:r>
          </a:p>
        </p:txBody>
      </p:sp>
      <p:sp>
        <p:nvSpPr>
          <p:cNvPr id="28681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37167" y="171450"/>
            <a:ext cx="7657798" cy="8318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At all levels: Working to strengthen enforcement capacity</a:t>
            </a:r>
            <a:endParaRPr lang="en-US" sz="2400" b="0" i="1" dirty="0" smtClean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pic>
        <p:nvPicPr>
          <p:cNvPr id="28682" name="Picture 22" descr="image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09" y="2881403"/>
            <a:ext cx="1291643" cy="2669286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ai ranger training with GP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8" y="2890290"/>
            <a:ext cx="3802961" cy="2669287"/>
          </a:xfrm>
          <a:prstGeom prst="rect">
            <a:avLst/>
          </a:prstGeom>
        </p:spPr>
      </p:pic>
      <p:pic>
        <p:nvPicPr>
          <p:cNvPr id="3" name="Picture 2" descr="FPD Rangers seize products from a restaurant Aug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52" y="2881403"/>
            <a:ext cx="3570899" cy="26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119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9" name="think-cell Slide" r:id="rId6" imgW="38100" imgH="38100" progId="">
                  <p:embed/>
                </p:oleObj>
              </mc:Choice>
              <mc:Fallback>
                <p:oleObj name="think-cell Slide" r:id="rId6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119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ValueChainStarter"/>
          <p:cNvSpPr>
            <a:spLocks noChangeArrowheads="1"/>
          </p:cNvSpPr>
          <p:nvPr/>
        </p:nvSpPr>
        <p:spPr bwMode="auto">
          <a:xfrm>
            <a:off x="435429" y="1374775"/>
            <a:ext cx="2208893" cy="533400"/>
          </a:xfrm>
          <a:prstGeom prst="homePlate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Site</a:t>
            </a:r>
          </a:p>
        </p:txBody>
      </p:sp>
      <p:sp>
        <p:nvSpPr>
          <p:cNvPr id="29700" name="ValueChainHeader"/>
          <p:cNvSpPr>
            <a:spLocks noChangeArrowheads="1"/>
          </p:cNvSpPr>
          <p:nvPr/>
        </p:nvSpPr>
        <p:spPr bwMode="auto">
          <a:xfrm>
            <a:off x="2506738" y="1374775"/>
            <a:ext cx="2208893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Landscape</a:t>
            </a:r>
          </a:p>
        </p:txBody>
      </p:sp>
      <p:sp>
        <p:nvSpPr>
          <p:cNvPr id="29701" name="ValueChainHeader"/>
          <p:cNvSpPr>
            <a:spLocks noChangeArrowheads="1"/>
          </p:cNvSpPr>
          <p:nvPr/>
        </p:nvSpPr>
        <p:spPr bwMode="auto">
          <a:xfrm>
            <a:off x="4576537" y="1374775"/>
            <a:ext cx="2208892" cy="533400"/>
          </a:xfrm>
          <a:prstGeom prst="chevron">
            <a:avLst>
              <a:gd name="adj" fmla="val 2774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Trade nodes</a:t>
            </a:r>
          </a:p>
        </p:txBody>
      </p:sp>
      <p:sp>
        <p:nvSpPr>
          <p:cNvPr id="29702" name="ValueChainHeader"/>
          <p:cNvSpPr>
            <a:spLocks noChangeArrowheads="1"/>
          </p:cNvSpPr>
          <p:nvPr/>
        </p:nvSpPr>
        <p:spPr bwMode="auto">
          <a:xfrm>
            <a:off x="6647846" y="1374775"/>
            <a:ext cx="2207381" cy="533400"/>
          </a:xfrm>
          <a:prstGeom prst="chevron">
            <a:avLst>
              <a:gd name="adj" fmla="val 2772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82880" tIns="91440" bIns="91440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End point</a:t>
            </a:r>
          </a:p>
        </p:txBody>
      </p:sp>
      <p:sp>
        <p:nvSpPr>
          <p:cNvPr id="29703" name="Rectangle 33"/>
          <p:cNvSpPr>
            <a:spLocks noChangeArrowheads="1"/>
          </p:cNvSpPr>
          <p:nvPr/>
        </p:nvSpPr>
        <p:spPr bwMode="gray">
          <a:xfrm>
            <a:off x="514048" y="2149476"/>
            <a:ext cx="8403167" cy="976313"/>
          </a:xfrm>
          <a:prstGeom prst="rect">
            <a:avLst/>
          </a:prstGeom>
          <a:noFill/>
          <a:ln w="9525">
            <a:noFill/>
            <a:round/>
            <a:headEnd type="none" w="lg" len="lg"/>
            <a:tailEnd type="none" w="lg" len="lg"/>
          </a:ln>
        </p:spPr>
        <p:txBody>
          <a:bodyPr tIns="91440" bIns="91440" anchor="ctr"/>
          <a:lstStyle/>
          <a:p>
            <a:r>
              <a:rPr lang="en-US" sz="1600" b="1" dirty="0"/>
              <a:t>Improve efficiency of the legal process: </a:t>
            </a:r>
            <a:r>
              <a:rPr lang="en-US" sz="1600" dirty="0"/>
              <a:t>Provide training, awareness-raising and support to judiciary, prosecutors, media.</a:t>
            </a:r>
          </a:p>
        </p:txBody>
      </p:sp>
      <p:sp>
        <p:nvSpPr>
          <p:cNvPr id="29704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18055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At all levels: Working to improve efficiency of the legal process</a:t>
            </a:r>
            <a:endParaRPr lang="en-US" sz="2400" b="0" i="1" dirty="0" smtClean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graphicFrame>
        <p:nvGraphicFramePr>
          <p:cNvPr id="1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937133"/>
              </p:ext>
            </p:extLst>
          </p:nvPr>
        </p:nvGraphicFramePr>
        <p:xfrm>
          <a:off x="2872528" y="2603850"/>
          <a:ext cx="5769429" cy="386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706" name="TextBox 2"/>
          <p:cNvSpPr txBox="1">
            <a:spLocks noChangeArrowheads="1"/>
          </p:cNvSpPr>
          <p:nvPr/>
        </p:nvSpPr>
        <p:spPr bwMode="auto">
          <a:xfrm>
            <a:off x="371040" y="4910391"/>
            <a:ext cx="258687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Century Gothic"/>
                <a:cs typeface="Century Gothic"/>
              </a:rPr>
              <a:t>WCU Indonesia successful prosecution </a:t>
            </a:r>
            <a:r>
              <a:rPr lang="en-US" sz="1600" dirty="0" smtClean="0">
                <a:solidFill>
                  <a:srgbClr val="FFFFFF"/>
                </a:solidFill>
                <a:latin typeface="Century Gothic"/>
                <a:cs typeface="Century Gothic"/>
              </a:rPr>
              <a:t>rate, </a:t>
            </a:r>
            <a:r>
              <a:rPr lang="en-US" sz="1600" dirty="0">
                <a:solidFill>
                  <a:srgbClr val="FFFFFF"/>
                </a:solidFill>
                <a:latin typeface="Century Gothic"/>
                <a:cs typeface="Century Gothic"/>
              </a:rPr>
              <a:t>against a national background of 5%</a:t>
            </a:r>
            <a:endParaRPr lang="en-SG" sz="1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" y="2748473"/>
            <a:ext cx="2018847" cy="20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1099" y="180558"/>
            <a:ext cx="8545701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At national and international levels: Working to improve policies and laws</a:t>
            </a:r>
            <a:endParaRPr lang="en-US" sz="2400" b="0" i="1" dirty="0" smtClean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pic>
        <p:nvPicPr>
          <p:cNvPr id="6" name="Picture 5" descr="John Scanlong CITES CoP16 ope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1" y="1323558"/>
            <a:ext cx="3670037" cy="3242082"/>
          </a:xfrm>
          <a:prstGeom prst="rect">
            <a:avLst/>
          </a:prstGeom>
        </p:spPr>
      </p:pic>
      <p:pic>
        <p:nvPicPr>
          <p:cNvPr id="7" name="Picture 6" descr="CITES_theHag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73" y="1323558"/>
            <a:ext cx="4322777" cy="3242082"/>
          </a:xfrm>
          <a:prstGeom prst="rect">
            <a:avLst/>
          </a:prstGeom>
        </p:spPr>
      </p:pic>
      <p:pic>
        <p:nvPicPr>
          <p:cNvPr id="8" name="Picture 7" descr="cites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1" y="4565639"/>
            <a:ext cx="3670037" cy="2125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7819" y="5064612"/>
            <a:ext cx="452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Latin American countries have a very important global influence! 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1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1099" y="180558"/>
            <a:ext cx="8545701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entury Gothic"/>
                <a:ea typeface="ＭＳ Ｐゴシック" pitchFamily="34" charset="-128"/>
                <a:cs typeface="Century Gothic"/>
              </a:rPr>
              <a:t>At national and international levels: Working to improve policies and laws</a:t>
            </a:r>
            <a:endParaRPr lang="en-US" sz="2400" b="0" i="1" dirty="0" smtClean="0">
              <a:solidFill>
                <a:srgbClr val="FFFFFF"/>
              </a:solidFill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554" y="1207349"/>
            <a:ext cx="248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We do a lot of this!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2" descr="https://fbcdn-sphotos-f-a.akamaihd.net/hphotos-ak-ash4/p480x480/1309_588776911154076_761247513_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03198"/>
            <a:ext cx="2941471" cy="195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3" descr="Julie Larsen Maher 36 Clinton Global Initiative Elephant Commitment Event NYC 09 26 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4" y="3653416"/>
            <a:ext cx="2941471" cy="222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media1.s-nbcnews.com/j/MSNBC/Components/Photo/_new/110720_ivoryburn.grid-10x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34" y="3653416"/>
            <a:ext cx="2910290" cy="20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881478"/>
            <a:ext cx="923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Key players within WCS:  </a:t>
            </a:r>
            <a:r>
              <a:rPr lang="en-US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Cristián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Samper, John Robinson, John </a:t>
            </a:r>
            <a:r>
              <a:rPr lang="en-US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Calvelli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Sue Lieberman, Liz Bennett, Simon Hedges, Scott </a:t>
            </a:r>
            <a:r>
              <a:rPr lang="en-US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Roberton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Emma Stokes</a:t>
            </a:r>
            <a:endParaRPr lang="en-US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523" y="1715806"/>
            <a:ext cx="2922109" cy="1937610"/>
          </a:xfrm>
          <a:prstGeom prst="rect">
            <a:avLst/>
          </a:prstGeom>
        </p:spPr>
      </p:pic>
      <p:pic>
        <p:nvPicPr>
          <p:cNvPr id="14" name="Picture 13" descr="Congo CAR Jan 2012 25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24" y="3653415"/>
            <a:ext cx="2771273" cy="207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034" y="1715806"/>
            <a:ext cx="2910290" cy="19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ger bones bengkul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" y="2421233"/>
            <a:ext cx="4568958" cy="3426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107" y="141117"/>
            <a:ext cx="8230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Two linked challenges face Latin America: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Other parts of the world have greatly depleted populations of targeted species (e.g., big cats, bears, turtles);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Increasing spread of links to markets of East Asia. 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DSC002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43" y="2421233"/>
            <a:ext cx="4568957" cy="3426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110" y="6083804"/>
            <a:ext cx="693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What can be done to make systems resilient?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96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rimoya 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9" y="227107"/>
            <a:ext cx="6908647" cy="5181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948" y="5491111"/>
            <a:ext cx="78388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Hunting for (local) sale. Many species. Might or might not be sustainable, but in many cases will not be. Might or might not be legal.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322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guar and cub Cha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6" y="360638"/>
            <a:ext cx="9174018" cy="6115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9859" y="2634225"/>
            <a:ext cx="1351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Thank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you!</a:t>
            </a:r>
            <a:endParaRPr lang="en-US" sz="32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46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44" y="1043385"/>
            <a:ext cx="2651568" cy="4048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520" y="203838"/>
            <a:ext cx="8716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How do we know what is sustainable? WCS led the thinking.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17" y="5405169"/>
            <a:ext cx="871678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Robinson and Redford (1991) model for maximum productivity for species. They used that to calculate maximum sustainable potential harvest rates. 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55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ntingcov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7" y="156798"/>
            <a:ext cx="3123890" cy="4457550"/>
          </a:xfrm>
          <a:prstGeom prst="rect">
            <a:avLst/>
          </a:prstGeom>
        </p:spPr>
      </p:pic>
      <p:pic>
        <p:nvPicPr>
          <p:cNvPr id="5" name="Picture 3" descr="Bushmeat 22 graph b&amp;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03" y="1131700"/>
            <a:ext cx="5760404" cy="37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8925" y="5911325"/>
            <a:ext cx="8855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2. As 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hunting is more for sale, we get typical </a:t>
            </a:r>
            <a:r>
              <a:rPr lang="ja-JP" alt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“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boom and bust</a:t>
            </a:r>
            <a:r>
              <a:rPr lang="ja-JP" alt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”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 wildlife trade</a:t>
            </a: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. 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16003" y="4860768"/>
            <a:ext cx="345092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entury Gothic"/>
                <a:cs typeface="Century Gothic"/>
              </a:rPr>
              <a:t>Degree of commercialization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6566925" y="5074603"/>
            <a:ext cx="990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4545" y="5169965"/>
            <a:ext cx="8855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1. A tropical forest can only support one person/km</a:t>
            </a:r>
            <a:r>
              <a:rPr lang="en-US" sz="2400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if they depend on wild mammals for their protein.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492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. American hunter and monk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4" y="828050"/>
            <a:ext cx="3485101" cy="532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7549" y="1756149"/>
            <a:ext cx="4452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All of this is about wildlife as  food, the core concern is sustainability, and we understand a great deal about it.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04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guar-Sk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53" y="238046"/>
            <a:ext cx="6945207" cy="5238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561" y="5525529"/>
            <a:ext cx="80152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Hunting for long-distance sale. A few, targeted species as pets, or for their parts: pelts, skins, bones. If not ranched, generally unsustainable and illegal.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 rot="20165005">
            <a:off x="2633188" y="2635971"/>
            <a:ext cx="4024960" cy="83099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TRAFFICKING</a:t>
            </a:r>
            <a:endParaRPr lang="en-US" sz="4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3861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frican grey parrots reduc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81397"/>
            <a:ext cx="3574508" cy="2424193"/>
          </a:xfrm>
          <a:prstGeom prst="rect">
            <a:avLst/>
          </a:prstGeom>
        </p:spPr>
      </p:pic>
      <p:pic>
        <p:nvPicPr>
          <p:cNvPr id="7" name="Picture 6" descr="pangolins frozen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47" y="-1"/>
            <a:ext cx="3177228" cy="2382921"/>
          </a:xfrm>
          <a:prstGeom prst="rect">
            <a:avLst/>
          </a:prstGeom>
        </p:spPr>
      </p:pic>
      <p:pic>
        <p:nvPicPr>
          <p:cNvPr id="9" name="Picture 8" descr="Ivory confiscation 2 Cairo TRAFFIC-T Millik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53"/>
            <a:ext cx="3574509" cy="2376669"/>
          </a:xfrm>
          <a:prstGeom prst="rect">
            <a:avLst/>
          </a:prstGeom>
        </p:spPr>
      </p:pic>
      <p:pic>
        <p:nvPicPr>
          <p:cNvPr id="10" name="Picture 9" descr="Rhino-Hor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53" y="829085"/>
            <a:ext cx="2059086" cy="3073262"/>
          </a:xfrm>
          <a:prstGeom prst="rect">
            <a:avLst/>
          </a:prstGeom>
        </p:spPr>
      </p:pic>
      <p:pic>
        <p:nvPicPr>
          <p:cNvPr id="11" name="Picture 10" descr="DSC008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47" y="2365716"/>
            <a:ext cx="3139453" cy="2354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412" y="4790564"/>
            <a:ext cx="9018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haracteristics of wildlife trafficking: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Illegal;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Long distance (usually international);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Organized (with “kingpins”) and capitalized;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Species (or taxon) specific;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Generally unsustainable.</a:t>
            </a:r>
          </a:p>
        </p:txBody>
      </p:sp>
    </p:spTree>
    <p:extLst>
      <p:ext uri="{BB962C8B-B14F-4D97-AF65-F5344CB8AC3E}">
        <p14:creationId xmlns:p14="http://schemas.microsoft.com/office/powerpoint/2010/main" val="20472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2"/>
          <p:cNvSpPr txBox="1">
            <a:spLocks noChangeArrowheads="1"/>
          </p:cNvSpPr>
          <p:nvPr/>
        </p:nvSpPr>
        <p:spPr bwMode="auto">
          <a:xfrm>
            <a:off x="701416" y="5491600"/>
            <a:ext cx="81556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Trafficking often facilitated by corruption at multiple points in the trade chain.</a:t>
            </a:r>
            <a:endParaRPr lang="en-US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58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25"/>
            <a:ext cx="30416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225"/>
            <a:ext cx="5419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18907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aRQaG1a0e6cEj6eimul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aRQaG1a0e6cEj6eimul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aRQaG1a0e6cEj6eimu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aRQaG1a0e6cEj6eimul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5936</TotalTime>
  <Words>913</Words>
  <Application>Microsoft Office PowerPoint</Application>
  <PresentationFormat>On-screen Show (4:3)</PresentationFormat>
  <Paragraphs>129</Paragraphs>
  <Slides>31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Worksheet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do?  Address the problem along the wildlife trade chain, from point of hunting to point of sale</vt:lpstr>
      <vt:lpstr>Wildlife trade chain from hunting to sale –  Level 1: The Site</vt:lpstr>
      <vt:lpstr>Wildlife trade chain from hunting to sale –  Level 1: The Site</vt:lpstr>
      <vt:lpstr>Wildlife trade chain from hunting to sale –  Level 1: The Site</vt:lpstr>
      <vt:lpstr>Wildlife trade chain from hunting to sale –  Level 1: The Site</vt:lpstr>
      <vt:lpstr>PowerPoint Presentation</vt:lpstr>
      <vt:lpstr>PowerPoint Presentation</vt:lpstr>
      <vt:lpstr>Wildlife trade chain from hunting to sale –  Level 2: The Landscape</vt:lpstr>
      <vt:lpstr>Wildlife trade chain from hunting to sale –  Level 2: The Landscape</vt:lpstr>
      <vt:lpstr>PowerPoint Presentation</vt:lpstr>
      <vt:lpstr>PowerPoint Presentation</vt:lpstr>
      <vt:lpstr>PowerPoint Presentation</vt:lpstr>
      <vt:lpstr>PowerPoint Presentation</vt:lpstr>
      <vt:lpstr>At all levels: Working to strengthen enforcement capacity</vt:lpstr>
      <vt:lpstr>At all levels: Working to improve efficiency of the legal process</vt:lpstr>
      <vt:lpstr>At national and international levels: Working to improve policies and laws</vt:lpstr>
      <vt:lpstr>At national and international levels: Working to improve policies and laws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Bennett</dc:creator>
  <cp:lastModifiedBy>Mike</cp:lastModifiedBy>
  <cp:revision>56</cp:revision>
  <dcterms:created xsi:type="dcterms:W3CDTF">2015-04-19T20:09:03Z</dcterms:created>
  <dcterms:modified xsi:type="dcterms:W3CDTF">2016-03-08T10:03:31Z</dcterms:modified>
</cp:coreProperties>
</file>