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75" r:id="rId2"/>
    <p:sldId id="330" r:id="rId3"/>
    <p:sldId id="354" r:id="rId4"/>
    <p:sldId id="355" r:id="rId5"/>
    <p:sldId id="296" r:id="rId6"/>
    <p:sldId id="356" r:id="rId7"/>
    <p:sldId id="352" r:id="rId8"/>
    <p:sldId id="322" r:id="rId9"/>
    <p:sldId id="324" r:id="rId10"/>
    <p:sldId id="314" r:id="rId11"/>
    <p:sldId id="319" r:id="rId12"/>
    <p:sldId id="318" r:id="rId13"/>
    <p:sldId id="320" r:id="rId14"/>
    <p:sldId id="340" r:id="rId15"/>
    <p:sldId id="346" r:id="rId16"/>
    <p:sldId id="344" r:id="rId17"/>
    <p:sldId id="362" r:id="rId18"/>
    <p:sldId id="328" r:id="rId19"/>
    <p:sldId id="347" r:id="rId20"/>
    <p:sldId id="341" r:id="rId21"/>
    <p:sldId id="329" r:id="rId22"/>
    <p:sldId id="359" r:id="rId23"/>
    <p:sldId id="360" r:id="rId24"/>
    <p:sldId id="353" r:id="rId25"/>
    <p:sldId id="269" r:id="rId26"/>
    <p:sldId id="285" r:id="rId27"/>
    <p:sldId id="289" r:id="rId28"/>
    <p:sldId id="372" r:id="rId29"/>
    <p:sldId id="268" r:id="rId30"/>
    <p:sldId id="283" r:id="rId31"/>
    <p:sldId id="287" r:id="rId32"/>
    <p:sldId id="286" r:id="rId33"/>
    <p:sldId id="373" r:id="rId34"/>
    <p:sldId id="277" r:id="rId35"/>
    <p:sldId id="276" r:id="rId36"/>
    <p:sldId id="279" r:id="rId37"/>
    <p:sldId id="331" r:id="rId38"/>
    <p:sldId id="278" r:id="rId39"/>
    <p:sldId id="288" r:id="rId40"/>
    <p:sldId id="265" r:id="rId41"/>
    <p:sldId id="361" r:id="rId42"/>
    <p:sldId id="369" r:id="rId43"/>
    <p:sldId id="371" r:id="rId44"/>
    <p:sldId id="364" r:id="rId45"/>
    <p:sldId id="365" r:id="rId46"/>
    <p:sldId id="366" r:id="rId47"/>
    <p:sldId id="290" r:id="rId48"/>
    <p:sldId id="36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53B"/>
    <a:srgbClr val="E42222"/>
    <a:srgbClr val="D7451D"/>
    <a:srgbClr val="60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>
      <p:cViewPr>
        <p:scale>
          <a:sx n="40" d="100"/>
          <a:sy n="4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83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cott:Documents:3_WCS:Rhinos:SA%20Rhino%20poaching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37024317919728E-2"/>
          <c:y val="5.4792076771653542E-2"/>
          <c:w val="0.92347203366820529"/>
          <c:h val="0.89299007545931763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Sheet1!$B$1</c:f>
              <c:strCache>
                <c:ptCount val="1"/>
                <c:pt idx="0">
                  <c:v>No. Rhino killed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83</c:v>
                </c:pt>
                <c:pt idx="2">
                  <c:v>122</c:v>
                </c:pt>
                <c:pt idx="3">
                  <c:v>333</c:v>
                </c:pt>
                <c:pt idx="4">
                  <c:v>448</c:v>
                </c:pt>
                <c:pt idx="5">
                  <c:v>668</c:v>
                </c:pt>
                <c:pt idx="6">
                  <c:v>1004</c:v>
                </c:pt>
                <c:pt idx="7">
                  <c:v>1215</c:v>
                </c:pt>
              </c:numCache>
            </c:numRef>
          </c:val>
        </c:ser>
        <c:ser>
          <c:idx val="1"/>
          <c:order val="0"/>
          <c:tx>
            <c:strRef>
              <c:f>Sheet1!$B$1</c:f>
              <c:strCache>
                <c:ptCount val="1"/>
                <c:pt idx="0">
                  <c:v>No. Rhino killed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764242478003233E-2"/>
                  <c:y val="5.294152501573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87818230202882E-2"/>
                  <c:y val="6.3704588379069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87818230202882E-2"/>
                  <c:y val="6.3704588379068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087818230202882E-2"/>
                  <c:y val="5.90014072510461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087818230202882E-2"/>
                  <c:y val="6.8407769507091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734969734602241E-2"/>
                  <c:y val="6.6056178943080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087818230202882E-2"/>
                  <c:y val="5.66498166870347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l">
                  <a:defRPr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83</c:v>
                </c:pt>
                <c:pt idx="2">
                  <c:v>122</c:v>
                </c:pt>
                <c:pt idx="3">
                  <c:v>333</c:v>
                </c:pt>
                <c:pt idx="4">
                  <c:v>448</c:v>
                </c:pt>
                <c:pt idx="5">
                  <c:v>668</c:v>
                </c:pt>
                <c:pt idx="6">
                  <c:v>1004</c:v>
                </c:pt>
                <c:pt idx="7">
                  <c:v>1215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81664"/>
        <c:axId val="127683584"/>
      </c:barChart>
      <c:catAx>
        <c:axId val="12768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683584"/>
        <c:crosses val="autoZero"/>
        <c:auto val="1"/>
        <c:lblAlgn val="ctr"/>
        <c:lblOffset val="100"/>
        <c:noMultiLvlLbl val="0"/>
      </c:catAx>
      <c:valAx>
        <c:axId val="127683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768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8D9A-CB6C-4837-BAAC-37B1948D50D6}" type="datetimeFigureOut">
              <a:rPr lang="en-GB" smtClean="0"/>
              <a:t>09/03/2016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E37A-A049-41D6-84BE-AACEE3DD0D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04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E37A-A049-41D6-84BE-AACEE3DD0D1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25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Mirror global trends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E37A-A049-41D6-84BE-AACEE3DD0D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6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And Growing middle class in Africa and Asia are driving home-grown demand.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E37A-A049-41D6-84BE-AACEE3DD0D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6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b="1" smtClean="0">
                <a:latin typeface="Arial" charset="0"/>
                <a:ea typeface="ＭＳ Ｐゴシック" pitchFamily="-112" charset="-128"/>
              </a:rPr>
              <a:t>Illegal cross-border trade in wildlife from Vietnam to China highlighting on routes wildlife moves from the forest to the markets in China</a:t>
            </a:r>
          </a:p>
          <a:p>
            <a:pPr>
              <a:spcBef>
                <a:spcPct val="0"/>
              </a:spcBef>
            </a:pPr>
            <a:endParaRPr lang="en-GB" altLang="en-US" b="1" smtClean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eaLnBrk="1" hangingPunct="1"/>
            <a:fld id="{A5F8A109-AFA3-4B19-98C7-1CEE5A485A38}" type="slidenum">
              <a:rPr lang="en-GB" altLang="en-US" sz="1200">
                <a:latin typeface="Arial" charset="0"/>
              </a:rPr>
              <a:pPr eaLnBrk="1" hangingPunct="1"/>
              <a:t>20</a:t>
            </a:fld>
            <a:endParaRPr lang="en-GB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BE37A-A049-41D6-84BE-AACEE3DD0D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86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4724400"/>
            <a:ext cx="9140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7566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08C5-26A8-E046-A808-315C2DBC140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DB1B-91DD-B14B-99CC-D8E257BE9570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8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88468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8C6795-E884-F043-B284-503CA70CB963}" type="datetimeFigureOut">
              <a:rPr lang="en-US">
                <a:solidFill>
                  <a:srgbClr val="263050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26305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C5F0EC-BDB1-9546-8FD1-52664169B22D}" type="slidenum">
              <a:rPr lang="en-US">
                <a:solidFill>
                  <a:srgbClr val="26305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060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74765C-DD33-8249-97D3-D022202D6E43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E07FC-E09F-8948-BE55-DEB33BB79BB1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473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82DA-BBAA-A74C-B4AD-32A2AF4839E3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A1A0-45B7-4B4E-BFB4-FCD5F59C10CB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7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78472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91BF-7435-0144-973B-75F1DEC6053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9A6C-4506-E649-A166-82BFB4E4E8BA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7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4741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34400" cy="5486400"/>
          </a:xfrm>
        </p:spPr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AFF0-F486-5649-9106-FCFCB433757C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120B-5361-BF4F-80ED-5BE72F54E4BF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7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44" y="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181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0" y="411163"/>
            <a:ext cx="9142413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536882-4C80-0D40-B945-D09324FB5CD2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78389-BC85-0A48-B4A2-71BBE76609D5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B95627-7B48-7249-95A1-03E9818BBBA8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129B03-D050-6E43-9BF3-CA68F496F052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5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97DD-9097-784E-93B4-C3CC9E37606C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82E1-7459-9040-B1FF-B50D840FBE81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989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97DD-9097-784E-93B4-C3CC9E37606C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82E1-7459-9040-B1FF-B50D840FBE81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89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3EA9-9AE4-E545-95B1-B617B611F1A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D2AE-D8C9-974A-974D-71B43761F8C5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227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D1E1-8719-934D-A215-A8BA32AFAE89}" type="datetimeFigureOut">
              <a:rPr lang="en-US">
                <a:solidFill>
                  <a:srgbClr val="E5E8E8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E5E8E8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F8E5-B21D-084C-AEBE-5D9825EA8CDE}" type="slidenum">
              <a:rPr lang="en-US">
                <a:solidFill>
                  <a:srgbClr val="E5E8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5E8E8"/>
              </a:solidFill>
            </a:endParaRPr>
          </a:p>
        </p:txBody>
      </p:sp>
      <p:pic>
        <p:nvPicPr>
          <p:cNvPr id="6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44" y="568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682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AAB447-8ABE-464C-BC28-1BDEB2B9671B}" type="datetimeFigureOut">
              <a:rPr lang="en-US">
                <a:solidFill>
                  <a:srgbClr val="263050"/>
                </a:solidFill>
              </a:rPr>
              <a:pPr>
                <a:defRPr/>
              </a:pPr>
              <a:t>3/9/2016</a:t>
            </a:fld>
            <a:endParaRPr lang="en-US" dirty="0"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DC00B5-CD61-2D49-9DC5-2CE67E140F1E}" type="slidenum">
              <a:rPr lang="en-US">
                <a:solidFill>
                  <a:srgbClr val="26305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63050"/>
              </a:solidFill>
            </a:endParaRPr>
          </a:p>
        </p:txBody>
      </p:sp>
      <p:pic>
        <p:nvPicPr>
          <p:cNvPr id="5" name="Picture 2" descr="D:\DATA\Logo\logo wcs all\WCS-LOGO TRANSPAREN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44" y="5589240"/>
            <a:ext cx="977280" cy="97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30564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ern="0" dirty="0">
              <a:solidFill>
                <a:prstClr val="white"/>
              </a:solidFill>
              <a:latin typeface="Euphemia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8" y="6583363"/>
            <a:ext cx="9140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388" y="6602413"/>
            <a:ext cx="720725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  <a:latin typeface="Corbe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35B06-E80B-1043-BBC5-BD0CF7A2A31A}" type="datetimeFigureOut">
              <a:rPr lang="en-US">
                <a:solidFill>
                  <a:srgbClr val="E5E8E8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3/9/2016</a:t>
            </a:fld>
            <a:endParaRPr lang="en-US" dirty="0">
              <a:solidFill>
                <a:srgbClr val="E5E8E8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475" y="6602413"/>
            <a:ext cx="53689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602413"/>
            <a:ext cx="479425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2"/>
                </a:solidFill>
                <a:latin typeface="Corbe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6E554-0C02-DC45-8CEC-043ECB6C16C2}" type="slidenum">
              <a:rPr lang="en-US">
                <a:solidFill>
                  <a:srgbClr val="E5E8E8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E5E8E8"/>
              </a:solidFill>
              <a:ea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88" y="692696"/>
            <a:ext cx="914400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 spd="med">
    <p:fade/>
  </p:transition>
  <p:txStyles>
    <p:titleStyle>
      <a:lvl1pPr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sz="2800" b="1" kern="1200" cap="all">
          <a:solidFill>
            <a:srgbClr val="1D243C"/>
          </a:solidFill>
          <a:latin typeface="Corbel"/>
          <a:ea typeface="ＭＳ Ｐゴシック" charset="0"/>
          <a:cs typeface="Corbe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itchFamily="34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33488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" charset="0"/>
        <a:buChar char="§"/>
        <a:defRPr sz="14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9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38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2" Type="http://schemas.openxmlformats.org/officeDocument/2006/relationships/tags" Target="../tags/tag3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157192"/>
            <a:ext cx="7704856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REGIONAL WILDLIFE TRADE </a:t>
            </a:r>
            <a:r>
              <a:rPr lang="en-GB" sz="3100" dirty="0" smtClean="0"/>
              <a:t>TRENDS AND ISSUES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1800" dirty="0" smtClean="0"/>
              <a:t>Manado, 20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May 2015</a:t>
            </a:r>
            <a:endParaRPr lang="en-GB" sz="3600" dirty="0"/>
          </a:p>
        </p:txBody>
      </p:sp>
      <p:pic>
        <p:nvPicPr>
          <p:cNvPr id="5" name="Picture 2" descr="D:\DATA\Logo\logo wcs all\WCS-LOGO TRANSPARENT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4869160"/>
            <a:ext cx="1619672" cy="16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3449" r="-1700"/>
          <a:stretch/>
        </p:blipFill>
        <p:spPr bwMode="auto">
          <a:xfrm>
            <a:off x="665820" y="-45343"/>
            <a:ext cx="8154652" cy="49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92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534400" cy="523875"/>
          </a:xfrm>
        </p:spPr>
        <p:txBody>
          <a:bodyPr/>
          <a:lstStyle/>
          <a:p>
            <a:r>
              <a:rPr lang="en-GB" dirty="0" smtClean="0"/>
              <a:t>BUT IN ASIA, MARKETS ARE TRANSNATIONAL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993704"/>
            <a:ext cx="7992888" cy="5531640"/>
            <a:chOff x="-5640" y="174037"/>
            <a:chExt cx="9144000" cy="6509926"/>
          </a:xfrm>
        </p:grpSpPr>
        <p:pic>
          <p:nvPicPr>
            <p:cNvPr id="5" name="Picture 2" descr="Asi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40" y="174037"/>
              <a:ext cx="9144000" cy="650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4495800" y="2819400"/>
              <a:ext cx="2286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572000" y="3429000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648200" y="3733800"/>
              <a:ext cx="3048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114800" y="2895600"/>
              <a:ext cx="228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4038600" y="3352800"/>
              <a:ext cx="1524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038600" y="2590800"/>
              <a:ext cx="304800" cy="15081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962400" y="2211388"/>
              <a:ext cx="304800" cy="1508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800600" y="2667000"/>
              <a:ext cx="5334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4458494" y="2626519"/>
              <a:ext cx="227013" cy="31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657600" y="2436813"/>
              <a:ext cx="228600" cy="153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895600" y="2057400"/>
              <a:ext cx="1524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 flipV="1">
              <a:off x="4152900" y="4305300"/>
              <a:ext cx="2286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114800" y="3657600"/>
              <a:ext cx="2286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91000" y="4724400"/>
              <a:ext cx="304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648200" y="5334000"/>
              <a:ext cx="3810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3962400" y="838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724400" y="3581400"/>
              <a:ext cx="2286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4304507" y="2704306"/>
              <a:ext cx="228600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5029200" y="5105400"/>
              <a:ext cx="4572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334000" y="2590800"/>
              <a:ext cx="762000" cy="15081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267200" y="3200400"/>
              <a:ext cx="2286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4495800" y="3200400"/>
              <a:ext cx="2286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5105400" y="4953000"/>
              <a:ext cx="2438400" cy="762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V="1">
              <a:off x="5105400" y="5029200"/>
              <a:ext cx="1143000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2590800" y="2133600"/>
              <a:ext cx="1524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124200" y="2667000"/>
              <a:ext cx="6096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80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….FACILITATED BY ROAD NETWORKS</a:t>
            </a:r>
            <a:endParaRPr lang="en-GB" dirty="0"/>
          </a:p>
        </p:txBody>
      </p:sp>
      <p:pic>
        <p:nvPicPr>
          <p:cNvPr id="4" name="Picture 2" descr="Asian_Highwa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908720"/>
            <a:ext cx="6804248" cy="554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204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ARE EVOLVING FROM THIS…</a:t>
            </a:r>
            <a:endParaRPr lang="en-GB" dirty="0"/>
          </a:p>
        </p:txBody>
      </p:sp>
      <p:pic>
        <p:nvPicPr>
          <p:cNvPr id="4" name="Picture 11" descr="IMG_058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36296" cy="542596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04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….TO THIS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40767"/>
            <a:ext cx="7865488" cy="42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937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"/>
          <a:stretch/>
        </p:blipFill>
        <p:spPr bwMode="auto">
          <a:xfrm>
            <a:off x="2337012" y="2492896"/>
            <a:ext cx="4469976" cy="28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05273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WILDLIFE CRIME IN ASIA ONLY AFFECTS A FEW SPECIES….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99621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7723" y="1951854"/>
            <a:ext cx="7962709" cy="4429474"/>
            <a:chOff x="65675" y="133475"/>
            <a:chExt cx="8953456" cy="4844679"/>
          </a:xfrm>
        </p:grpSpPr>
        <p:pic>
          <p:nvPicPr>
            <p:cNvPr id="5" name="Picture 2" descr="tiger_Freedigitalphotosnet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5" y="133475"/>
              <a:ext cx="2120900" cy="274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 descr="Black Shanked Cover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134" y="139825"/>
              <a:ext cx="198913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three striped box turtle 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174" y="139825"/>
              <a:ext cx="2139117" cy="1229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4" descr="csiamensi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174" y="1477427"/>
              <a:ext cx="2103515" cy="140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7315" y="139825"/>
              <a:ext cx="2331816" cy="2753794"/>
            </a:xfrm>
            <a:prstGeom prst="rect">
              <a:avLst/>
            </a:prstGeom>
          </p:spPr>
        </p:pic>
        <p:pic>
          <p:nvPicPr>
            <p:cNvPr id="10" name="Picture 2" descr="DSC02628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40" y="2996954"/>
              <a:ext cx="2641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DSC02682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914" y="2996954"/>
              <a:ext cx="2641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images1696044_2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52492" y="2635384"/>
              <a:ext cx="1981200" cy="270433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79512" y="836712"/>
            <a:ext cx="82809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huge variety of species are traded in SE Asia, from every species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1/3</a:t>
            </a:r>
            <a:r>
              <a:rPr lang="en-GB" sz="2000" baseline="30000" dirty="0"/>
              <a:t>rd</a:t>
            </a:r>
            <a:r>
              <a:rPr lang="en-GB" sz="2000" dirty="0"/>
              <a:t> of all bird species, and thousands of mammal and reptile species are globally traded (</a:t>
            </a:r>
            <a:r>
              <a:rPr lang="en-GB" sz="2000" dirty="0" err="1"/>
              <a:t>Nijman</a:t>
            </a:r>
            <a:r>
              <a:rPr lang="en-GB" sz="2000" dirty="0"/>
              <a:t>, 2010)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671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hasa_otter_sk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32" y="836712"/>
            <a:ext cx="7318784" cy="514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27584" y="6079068"/>
            <a:ext cx="7848872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n-GB" altLang="en-US" sz="2300" dirty="0" smtClean="0">
                <a:solidFill>
                  <a:srgbClr val="000000"/>
                </a:solidFill>
                <a:latin typeface="+mj-lt"/>
              </a:rPr>
              <a:t>China (2003) - 31 </a:t>
            </a:r>
            <a:r>
              <a:rPr lang="en-GB" altLang="en-US" sz="2300" dirty="0">
                <a:solidFill>
                  <a:srgbClr val="000000"/>
                </a:solidFill>
                <a:latin typeface="+mj-lt"/>
              </a:rPr>
              <a:t>Tigers, 581 </a:t>
            </a:r>
            <a:r>
              <a:rPr lang="en-GB" altLang="en-US" sz="2300" dirty="0" smtClean="0">
                <a:solidFill>
                  <a:srgbClr val="000000"/>
                </a:solidFill>
                <a:latin typeface="+mj-lt"/>
              </a:rPr>
              <a:t>Leopards, 778 </a:t>
            </a:r>
            <a:r>
              <a:rPr lang="en-GB" altLang="en-US" sz="2300" dirty="0">
                <a:solidFill>
                  <a:srgbClr val="000000"/>
                </a:solidFill>
                <a:latin typeface="+mj-lt"/>
              </a:rPr>
              <a:t>Otters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23875"/>
          </a:xfrm>
        </p:spPr>
        <p:txBody>
          <a:bodyPr/>
          <a:lstStyle/>
          <a:p>
            <a:r>
              <a:rPr lang="en-GB" dirty="0" smtClean="0"/>
              <a:t>…On an industrial 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281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08912" cy="547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59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"/>
          <a:stretch/>
        </p:blipFill>
        <p:spPr bwMode="auto">
          <a:xfrm>
            <a:off x="2339752" y="3140968"/>
            <a:ext cx="4469976" cy="28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2474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POACHERS FOR THE INTERNATIONAL TRADE ARE POOR PEOPLE TRYING TO MAKE A LIVING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50566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modern (illegal) supply chain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2420888"/>
            <a:ext cx="2955301" cy="284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07504" y="836712"/>
            <a:ext cx="5062331" cy="2834928"/>
            <a:chOff x="107504" y="1301164"/>
            <a:chExt cx="5062331" cy="2834928"/>
          </a:xfrm>
        </p:grpSpPr>
        <p:pic>
          <p:nvPicPr>
            <p:cNvPr id="5" name="Picture 3" descr="wire snares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95736" y="1301164"/>
              <a:ext cx="2974099" cy="283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uting gun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301164"/>
              <a:ext cx="2126196" cy="283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DSC004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22" y="4005064"/>
            <a:ext cx="3418414" cy="256381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140647" y="4768335"/>
            <a:ext cx="65548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48064" y="2712134"/>
            <a:ext cx="648072" cy="64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85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going to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1650" indent="-457200">
              <a:buFont typeface="+mj-lt"/>
              <a:buAutoNum type="arabicPeriod"/>
            </a:pPr>
            <a:endParaRPr lang="en-GB" sz="2400" dirty="0" smtClean="0"/>
          </a:p>
          <a:p>
            <a:pPr marL="501650" indent="-457200">
              <a:buFont typeface="+mj-lt"/>
              <a:buAutoNum type="arabicPeriod"/>
            </a:pPr>
            <a:r>
              <a:rPr lang="en-GB" sz="2400" dirty="0" smtClean="0"/>
              <a:t>Test a few myths about wildlife crime, and describe global, national, and local trends.</a:t>
            </a:r>
          </a:p>
          <a:p>
            <a:pPr marL="501650" indent="-457200">
              <a:buFont typeface="+mj-lt"/>
              <a:buAutoNum type="arabicPeriod"/>
            </a:pPr>
            <a:endParaRPr lang="en-GB" sz="2400" dirty="0" smtClean="0"/>
          </a:p>
          <a:p>
            <a:pPr marL="501650" indent="-457200">
              <a:buFont typeface="+mj-lt"/>
              <a:buAutoNum type="arabicPeriod"/>
            </a:pPr>
            <a:r>
              <a:rPr lang="en-GB" sz="2400" dirty="0" smtClean="0"/>
              <a:t>Talk about some research findings, challenges and opportunities</a:t>
            </a:r>
          </a:p>
          <a:p>
            <a:pPr marL="501650" indent="-457200">
              <a:buFont typeface="+mj-lt"/>
              <a:buAutoNum type="arabicPeriod"/>
            </a:pPr>
            <a:endParaRPr lang="en-GB" sz="2400" dirty="0" smtClean="0"/>
          </a:p>
          <a:p>
            <a:pPr marL="501650" indent="-457200">
              <a:buFont typeface="+mj-lt"/>
              <a:buAutoNum type="arabicPeriod"/>
            </a:pPr>
            <a:r>
              <a:rPr lang="en-GB" sz="2400" dirty="0" smtClean="0"/>
              <a:t>Propose a few ideas for next steps in Indonesia.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1129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496" y="-27384"/>
            <a:ext cx="9144000" cy="6858000"/>
            <a:chOff x="0" y="0"/>
            <a:chExt cx="9144000" cy="6858000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9F9F9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76200" y="2057400"/>
              <a:ext cx="914400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latin typeface="Calibri" pitchFamily="-112" charset="0"/>
                </a:rPr>
                <a:t>Wildlife in </a:t>
              </a:r>
              <a:r>
                <a:rPr lang="en-US" altLang="en-US" sz="1200" dirty="0" smtClean="0">
                  <a:latin typeface="Calibri" pitchFamily="-112" charset="0"/>
                </a:rPr>
                <a:t>Indonesia's forests</a:t>
              </a:r>
              <a:endParaRPr lang="en-US" altLang="en-US" sz="1200" dirty="0">
                <a:latin typeface="Calibri" pitchFamily="-112" charset="0"/>
              </a:endParaRPr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76200" y="3352800"/>
              <a:ext cx="914400" cy="8318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latin typeface="Calibri" pitchFamily="-112" charset="0"/>
                </a:rPr>
                <a:t>Wildlife in forests of other countries</a:t>
              </a:r>
            </a:p>
          </p:txBody>
        </p:sp>
        <p:sp>
          <p:nvSpPr>
            <p:cNvPr id="31749" name="Rectangle 6"/>
            <p:cNvSpPr>
              <a:spLocks noChangeArrowheads="1"/>
            </p:cNvSpPr>
            <p:nvPr/>
          </p:nvSpPr>
          <p:spPr bwMode="auto">
            <a:xfrm>
              <a:off x="1371600" y="1252538"/>
              <a:ext cx="838200" cy="8921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en-US" altLang="en-US" sz="1300" b="1" dirty="0">
                <a:latin typeface="Calibri" pitchFamily="-112" charset="0"/>
              </a:endParaRPr>
            </a:p>
            <a:p>
              <a:pPr algn="ctr" eaLnBrk="1" hangingPunct="1"/>
              <a:r>
                <a:rPr lang="en-US" altLang="en-US" sz="1300" b="1" dirty="0">
                  <a:latin typeface="Calibri" pitchFamily="-112" charset="0"/>
                </a:rPr>
                <a:t>National hunters</a:t>
              </a:r>
            </a:p>
            <a:p>
              <a:pPr algn="ctr" eaLnBrk="1" hangingPunct="1"/>
              <a:endParaRPr lang="en-US" altLang="en-US" sz="1300" b="1" dirty="0">
                <a:latin typeface="Calibri" pitchFamily="-112" charset="0"/>
              </a:endParaRPr>
            </a:p>
          </p:txBody>
        </p:sp>
        <p:sp>
          <p:nvSpPr>
            <p:cNvPr id="31750" name="Rectangle 7"/>
            <p:cNvSpPr>
              <a:spLocks noChangeArrowheads="1"/>
            </p:cNvSpPr>
            <p:nvPr/>
          </p:nvSpPr>
          <p:spPr bwMode="auto">
            <a:xfrm>
              <a:off x="1371600" y="4640263"/>
              <a:ext cx="838200" cy="10937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en-US" altLang="en-US" sz="1300" b="1">
                <a:latin typeface="Calibri" pitchFamily="-112" charset="0"/>
              </a:endParaRPr>
            </a:p>
            <a:p>
              <a:pPr algn="ctr" eaLnBrk="1" hangingPunct="1"/>
              <a:r>
                <a:rPr lang="en-US" altLang="en-US" sz="1300" b="1">
                  <a:latin typeface="Calibri" pitchFamily="-112" charset="0"/>
                </a:rPr>
                <a:t>Hunters in other countries</a:t>
              </a:r>
            </a:p>
            <a:p>
              <a:pPr algn="ctr" eaLnBrk="1" hangingPunct="1"/>
              <a:endParaRPr lang="en-US" altLang="en-US" sz="1300" b="1">
                <a:latin typeface="Calibri" pitchFamily="-112" charset="0"/>
              </a:endParaRPr>
            </a:p>
          </p:txBody>
        </p:sp>
        <p:sp>
          <p:nvSpPr>
            <p:cNvPr id="31751" name="Rectangle 9"/>
            <p:cNvSpPr>
              <a:spLocks noChangeArrowheads="1"/>
            </p:cNvSpPr>
            <p:nvPr/>
          </p:nvSpPr>
          <p:spPr bwMode="auto">
            <a:xfrm>
              <a:off x="4162425" y="2779713"/>
              <a:ext cx="788988" cy="84613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en-GB" altLang="en-US" sz="1400" b="1">
                <a:latin typeface="Calibri" pitchFamily="-112" charset="0"/>
              </a:endParaRPr>
            </a:p>
          </p:txBody>
        </p:sp>
        <p:cxnSp>
          <p:nvCxnSpPr>
            <p:cNvPr id="31752" name="AutoShape 33"/>
            <p:cNvCxnSpPr>
              <a:cxnSpLocks noChangeShapeType="1"/>
              <a:stCxn id="31750" idx="3"/>
              <a:endCxn id="108" idx="1"/>
            </p:cNvCxnSpPr>
            <p:nvPr/>
          </p:nvCxnSpPr>
          <p:spPr bwMode="auto">
            <a:xfrm flipV="1">
              <a:off x="2209800" y="3048000"/>
              <a:ext cx="490538" cy="2138363"/>
            </a:xfrm>
            <a:prstGeom prst="bentConnector3">
              <a:avLst>
                <a:gd name="adj1" fmla="val 50000"/>
              </a:avLst>
            </a:prstGeom>
            <a:noFill/>
            <a:ln w="476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3" name="AutoShape 34"/>
            <p:cNvCxnSpPr>
              <a:cxnSpLocks noChangeShapeType="1"/>
              <a:stCxn id="31749" idx="3"/>
              <a:endCxn id="108" idx="1"/>
            </p:cNvCxnSpPr>
            <p:nvPr/>
          </p:nvCxnSpPr>
          <p:spPr bwMode="auto">
            <a:xfrm>
              <a:off x="2209800" y="1698625"/>
              <a:ext cx="490538" cy="1349375"/>
            </a:xfrm>
            <a:prstGeom prst="bentConnector3">
              <a:avLst>
                <a:gd name="adj1" fmla="val 50000"/>
              </a:avLst>
            </a:prstGeom>
            <a:noFill/>
            <a:ln w="476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2790825" y="1828800"/>
              <a:ext cx="336550" cy="3365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GB" altLang="en-US" sz="1800">
                <a:latin typeface="Calibri" pitchFamily="-112" charset="0"/>
              </a:endParaRPr>
            </a:p>
          </p:txBody>
        </p:sp>
        <p:sp>
          <p:nvSpPr>
            <p:cNvPr id="31755" name="Rectangle 9"/>
            <p:cNvSpPr>
              <a:spLocks noChangeArrowheads="1"/>
            </p:cNvSpPr>
            <p:nvPr/>
          </p:nvSpPr>
          <p:spPr bwMode="auto">
            <a:xfrm>
              <a:off x="2790825" y="3581400"/>
              <a:ext cx="336550" cy="3365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GB" altLang="en-US" sz="1800">
                <a:latin typeface="Calibri" pitchFamily="-112" charset="0"/>
              </a:endParaRPr>
            </a:p>
          </p:txBody>
        </p:sp>
        <p:sp>
          <p:nvSpPr>
            <p:cNvPr id="31756" name="Rectangle 9"/>
            <p:cNvSpPr>
              <a:spLocks noChangeArrowheads="1"/>
            </p:cNvSpPr>
            <p:nvPr/>
          </p:nvSpPr>
          <p:spPr bwMode="auto">
            <a:xfrm>
              <a:off x="2790825" y="2667000"/>
              <a:ext cx="336550" cy="3365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GB" altLang="en-US" sz="1800">
                <a:latin typeface="Calibri" pitchFamily="-112" charset="0"/>
              </a:endParaRPr>
            </a:p>
          </p:txBody>
        </p:sp>
        <p:sp>
          <p:nvSpPr>
            <p:cNvPr id="31757" name="Rectangle 9"/>
            <p:cNvSpPr>
              <a:spLocks noChangeArrowheads="1"/>
            </p:cNvSpPr>
            <p:nvPr/>
          </p:nvSpPr>
          <p:spPr bwMode="auto">
            <a:xfrm>
              <a:off x="2790825" y="4343400"/>
              <a:ext cx="336550" cy="3365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GB" altLang="en-US" sz="1800">
                <a:latin typeface="Calibri" pitchFamily="-112" charset="0"/>
              </a:endParaRPr>
            </a:p>
          </p:txBody>
        </p:sp>
        <p:sp>
          <p:nvSpPr>
            <p:cNvPr id="31758" name="Rectangle 9"/>
            <p:cNvSpPr>
              <a:spLocks noChangeArrowheads="1"/>
            </p:cNvSpPr>
            <p:nvPr/>
          </p:nvSpPr>
          <p:spPr bwMode="auto">
            <a:xfrm>
              <a:off x="3386138" y="2057400"/>
              <a:ext cx="609600" cy="5334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GB" altLang="en-US" sz="1800">
                <a:latin typeface="Calibri" pitchFamily="-112" charset="0"/>
              </a:endParaRPr>
            </a:p>
          </p:txBody>
        </p:sp>
        <p:cxnSp>
          <p:nvCxnSpPr>
            <p:cNvPr id="31759" name="AutoShape 30"/>
            <p:cNvCxnSpPr>
              <a:cxnSpLocks noChangeShapeType="1"/>
            </p:cNvCxnSpPr>
            <p:nvPr/>
          </p:nvCxnSpPr>
          <p:spPr bwMode="auto">
            <a:xfrm rot="16200000" flipH="1">
              <a:off x="3099594" y="2913857"/>
              <a:ext cx="344487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AutoShape 30"/>
            <p:cNvCxnSpPr>
              <a:cxnSpLocks noChangeShapeType="1"/>
            </p:cNvCxnSpPr>
            <p:nvPr/>
          </p:nvCxnSpPr>
          <p:spPr bwMode="auto">
            <a:xfrm rot="5400000" flipH="1" flipV="1">
              <a:off x="3024188" y="2495550"/>
              <a:ext cx="495300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AutoShape 30"/>
            <p:cNvCxnSpPr>
              <a:cxnSpLocks noChangeShapeType="1"/>
            </p:cNvCxnSpPr>
            <p:nvPr/>
          </p:nvCxnSpPr>
          <p:spPr bwMode="auto">
            <a:xfrm rot="16200000" flipH="1">
              <a:off x="3099594" y="3866357"/>
              <a:ext cx="344487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AutoShape 30"/>
            <p:cNvCxnSpPr>
              <a:cxnSpLocks noChangeShapeType="1"/>
            </p:cNvCxnSpPr>
            <p:nvPr/>
          </p:nvCxnSpPr>
          <p:spPr bwMode="auto">
            <a:xfrm rot="5400000" flipH="1" flipV="1">
              <a:off x="3062288" y="3448050"/>
              <a:ext cx="419100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AutoShape 30"/>
            <p:cNvCxnSpPr>
              <a:cxnSpLocks noChangeShapeType="1"/>
            </p:cNvCxnSpPr>
            <p:nvPr/>
          </p:nvCxnSpPr>
          <p:spPr bwMode="auto">
            <a:xfrm flipV="1">
              <a:off x="3157538" y="3390900"/>
              <a:ext cx="990600" cy="3429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4" name="AutoShape 30"/>
            <p:cNvCxnSpPr>
              <a:cxnSpLocks noChangeShapeType="1"/>
            </p:cNvCxnSpPr>
            <p:nvPr/>
          </p:nvCxnSpPr>
          <p:spPr bwMode="auto">
            <a:xfrm>
              <a:off x="3157538" y="2819400"/>
              <a:ext cx="990600" cy="382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65" name="Picture 90" descr="Man silhouette.svg.m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00" y="1866900"/>
              <a:ext cx="30638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6" name="Picture 91" descr="Man silhouette.svg.m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00" y="2703513"/>
              <a:ext cx="306388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7" name="Picture 92" descr="Man silhouette.svg.m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038" y="3608388"/>
              <a:ext cx="306387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93" descr="Man silhouette.svg.me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038" y="4357688"/>
              <a:ext cx="306387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9" name="Picture 96" descr="Man silhouette.svg.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2093913"/>
              <a:ext cx="4699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0" name="Picture 105" descr="Man silhouette.svg.med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855913"/>
              <a:ext cx="766763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ounded Rectangle 107"/>
            <p:cNvSpPr>
              <a:spLocks noChangeArrowheads="1"/>
            </p:cNvSpPr>
            <p:nvPr/>
          </p:nvSpPr>
          <p:spPr bwMode="auto">
            <a:xfrm>
              <a:off x="2700338" y="1143000"/>
              <a:ext cx="2405062" cy="38100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772" name="TextBox 108"/>
            <p:cNvSpPr txBox="1">
              <a:spLocks noChangeArrowheads="1"/>
            </p:cNvSpPr>
            <p:nvPr/>
          </p:nvSpPr>
          <p:spPr bwMode="auto">
            <a:xfrm>
              <a:off x="2514600" y="1303338"/>
              <a:ext cx="2743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r>
                <a:rPr lang="en-GB" altLang="en-US" sz="1400" b="1">
                  <a:latin typeface="Calibri" pitchFamily="-112" charset="0"/>
                </a:rPr>
                <a:t>Wholesale wildlife traders</a:t>
              </a:r>
            </a:p>
          </p:txBody>
        </p:sp>
        <p:sp>
          <p:nvSpPr>
            <p:cNvPr id="31773" name="Rectangle 9"/>
            <p:cNvSpPr>
              <a:spLocks noChangeArrowheads="1"/>
            </p:cNvSpPr>
            <p:nvPr/>
          </p:nvSpPr>
          <p:spPr bwMode="auto">
            <a:xfrm>
              <a:off x="3386138" y="3886200"/>
              <a:ext cx="609600" cy="5334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GB" altLang="en-US" sz="1800">
                <a:latin typeface="Calibri" pitchFamily="-112" charset="0"/>
              </a:endParaRPr>
            </a:p>
          </p:txBody>
        </p:sp>
        <p:pic>
          <p:nvPicPr>
            <p:cNvPr id="31774" name="Picture 117" descr="Man silhouette.svg.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3922713"/>
              <a:ext cx="4699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5" name="Rectangle 9"/>
            <p:cNvSpPr>
              <a:spLocks noChangeArrowheads="1"/>
            </p:cNvSpPr>
            <p:nvPr/>
          </p:nvSpPr>
          <p:spPr bwMode="auto">
            <a:xfrm>
              <a:off x="3408363" y="2986088"/>
              <a:ext cx="609600" cy="5334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GB" altLang="en-US" sz="1800">
                <a:latin typeface="Calibri" pitchFamily="-112" charset="0"/>
              </a:endParaRPr>
            </a:p>
          </p:txBody>
        </p:sp>
        <p:pic>
          <p:nvPicPr>
            <p:cNvPr id="31776" name="Picture 115" descr="Man silhouette.svg.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63" y="3021013"/>
              <a:ext cx="469900" cy="44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7" name="Elbow Connector 126"/>
            <p:cNvCxnSpPr>
              <a:cxnSpLocks noChangeShapeType="1"/>
              <a:stCxn id="31758" idx="3"/>
            </p:cNvCxnSpPr>
            <p:nvPr/>
          </p:nvCxnSpPr>
          <p:spPr bwMode="auto">
            <a:xfrm>
              <a:off x="3995738" y="2324100"/>
              <a:ext cx="547687" cy="4556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Elbow Connector 126"/>
            <p:cNvCxnSpPr>
              <a:cxnSpLocks noChangeShapeType="1"/>
            </p:cNvCxnSpPr>
            <p:nvPr/>
          </p:nvCxnSpPr>
          <p:spPr bwMode="auto">
            <a:xfrm rot="5400000" flipH="1" flipV="1">
              <a:off x="3987007" y="3634581"/>
              <a:ext cx="565150" cy="54768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Elbow Connector 132"/>
            <p:cNvCxnSpPr>
              <a:cxnSpLocks noChangeShapeType="1"/>
              <a:endCxn id="31758" idx="0"/>
            </p:cNvCxnSpPr>
            <p:nvPr/>
          </p:nvCxnSpPr>
          <p:spPr bwMode="auto">
            <a:xfrm>
              <a:off x="3157538" y="1905000"/>
              <a:ext cx="533400" cy="152400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Elbow Connector 136"/>
            <p:cNvCxnSpPr>
              <a:cxnSpLocks noChangeShapeType="1"/>
              <a:endCxn id="31773" idx="2"/>
            </p:cNvCxnSpPr>
            <p:nvPr/>
          </p:nvCxnSpPr>
          <p:spPr bwMode="auto">
            <a:xfrm flipV="1">
              <a:off x="3157538" y="4419600"/>
              <a:ext cx="533400" cy="228600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Elbow Connector 166"/>
            <p:cNvCxnSpPr>
              <a:cxnSpLocks noChangeShapeType="1"/>
              <a:stCxn id="31748" idx="3"/>
              <a:endCxn id="31750" idx="1"/>
            </p:cNvCxnSpPr>
            <p:nvPr/>
          </p:nvCxnSpPr>
          <p:spPr bwMode="auto">
            <a:xfrm>
              <a:off x="990600" y="3768725"/>
              <a:ext cx="381000" cy="141763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Elbow Connector 169"/>
            <p:cNvCxnSpPr>
              <a:cxnSpLocks noChangeShapeType="1"/>
              <a:stCxn id="31747" idx="3"/>
              <a:endCxn id="31749" idx="1"/>
            </p:cNvCxnSpPr>
            <p:nvPr/>
          </p:nvCxnSpPr>
          <p:spPr bwMode="auto">
            <a:xfrm flipV="1">
              <a:off x="990600" y="1698626"/>
              <a:ext cx="381000" cy="681940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Elbow Connector 172"/>
            <p:cNvCxnSpPr>
              <a:cxnSpLocks noChangeShapeType="1"/>
              <a:stCxn id="31748" idx="3"/>
              <a:endCxn id="31749" idx="1"/>
            </p:cNvCxnSpPr>
            <p:nvPr/>
          </p:nvCxnSpPr>
          <p:spPr bwMode="auto">
            <a:xfrm flipV="1">
              <a:off x="990600" y="1698625"/>
              <a:ext cx="381000" cy="2070100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84" name="Picture 180" descr="elephant silhouette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1262063"/>
              <a:ext cx="914400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5" name="Picture 181" descr="tigersilhouette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43400"/>
              <a:ext cx="965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6" name="Picture 182" descr="bearsilhouett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819400"/>
              <a:ext cx="942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7" name="Rectangle 6"/>
            <p:cNvSpPr>
              <a:spLocks noChangeArrowheads="1"/>
            </p:cNvSpPr>
            <p:nvPr/>
          </p:nvSpPr>
          <p:spPr bwMode="auto">
            <a:xfrm>
              <a:off x="5638800" y="423863"/>
              <a:ext cx="838200" cy="10144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en-US" altLang="en-US" sz="1200" b="1">
                <a:latin typeface="Calibri" pitchFamily="-112" charset="0"/>
              </a:endParaRPr>
            </a:p>
            <a:p>
              <a:pPr algn="ctr" eaLnBrk="1" hangingPunct="1"/>
              <a:r>
                <a:rPr lang="en-US" altLang="en-US" sz="1200" b="1">
                  <a:latin typeface="Calibri" pitchFamily="-112" charset="0"/>
                </a:rPr>
                <a:t>Illegal crossing points </a:t>
              </a:r>
            </a:p>
            <a:p>
              <a:pPr algn="ctr" eaLnBrk="1" hangingPunct="1"/>
              <a:endParaRPr lang="en-US" altLang="en-US" sz="1200" b="1">
                <a:latin typeface="Calibri" pitchFamily="-112" charset="0"/>
              </a:endParaRPr>
            </a:p>
          </p:txBody>
        </p:sp>
        <p:sp>
          <p:nvSpPr>
            <p:cNvPr id="93" name="Rounded Rectangle 92"/>
            <p:cNvSpPr>
              <a:spLocks noChangeArrowheads="1"/>
            </p:cNvSpPr>
            <p:nvPr/>
          </p:nvSpPr>
          <p:spPr bwMode="auto">
            <a:xfrm>
              <a:off x="7977188" y="152400"/>
              <a:ext cx="1074737" cy="456565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vert="eaVert" lIns="10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latin typeface="+mn-lt"/>
                  <a:ea typeface="+mn-ea"/>
                </a:rPr>
                <a:t>EXPORT</a:t>
              </a:r>
            </a:p>
          </p:txBody>
        </p:sp>
        <p:sp>
          <p:nvSpPr>
            <p:cNvPr id="31789" name="Rectangle 6"/>
            <p:cNvSpPr>
              <a:spLocks noChangeArrowheads="1"/>
            </p:cNvSpPr>
            <p:nvPr/>
          </p:nvSpPr>
          <p:spPr bwMode="auto">
            <a:xfrm>
              <a:off x="5638800" y="3175000"/>
              <a:ext cx="838200" cy="1016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en-US" altLang="en-US" sz="1200" b="1">
                <a:latin typeface="Calibri" pitchFamily="-112" charset="0"/>
              </a:endParaRPr>
            </a:p>
            <a:p>
              <a:pPr algn="ctr" eaLnBrk="1" hangingPunct="1"/>
              <a:r>
                <a:rPr lang="en-US" altLang="en-US" sz="1200" b="1">
                  <a:latin typeface="Calibri" pitchFamily="-112" charset="0"/>
                </a:rPr>
                <a:t>Legal border gates </a:t>
              </a:r>
            </a:p>
            <a:p>
              <a:pPr algn="ctr" eaLnBrk="1" hangingPunct="1"/>
              <a:endParaRPr lang="en-US" altLang="en-US" sz="1200" b="1">
                <a:latin typeface="Calibri" pitchFamily="-112" charset="0"/>
              </a:endParaRPr>
            </a:p>
          </p:txBody>
        </p:sp>
        <p:sp>
          <p:nvSpPr>
            <p:cNvPr id="31790" name="Rectangle 6"/>
            <p:cNvSpPr>
              <a:spLocks noChangeArrowheads="1"/>
            </p:cNvSpPr>
            <p:nvPr/>
          </p:nvSpPr>
          <p:spPr bwMode="auto">
            <a:xfrm>
              <a:off x="6850063" y="3200400"/>
              <a:ext cx="1066800" cy="2762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alibri" pitchFamily="-112" charset="0"/>
                </a:rPr>
                <a:t>Smuggled</a:t>
              </a:r>
            </a:p>
          </p:txBody>
        </p:sp>
        <p:cxnSp>
          <p:nvCxnSpPr>
            <p:cNvPr id="128" name="Elbow Connector 127"/>
            <p:cNvCxnSpPr>
              <a:cxnSpLocks noChangeShapeType="1"/>
              <a:stCxn id="108" idx="3"/>
              <a:endCxn id="31787" idx="1"/>
            </p:cNvCxnSpPr>
            <p:nvPr/>
          </p:nvCxnSpPr>
          <p:spPr bwMode="auto">
            <a:xfrm flipV="1">
              <a:off x="5105400" y="931863"/>
              <a:ext cx="533400" cy="2116137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Elbow Connector 130"/>
            <p:cNvCxnSpPr>
              <a:cxnSpLocks noChangeShapeType="1"/>
              <a:stCxn id="108" idx="3"/>
              <a:endCxn id="31789" idx="1"/>
            </p:cNvCxnSpPr>
            <p:nvPr/>
          </p:nvCxnSpPr>
          <p:spPr bwMode="auto">
            <a:xfrm>
              <a:off x="5105400" y="3048000"/>
              <a:ext cx="533400" cy="635000"/>
            </a:xfrm>
            <a:prstGeom prst="bentConnector3">
              <a:avLst>
                <a:gd name="adj1" fmla="val 50000"/>
              </a:avLst>
            </a:prstGeom>
            <a:noFill/>
            <a:ln w="635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Elbow Connector 147"/>
            <p:cNvCxnSpPr>
              <a:cxnSpLocks noChangeShapeType="1"/>
              <a:stCxn id="31789" idx="3"/>
              <a:endCxn id="31790" idx="1"/>
            </p:cNvCxnSpPr>
            <p:nvPr/>
          </p:nvCxnSpPr>
          <p:spPr bwMode="auto">
            <a:xfrm flipV="1">
              <a:off x="6477000" y="3338513"/>
              <a:ext cx="373063" cy="34448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Straight Arrow Connector 152"/>
            <p:cNvCxnSpPr>
              <a:cxnSpLocks noChangeShapeType="1"/>
            </p:cNvCxnSpPr>
            <p:nvPr/>
          </p:nvCxnSpPr>
          <p:spPr bwMode="auto">
            <a:xfrm flipV="1">
              <a:off x="6477000" y="914400"/>
              <a:ext cx="2209800" cy="11113"/>
            </a:xfrm>
            <a:prstGeom prst="straightConnector1">
              <a:avLst/>
            </a:prstGeom>
            <a:noFill/>
            <a:ln w="1047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Straight Arrow Connector 153"/>
            <p:cNvCxnSpPr>
              <a:cxnSpLocks noChangeShapeType="1"/>
            </p:cNvCxnSpPr>
            <p:nvPr/>
          </p:nvCxnSpPr>
          <p:spPr bwMode="auto">
            <a:xfrm>
              <a:off x="7916863" y="3333750"/>
              <a:ext cx="762000" cy="25400"/>
            </a:xfrm>
            <a:prstGeom prst="straightConnector1">
              <a:avLst/>
            </a:prstGeom>
            <a:noFill/>
            <a:ln w="1047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796" name="Picture 171" descr="customs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397125"/>
              <a:ext cx="720725" cy="62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7" name="Rectangle 6"/>
            <p:cNvSpPr>
              <a:spLocks noChangeArrowheads="1"/>
            </p:cNvSpPr>
            <p:nvPr/>
          </p:nvSpPr>
          <p:spPr bwMode="auto">
            <a:xfrm>
              <a:off x="6850063" y="3886200"/>
              <a:ext cx="1066800" cy="27622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alibri" pitchFamily="-112" charset="0"/>
                </a:rPr>
                <a:t>Fake permits</a:t>
              </a:r>
            </a:p>
          </p:txBody>
        </p:sp>
        <p:cxnSp>
          <p:nvCxnSpPr>
            <p:cNvPr id="176" name="Straight Arrow Connector 175"/>
            <p:cNvCxnSpPr>
              <a:cxnSpLocks noChangeShapeType="1"/>
            </p:cNvCxnSpPr>
            <p:nvPr/>
          </p:nvCxnSpPr>
          <p:spPr bwMode="auto">
            <a:xfrm>
              <a:off x="7916863" y="3994150"/>
              <a:ext cx="762000" cy="1588"/>
            </a:xfrm>
            <a:prstGeom prst="straightConnector1">
              <a:avLst/>
            </a:prstGeom>
            <a:noFill/>
            <a:ln w="1047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Elbow Connector 176"/>
            <p:cNvCxnSpPr>
              <a:cxnSpLocks noChangeShapeType="1"/>
              <a:stCxn id="31789" idx="3"/>
              <a:endCxn id="31797" idx="1"/>
            </p:cNvCxnSpPr>
            <p:nvPr/>
          </p:nvCxnSpPr>
          <p:spPr bwMode="auto">
            <a:xfrm>
              <a:off x="6477000" y="3683000"/>
              <a:ext cx="373063" cy="34131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Elbow Connector 69"/>
            <p:cNvCxnSpPr>
              <a:cxnSpLocks noChangeShapeType="1"/>
              <a:stCxn id="108" idx="2"/>
              <a:endCxn id="31801" idx="1"/>
            </p:cNvCxnSpPr>
            <p:nvPr/>
          </p:nvCxnSpPr>
          <p:spPr bwMode="auto">
            <a:xfrm rot="16200000" flipH="1">
              <a:off x="4139994" y="4715874"/>
              <a:ext cx="804481" cy="1278731"/>
            </a:xfrm>
            <a:prstGeom prst="bentConnector2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01" name="Rectangle 6"/>
            <p:cNvSpPr>
              <a:spLocks noChangeArrowheads="1"/>
            </p:cNvSpPr>
            <p:nvPr/>
          </p:nvSpPr>
          <p:spPr bwMode="auto">
            <a:xfrm>
              <a:off x="5181600" y="5041900"/>
              <a:ext cx="1428750" cy="14311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Impact" pitchFamily="-112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r>
                <a:rPr lang="en-US" altLang="en-US" sz="1500" b="1" dirty="0" smtClean="0">
                  <a:latin typeface="Calibri" pitchFamily="-112" charset="0"/>
                </a:rPr>
                <a:t>Indonesian retailers</a:t>
              </a:r>
              <a:r>
                <a:rPr lang="en-US" altLang="en-US" sz="1500" b="1" dirty="0">
                  <a:latin typeface="Calibri" pitchFamily="-112" charset="0"/>
                </a:rPr>
                <a:t>:</a:t>
              </a:r>
            </a:p>
            <a:p>
              <a:pPr algn="ctr" eaLnBrk="1" hangingPunct="1"/>
              <a:r>
                <a:rPr lang="en-US" altLang="en-US" sz="1400" dirty="0">
                  <a:latin typeface="Calibri" pitchFamily="-112" charset="0"/>
                </a:rPr>
                <a:t>Restaurants</a:t>
              </a:r>
            </a:p>
            <a:p>
              <a:pPr algn="ctr" eaLnBrk="1" hangingPunct="1"/>
              <a:r>
                <a:rPr lang="en-US" altLang="en-US" sz="1400" dirty="0">
                  <a:latin typeface="Calibri" pitchFamily="-112" charset="0"/>
                </a:rPr>
                <a:t>Pharmacies</a:t>
              </a:r>
            </a:p>
            <a:p>
              <a:pPr algn="ctr" eaLnBrk="1" hangingPunct="1"/>
              <a:r>
                <a:rPr lang="en-US" altLang="en-US" sz="1400" dirty="0">
                  <a:latin typeface="Calibri" pitchFamily="-112" charset="0"/>
                </a:rPr>
                <a:t>Pet Shops</a:t>
              </a:r>
            </a:p>
            <a:p>
              <a:pPr algn="ctr" eaLnBrk="1" hangingPunct="1"/>
              <a:r>
                <a:rPr lang="en-US" altLang="en-US" sz="1500" dirty="0">
                  <a:latin typeface="Calibri" pitchFamily="-112" charset="0"/>
                </a:rPr>
                <a:t>Jewelry shop</a:t>
              </a:r>
            </a:p>
          </p:txBody>
        </p:sp>
        <p:cxnSp>
          <p:nvCxnSpPr>
            <p:cNvPr id="80" name="Elbow Connector 79"/>
            <p:cNvCxnSpPr>
              <a:cxnSpLocks noChangeShapeType="1"/>
              <a:stCxn id="31801" idx="3"/>
              <a:endCxn id="84" idx="1"/>
            </p:cNvCxnSpPr>
            <p:nvPr/>
          </p:nvCxnSpPr>
          <p:spPr bwMode="auto">
            <a:xfrm flipV="1">
              <a:off x="6610350" y="5757069"/>
              <a:ext cx="876300" cy="41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ounded Rectangle 83"/>
            <p:cNvSpPr>
              <a:spLocks noChangeArrowheads="1"/>
            </p:cNvSpPr>
            <p:nvPr/>
          </p:nvSpPr>
          <p:spPr bwMode="auto">
            <a:xfrm>
              <a:off x="7486650" y="5041900"/>
              <a:ext cx="1504950" cy="143033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/>
                <a:t>Indonesian </a:t>
              </a:r>
              <a:r>
                <a:rPr lang="en-GB" sz="1600" b="1" dirty="0" smtClean="0">
                  <a:latin typeface="+mn-lt"/>
                  <a:ea typeface="+mn-ea"/>
                </a:rPr>
                <a:t>Consumers</a:t>
              </a:r>
              <a:endParaRPr lang="en-GB" sz="1600" b="1" dirty="0">
                <a:latin typeface="+mn-lt"/>
                <a:ea typeface="+mn-ea"/>
              </a:endParaRPr>
            </a:p>
          </p:txBody>
        </p:sp>
        <p:pic>
          <p:nvPicPr>
            <p:cNvPr id="31804" name="Picture 64" descr="truck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538" y="5322888"/>
              <a:ext cx="9048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05" name="Picture 64" descr="truck1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577975"/>
              <a:ext cx="9048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2642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"/>
          <a:stretch/>
        </p:blipFill>
        <p:spPr bwMode="auto">
          <a:xfrm>
            <a:off x="2339752" y="2646654"/>
            <a:ext cx="4469976" cy="28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299270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WILDLIFE CRIME IS AN ENVIRONMENTAL PROBLEM….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50566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GP0STOH4C.jpg"/>
          <p:cNvPicPr>
            <a:picLocks noChangeAspect="1"/>
          </p:cNvPicPr>
          <p:nvPr/>
        </p:nvPicPr>
        <p:blipFill>
          <a:blip r:embed="rId12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75" y="2304088"/>
            <a:ext cx="4427785" cy="2969568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 reaching impacts</a:t>
            </a:r>
            <a:endParaRPr lang="en-GB" dirty="0"/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327054" y="1411948"/>
            <a:ext cx="4815459" cy="475384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600">
              <a:solidFill>
                <a:schemeClr val="bg1"/>
              </a:solidFill>
            </a:endParaRP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4142553" y="5093410"/>
            <a:ext cx="2173290" cy="1359926"/>
            <a:chOff x="2400" y="1968"/>
            <a:chExt cx="960" cy="960"/>
          </a:xfrm>
        </p:grpSpPr>
        <p:sp>
          <p:nvSpPr>
            <p:cNvPr id="48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49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blackWhite">
            <a:xfrm>
              <a:off x="2462" y="2008"/>
              <a:ext cx="880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Economic losses (taxation)</a:t>
              </a:r>
              <a:endParaRPr lang="en-US" altLang="ko-KR" b="1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1151502" y="5093410"/>
            <a:ext cx="2173290" cy="1359926"/>
            <a:chOff x="2400" y="1968"/>
            <a:chExt cx="960" cy="960"/>
          </a:xfrm>
        </p:grpSpPr>
        <p:sp>
          <p:nvSpPr>
            <p:cNvPr id="46" name="Oval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blackWhite">
            <a:xfrm>
              <a:off x="2448" y="2048"/>
              <a:ext cx="880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Weakening the rule of law</a:t>
              </a:r>
              <a:endParaRPr lang="en-US" altLang="ko-KR" b="1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251520" y="2734163"/>
            <a:ext cx="2173290" cy="1359926"/>
            <a:chOff x="2400" y="1968"/>
            <a:chExt cx="960" cy="960"/>
          </a:xfrm>
        </p:grpSpPr>
        <p:sp>
          <p:nvSpPr>
            <p:cNvPr id="42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Corruption</a:t>
              </a:r>
              <a:endParaRPr lang="en-GB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endParaRPr lang="en-US" altLang="ko-KR" b="1" dirty="0" smtClean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grpSp>
        <p:nvGrpSpPr>
          <p:cNvPr id="38" name="Group 19"/>
          <p:cNvGrpSpPr>
            <a:grpSpLocks/>
          </p:cNvGrpSpPr>
          <p:nvPr/>
        </p:nvGrpSpPr>
        <p:grpSpPr bwMode="auto">
          <a:xfrm>
            <a:off x="2598139" y="931142"/>
            <a:ext cx="2173290" cy="1359926"/>
            <a:chOff x="2400" y="1968"/>
            <a:chExt cx="960" cy="960"/>
          </a:xfrm>
        </p:grpSpPr>
        <p:sp>
          <p:nvSpPr>
            <p:cNvPr id="40" name="Oval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2400" y="1968"/>
              <a:ext cx="960" cy="96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2440" y="2008"/>
              <a:ext cx="880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Disease transmission (SARS, Avian flu)</a:t>
              </a:r>
              <a:endParaRPr lang="en-US" altLang="ko-KR" b="1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sp>
        <p:nvSpPr>
          <p:cNvPr id="39" name="Rectangle 23"/>
          <p:cNvSpPr>
            <a:spLocks noChangeArrowheads="1"/>
          </p:cNvSpPr>
          <p:nvPr/>
        </p:nvSpPr>
        <p:spPr bwMode="auto">
          <a:xfrm flipH="1">
            <a:off x="2758136" y="2604534"/>
            <a:ext cx="1922184" cy="2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algn="ctr"/>
            <a:endParaRPr lang="en-US" altLang="ko-KR" b="1" dirty="0">
              <a:solidFill>
                <a:schemeClr val="tx2">
                  <a:lumMod val="50000"/>
                </a:schemeClr>
              </a:solidFill>
              <a:latin typeface="+mj-lt"/>
              <a:ea typeface="Gulim" pitchFamily="34" charset="-127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051423" y="2727092"/>
            <a:ext cx="2184873" cy="1359926"/>
            <a:chOff x="5051423" y="2727092"/>
            <a:chExt cx="2184873" cy="1359926"/>
          </a:xfrm>
        </p:grpSpPr>
        <p:grpSp>
          <p:nvGrpSpPr>
            <p:cNvPr id="36" name="Group 13"/>
            <p:cNvGrpSpPr>
              <a:grpSpLocks/>
            </p:cNvGrpSpPr>
            <p:nvPr/>
          </p:nvGrpSpPr>
          <p:grpSpPr bwMode="auto">
            <a:xfrm>
              <a:off x="5051423" y="2727092"/>
              <a:ext cx="2173290" cy="1359926"/>
              <a:chOff x="2400" y="1968"/>
              <a:chExt cx="960" cy="960"/>
            </a:xfrm>
          </p:grpSpPr>
          <p:sp>
            <p:nvSpPr>
              <p:cNvPr id="44" name="Oval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1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endParaRPr lang="en-US" altLang="ko-KR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5190544" y="3122652"/>
              <a:ext cx="20457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ea typeface="Gulim" pitchFamily="34" charset="-127"/>
                </a:rPr>
                <a:t>Loss of ecosystem </a:t>
              </a:r>
              <a:endParaRPr lang="en-US" altLang="ko-KR" b="1" dirty="0" smtClean="0">
                <a:solidFill>
                  <a:schemeClr val="bg1"/>
                </a:solidFill>
                <a:ea typeface="Gulim" pitchFamily="34" charset="-127"/>
              </a:endParaRPr>
            </a:p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ea typeface="Gulim" pitchFamily="34" charset="-127"/>
                </a:rPr>
                <a:t>services</a:t>
              </a:r>
              <a:endParaRPr lang="en-US" altLang="ko-KR" b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138068" y="1196752"/>
            <a:ext cx="2970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Manta rays value 2000 times greater for tourism alive than dead for fisheries products (c. $2m)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842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12" y="0"/>
            <a:ext cx="6858000" cy="2016224"/>
          </a:xfrm>
        </p:spPr>
        <p:txBody>
          <a:bodyPr/>
          <a:lstStyle/>
          <a:p>
            <a:r>
              <a:rPr lang="en-GB" dirty="0" smtClean="0"/>
              <a:t>Indonesian trends and challenges</a:t>
            </a:r>
            <a:endParaRPr lang="en-GB" dirty="0"/>
          </a:p>
        </p:txBody>
      </p:sp>
      <p:pic>
        <p:nvPicPr>
          <p:cNvPr id="4" name="Picture 2" descr="C:\Users\Matt\Desktop\Manta ray bus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40871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30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Matt\Desktop\Manta_Bali-II-watermark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4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58080" y="240829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5200" b="0" kern="1200" cap="all">
                <a:solidFill>
                  <a:schemeClr val="tx1"/>
                </a:solidFill>
                <a:latin typeface="Corbel"/>
                <a:ea typeface="ＭＳ Ｐゴシック" charset="0"/>
                <a:cs typeface="Corbe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400">
                <a:solidFill>
                  <a:srgbClr val="1D243C"/>
                </a:solidFill>
                <a:latin typeface="Corbel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3400">
                <a:solidFill>
                  <a:srgbClr val="1D243C"/>
                </a:solidFill>
                <a:latin typeface="Corbel" pitchFamily="34" charset="0"/>
              </a:defRPr>
            </a:lvl9pPr>
          </a:lstStyle>
          <a:p>
            <a:r>
              <a:rPr lang="en-GB" sz="2400" b="1" dirty="0" smtClean="0"/>
              <a:t>current knowledge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39537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052736"/>
            <a:ext cx="684076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Data is very species specific and/or site specific, so accurate  national or provincial scale assessments are currently impossible.</a:t>
            </a:r>
          </a:p>
          <a:p>
            <a:pPr algn="just"/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All signs (expert respondents, seizures, observations) indicate </a:t>
            </a:r>
            <a:r>
              <a:rPr lang="en-GB" dirty="0"/>
              <a:t>i</a:t>
            </a:r>
            <a:r>
              <a:rPr lang="en-GB" dirty="0" smtClean="0"/>
              <a:t>llegal wildlife trade in Indonesia is </a:t>
            </a:r>
            <a:r>
              <a:rPr lang="en-GB" b="1" dirty="0" smtClean="0"/>
              <a:t>rapidly increasing</a:t>
            </a:r>
            <a:r>
              <a:rPr lang="en-GB" dirty="0" smtClean="0"/>
              <a:t>, in </a:t>
            </a:r>
            <a:r>
              <a:rPr lang="en-GB" dirty="0"/>
              <a:t>line with increasing </a:t>
            </a:r>
            <a:r>
              <a:rPr lang="en-GB" dirty="0" smtClean="0"/>
              <a:t>domestic/regional/global demand.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smtClean="0"/>
              <a:t>Domestic demand </a:t>
            </a:r>
            <a:r>
              <a:rPr lang="en-GB" dirty="0" smtClean="0"/>
              <a:t>is key for some species – particularly birds. In 2008, poaching </a:t>
            </a:r>
            <a:r>
              <a:rPr lang="en-GB" dirty="0"/>
              <a:t>rates for parrots </a:t>
            </a:r>
            <a:r>
              <a:rPr lang="en-GB" dirty="0" smtClean="0"/>
              <a:t>from </a:t>
            </a:r>
            <a:r>
              <a:rPr lang="en-US" dirty="0" smtClean="0"/>
              <a:t>North </a:t>
            </a:r>
            <a:r>
              <a:rPr lang="en-US" dirty="0"/>
              <a:t>Halmahera, Maluku </a:t>
            </a:r>
            <a:r>
              <a:rPr lang="en-US" dirty="0" smtClean="0"/>
              <a:t>were an estimated at just under 1000 birds annually , </a:t>
            </a:r>
            <a:r>
              <a:rPr lang="en-US" dirty="0"/>
              <a:t>41% </a:t>
            </a:r>
            <a:r>
              <a:rPr lang="en-US" dirty="0" smtClean="0"/>
              <a:t>for export (Philippines), </a:t>
            </a:r>
            <a:r>
              <a:rPr lang="en-US" dirty="0"/>
              <a:t>and 59 % </a:t>
            </a:r>
            <a:r>
              <a:rPr lang="en-US" dirty="0" smtClean="0"/>
              <a:t>for domestic </a:t>
            </a:r>
            <a:r>
              <a:rPr lang="en-US" dirty="0"/>
              <a:t>trade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When trade </a:t>
            </a:r>
            <a:r>
              <a:rPr lang="en-GB" dirty="0"/>
              <a:t>in one species </a:t>
            </a:r>
            <a:r>
              <a:rPr lang="en-GB" dirty="0" smtClean="0"/>
              <a:t>appears </a:t>
            </a:r>
            <a:r>
              <a:rPr lang="en-GB" dirty="0"/>
              <a:t>to fall, it usually reflects a </a:t>
            </a:r>
            <a:r>
              <a:rPr lang="en-GB" b="1" dirty="0"/>
              <a:t>switch to a different species</a:t>
            </a:r>
            <a:r>
              <a:rPr lang="en-GB" b="1" dirty="0" smtClean="0"/>
              <a:t>. </a:t>
            </a:r>
            <a:r>
              <a:rPr lang="en-GB" dirty="0" smtClean="0"/>
              <a:t>The trade in Indonesia is very dynamic..</a:t>
            </a:r>
            <a:endParaRPr lang="en-GB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Trade in tigers, hornbills, elephant ivory, pangolins and other species is estimated to have increased four fold since 2010 according to respondents.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TRADE VOLUMES + DEMAND: KEY TRENDS</a:t>
            </a:r>
            <a:endParaRPr lang="en-GB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7452320" y="1484784"/>
            <a:ext cx="1152128" cy="1296144"/>
            <a:chOff x="7308304" y="1772816"/>
            <a:chExt cx="1152128" cy="1296144"/>
          </a:xfrm>
        </p:grpSpPr>
        <p:sp>
          <p:nvSpPr>
            <p:cNvPr id="10" name="Rectangle 9"/>
            <p:cNvSpPr/>
            <p:nvPr/>
          </p:nvSpPr>
          <p:spPr>
            <a:xfrm>
              <a:off x="7524328" y="2348880"/>
              <a:ext cx="216024" cy="720080"/>
            </a:xfrm>
            <a:prstGeom prst="rect">
              <a:avLst/>
            </a:prstGeom>
            <a:solidFill>
              <a:srgbClr val="D74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12360" y="1988840"/>
              <a:ext cx="216024" cy="1080120"/>
            </a:xfrm>
            <a:prstGeom prst="rect">
              <a:avLst/>
            </a:prstGeom>
            <a:solidFill>
              <a:srgbClr val="E4222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00392" y="1772816"/>
              <a:ext cx="216024" cy="129614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308304" y="1988840"/>
              <a:ext cx="1152128" cy="108012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596336" y="4437112"/>
            <a:ext cx="864096" cy="501940"/>
            <a:chOff x="7740352" y="5229199"/>
            <a:chExt cx="864096" cy="501940"/>
          </a:xfrm>
        </p:grpSpPr>
        <p:sp>
          <p:nvSpPr>
            <p:cNvPr id="17" name="Right Arrow 16"/>
            <p:cNvSpPr/>
            <p:nvPr/>
          </p:nvSpPr>
          <p:spPr>
            <a:xfrm>
              <a:off x="7776356" y="5229199"/>
              <a:ext cx="828092" cy="21602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7740352" y="5515114"/>
              <a:ext cx="828092" cy="21602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96336" y="3272503"/>
            <a:ext cx="828092" cy="732561"/>
            <a:chOff x="7596336" y="3560535"/>
            <a:chExt cx="828092" cy="732561"/>
          </a:xfrm>
        </p:grpSpPr>
        <p:sp>
          <p:nvSpPr>
            <p:cNvPr id="20" name="Rectangle 19"/>
            <p:cNvSpPr/>
            <p:nvPr/>
          </p:nvSpPr>
          <p:spPr>
            <a:xfrm>
              <a:off x="7596336" y="3560535"/>
              <a:ext cx="828092" cy="15649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96336" y="3717032"/>
              <a:ext cx="828092" cy="1831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>
              <a:stCxn id="20" idx="1"/>
            </p:cNvCxnSpPr>
            <p:nvPr/>
          </p:nvCxnSpPr>
          <p:spPr>
            <a:xfrm>
              <a:off x="7596336" y="3638784"/>
              <a:ext cx="0" cy="6543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596336" y="5157192"/>
            <a:ext cx="1098122" cy="792088"/>
            <a:chOff x="7866366" y="5589240"/>
            <a:chExt cx="1098122" cy="792088"/>
          </a:xfrm>
        </p:grpSpPr>
        <p:sp>
          <p:nvSpPr>
            <p:cNvPr id="26" name="Multiply 25"/>
            <p:cNvSpPr/>
            <p:nvPr/>
          </p:nvSpPr>
          <p:spPr>
            <a:xfrm>
              <a:off x="7866366" y="5805264"/>
              <a:ext cx="450050" cy="576064"/>
            </a:xfrm>
            <a:prstGeom prst="mathMultiply">
              <a:avLst/>
            </a:prstGeom>
            <a:solidFill>
              <a:srgbClr val="2555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2400" y="5589240"/>
              <a:ext cx="7920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smtClean="0">
                  <a:solidFill>
                    <a:srgbClr val="25553B"/>
                  </a:solidFill>
                </a:rPr>
                <a:t>4</a:t>
              </a:r>
              <a:endParaRPr lang="en-GB" b="1" dirty="0">
                <a:solidFill>
                  <a:srgbClr val="25553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523875"/>
          </a:xfrm>
        </p:spPr>
        <p:txBody>
          <a:bodyPr/>
          <a:lstStyle/>
          <a:p>
            <a:r>
              <a:rPr lang="en-GB" sz="2400" dirty="0" smtClean="0"/>
              <a:t>Indicators of VOLUME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764704"/>
            <a:ext cx="6590184" cy="864096"/>
          </a:xfrm>
        </p:spPr>
        <p:txBody>
          <a:bodyPr/>
          <a:lstStyle/>
          <a:p>
            <a:pPr marL="44450" indent="0">
              <a:buNone/>
            </a:pPr>
            <a:r>
              <a:rPr lang="en-GB" sz="2400" dirty="0" smtClean="0"/>
              <a:t>Number of pig nosed turtles seized in Indonesia between 2003-2012 destined for export (2012)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573" y="76470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81,689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3568" y="1772816"/>
            <a:ext cx="8136904" cy="903005"/>
            <a:chOff x="683568" y="1857018"/>
            <a:chExt cx="8136904" cy="903005"/>
          </a:xfrm>
        </p:grpSpPr>
        <p:sp>
          <p:nvSpPr>
            <p:cNvPr id="5" name="TextBox 4"/>
            <p:cNvSpPr txBox="1"/>
            <p:nvPr/>
          </p:nvSpPr>
          <p:spPr>
            <a:xfrm>
              <a:off x="2339752" y="1929026"/>
              <a:ext cx="6480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Number of manta rays in Indonesia killed annually for their gill </a:t>
              </a:r>
              <a:r>
                <a:rPr lang="en-GB" sz="2400" dirty="0" err="1" smtClean="0"/>
                <a:t>rakers</a:t>
              </a:r>
              <a:r>
                <a:rPr lang="en-GB" sz="2400" dirty="0" smtClean="0"/>
                <a:t> before the ban (2012).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1857018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1,320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9592" y="2721114"/>
            <a:ext cx="7920880" cy="1047021"/>
            <a:chOff x="899592" y="2348880"/>
            <a:chExt cx="7920880" cy="1047021"/>
          </a:xfrm>
        </p:grpSpPr>
        <p:sp>
          <p:nvSpPr>
            <p:cNvPr id="16" name="TextBox 15"/>
            <p:cNvSpPr txBox="1"/>
            <p:nvPr/>
          </p:nvSpPr>
          <p:spPr>
            <a:xfrm>
              <a:off x="899592" y="2348880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3-5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752" y="2564904"/>
              <a:ext cx="6480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Number of live Sun-bears exported per day from Indonesia (2008)</a:t>
              </a:r>
              <a:endParaRPr lang="en-GB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7544" y="3873242"/>
            <a:ext cx="8352928" cy="903005"/>
            <a:chOff x="467544" y="3212976"/>
            <a:chExt cx="8352928" cy="903005"/>
          </a:xfrm>
        </p:grpSpPr>
        <p:sp>
          <p:nvSpPr>
            <p:cNvPr id="18" name="TextBox 17"/>
            <p:cNvSpPr txBox="1"/>
            <p:nvPr/>
          </p:nvSpPr>
          <p:spPr>
            <a:xfrm>
              <a:off x="467544" y="3212976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1260kg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39752" y="3284984"/>
              <a:ext cx="6480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The ivory sales from a </a:t>
              </a:r>
              <a:r>
                <a:rPr lang="en-GB" sz="2400" b="1" dirty="0" smtClean="0"/>
                <a:t>single</a:t>
              </a:r>
              <a:r>
                <a:rPr lang="en-GB" sz="2400" dirty="0" smtClean="0"/>
                <a:t> </a:t>
              </a:r>
              <a:r>
                <a:rPr lang="en-GB" sz="2400" b="1" dirty="0" smtClean="0"/>
                <a:t>trader</a:t>
              </a:r>
              <a:r>
                <a:rPr lang="en-GB" sz="2400" dirty="0" smtClean="0"/>
                <a:t> in Lampung since 2003 – equivalent to 47 elephants (2014)</a:t>
              </a:r>
              <a:endParaRPr lang="en-GB" sz="2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03671" y="5085184"/>
            <a:ext cx="688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55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5157192"/>
            <a:ext cx="625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Number of tiger related cases investigated by WCS Wildlife Crime Unit since 2003 (2015)</a:t>
            </a:r>
          </a:p>
        </p:txBody>
      </p:sp>
    </p:spTree>
    <p:extLst>
      <p:ext uri="{BB962C8B-B14F-4D97-AF65-F5344CB8AC3E}">
        <p14:creationId xmlns:p14="http://schemas.microsoft.com/office/powerpoint/2010/main" val="637935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523875"/>
          </a:xfrm>
        </p:spPr>
        <p:txBody>
          <a:bodyPr/>
          <a:lstStyle/>
          <a:p>
            <a:r>
              <a:rPr lang="en-GB" sz="2400" dirty="0" smtClean="0"/>
              <a:t>Indicators of volume</a:t>
            </a:r>
            <a:endParaRPr lang="en-GB" sz="24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3528" y="98072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5,000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12474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Number of helmeted hornbills poached between 2012-2013 across Indonesia (2014)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39552" y="2060848"/>
            <a:ext cx="8280920" cy="1260143"/>
            <a:chOff x="876779" y="4089266"/>
            <a:chExt cx="8280920" cy="1260143"/>
          </a:xfrm>
        </p:grpSpPr>
        <p:sp>
          <p:nvSpPr>
            <p:cNvPr id="7" name="Rectangle 6"/>
            <p:cNvSpPr/>
            <p:nvPr/>
          </p:nvSpPr>
          <p:spPr>
            <a:xfrm>
              <a:off x="876779" y="4089266"/>
              <a:ext cx="95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714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4971" y="4149080"/>
              <a:ext cx="6552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Number of slow </a:t>
              </a:r>
              <a:r>
                <a:rPr lang="en-GB" sz="2400" dirty="0" err="1" smtClean="0"/>
                <a:t>loris</a:t>
              </a:r>
              <a:r>
                <a:rPr lang="en-GB" sz="2400" dirty="0" smtClean="0"/>
                <a:t> (</a:t>
              </a:r>
              <a:r>
                <a:rPr lang="en-US" sz="2400" i="1" dirty="0" err="1"/>
                <a:t>Nycticebus</a:t>
              </a:r>
              <a:r>
                <a:rPr lang="en-US" sz="2400" i="1" dirty="0"/>
                <a:t> </a:t>
              </a:r>
              <a:r>
                <a:rPr lang="en-US" sz="2400" i="1" dirty="0" err="1" smtClean="0"/>
                <a:t>coucang</a:t>
              </a:r>
              <a:r>
                <a:rPr lang="en-US" sz="2400" i="1" dirty="0" smtClean="0"/>
                <a:t>) </a:t>
              </a:r>
              <a:r>
                <a:rPr lang="en-GB" sz="2400" dirty="0" smtClean="0"/>
                <a:t>observed for sale in 2 markets in Medan between 1997-2008 (2008)</a:t>
              </a:r>
              <a:endParaRPr lang="en-GB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3879" y="3362216"/>
            <a:ext cx="7992185" cy="1938992"/>
            <a:chOff x="603879" y="5241975"/>
            <a:chExt cx="7992185" cy="1938992"/>
          </a:xfrm>
        </p:grpSpPr>
        <p:sp>
          <p:nvSpPr>
            <p:cNvPr id="10" name="Rectangle 9"/>
            <p:cNvSpPr/>
            <p:nvPr/>
          </p:nvSpPr>
          <p:spPr>
            <a:xfrm>
              <a:off x="603879" y="5392961"/>
              <a:ext cx="87177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25t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9752" y="5241975"/>
              <a:ext cx="62563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 single shipment of pangolin scales observed in Sumatra in 2008. Equivalent shipments are thought to be leaving Sumatra each month. One kilo of pangolin scales is equivalent to 4 animals</a:t>
              </a:r>
              <a:r>
                <a:rPr lang="en-GB" sz="2400" dirty="0"/>
                <a:t> </a:t>
              </a:r>
              <a:r>
                <a:rPr lang="en-GB" sz="2400" dirty="0" smtClean="0"/>
                <a:t>(2008)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179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Studies - </a:t>
            </a:r>
            <a:r>
              <a:rPr lang="en-GB" dirty="0" err="1" smtClean="0"/>
              <a:t>sulawesi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34400" cy="5702424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Wildlife </a:t>
            </a:r>
            <a:r>
              <a:rPr lang="en-GB" dirty="0" smtClean="0"/>
              <a:t>passing through Sulawesi often destined </a:t>
            </a:r>
            <a:r>
              <a:rPr lang="en-GB" dirty="0"/>
              <a:t>for the </a:t>
            </a:r>
            <a:r>
              <a:rPr lang="en-GB" dirty="0" smtClean="0"/>
              <a:t>Philippines</a:t>
            </a:r>
            <a:endParaRPr lang="en-GB" dirty="0"/>
          </a:p>
          <a:p>
            <a:r>
              <a:rPr lang="en-GB" dirty="0"/>
              <a:t>NGO investigators recorded hundreds of Indonesian species at markets, pet shops, zoos in Manila, General Santos, Davao, and other towns in </a:t>
            </a:r>
            <a:r>
              <a:rPr lang="en-GB" dirty="0" smtClean="0"/>
              <a:t>Mindanao (2002)</a:t>
            </a:r>
            <a:endParaRPr lang="en-GB" dirty="0"/>
          </a:p>
          <a:p>
            <a:r>
              <a:rPr lang="en-GB" dirty="0"/>
              <a:t>Bornean </a:t>
            </a:r>
            <a:r>
              <a:rPr lang="en-GB" dirty="0" err="1"/>
              <a:t>orangutan</a:t>
            </a:r>
            <a:r>
              <a:rPr lang="en-GB" dirty="0"/>
              <a:t>, gibbons and </a:t>
            </a:r>
            <a:r>
              <a:rPr lang="en-GB" dirty="0" smtClean="0"/>
              <a:t>sun bears were </a:t>
            </a:r>
            <a:r>
              <a:rPr lang="en-GB" dirty="0"/>
              <a:t>seized by North </a:t>
            </a:r>
            <a:r>
              <a:rPr lang="en-GB" dirty="0" err="1"/>
              <a:t>Minahasa</a:t>
            </a:r>
            <a:r>
              <a:rPr lang="en-GB" dirty="0"/>
              <a:t> police from a smuggler attempting to reach </a:t>
            </a:r>
            <a:r>
              <a:rPr lang="en-GB" dirty="0" err="1" smtClean="0"/>
              <a:t>Bitung</a:t>
            </a:r>
            <a:r>
              <a:rPr lang="en-GB" dirty="0" smtClean="0"/>
              <a:t> to </a:t>
            </a:r>
            <a:r>
              <a:rPr lang="en-GB" dirty="0"/>
              <a:t>board a ship to the Philippines (2004)</a:t>
            </a:r>
          </a:p>
          <a:p>
            <a:r>
              <a:rPr lang="en-GB" dirty="0" smtClean="0"/>
              <a:t>Forestry </a:t>
            </a:r>
            <a:r>
              <a:rPr lang="en-GB" dirty="0"/>
              <a:t>police seized a critically </a:t>
            </a:r>
            <a:r>
              <a:rPr lang="en-GB" dirty="0" smtClean="0"/>
              <a:t>endangered </a:t>
            </a:r>
            <a:r>
              <a:rPr lang="en-GB" dirty="0" err="1" smtClean="0"/>
              <a:t>Javan</a:t>
            </a:r>
            <a:r>
              <a:rPr lang="en-GB" dirty="0" smtClean="0"/>
              <a:t> Leopard </a:t>
            </a:r>
            <a:r>
              <a:rPr lang="en-GB" dirty="0"/>
              <a:t>from a smuggler seeking a buyer in the Philippines. Later returned to </a:t>
            </a:r>
            <a:r>
              <a:rPr lang="en-GB" dirty="0" smtClean="0"/>
              <a:t>Java (2006)</a:t>
            </a:r>
            <a:endParaRPr lang="en-GB" dirty="0"/>
          </a:p>
          <a:p>
            <a:r>
              <a:rPr lang="en-GB" dirty="0"/>
              <a:t>Talaud Police seized 111 Red &amp; Blue Lories from a man attempting to board a ship to the </a:t>
            </a:r>
            <a:r>
              <a:rPr lang="en-GB" dirty="0" smtClean="0"/>
              <a:t>Philippines (2013)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err="1" smtClean="0"/>
              <a:t>Bitung</a:t>
            </a:r>
            <a:r>
              <a:rPr lang="en-GB" dirty="0" smtClean="0"/>
              <a:t> police </a:t>
            </a:r>
            <a:r>
              <a:rPr lang="en-GB" dirty="0"/>
              <a:t>seized a Sumatran Sun bear ready for shipping, reported tigers had already gone (2014)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285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942" y="179348"/>
            <a:ext cx="783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MARKET CHARACTERISTICS: KEY TRENDS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942" y="920908"/>
            <a:ext cx="67413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Wildlife trade is increasingly well organised – visibility is declining though still relatively open compared to many countries.</a:t>
            </a:r>
          </a:p>
          <a:p>
            <a:pPr algn="just"/>
            <a:endParaRPr lang="en-GB" sz="2000" dirty="0" smtClean="0"/>
          </a:p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There are reports of hunters being equipped and funded by buyers/traders to collect specific species – ‘poaching to order’</a:t>
            </a:r>
          </a:p>
          <a:p>
            <a:pPr algn="just"/>
            <a:endParaRPr lang="en-GB" sz="2000" dirty="0" smtClean="0"/>
          </a:p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Online trade is growing rapidly in response to limited enforcement capacity.</a:t>
            </a:r>
          </a:p>
          <a:p>
            <a:pPr algn="just"/>
            <a:endParaRPr lang="en-GB" sz="2000" dirty="0" smtClean="0"/>
          </a:p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Wildlife traders are increasingly using disconnected network systems, like drug traffickers, as well as unidentified methods to get through custom exit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7005744" y="5517232"/>
            <a:ext cx="1586117" cy="369332"/>
            <a:chOff x="2853206" y="5733256"/>
            <a:chExt cx="1586117" cy="369332"/>
          </a:xfrm>
        </p:grpSpPr>
        <p:grpSp>
          <p:nvGrpSpPr>
            <p:cNvPr id="33" name="Group 32"/>
            <p:cNvGrpSpPr/>
            <p:nvPr/>
          </p:nvGrpSpPr>
          <p:grpSpPr>
            <a:xfrm>
              <a:off x="3111438" y="5733256"/>
              <a:ext cx="1146175" cy="269321"/>
              <a:chOff x="2915816" y="4593940"/>
              <a:chExt cx="1146175" cy="269321"/>
            </a:xfrm>
          </p:grpSpPr>
          <p:sp>
            <p:nvSpPr>
              <p:cNvPr id="103" name="Line 120"/>
              <p:cNvSpPr>
                <a:spLocks noChangeShapeType="1"/>
              </p:cNvSpPr>
              <p:nvPr/>
            </p:nvSpPr>
            <p:spPr bwMode="gray">
              <a:xfrm>
                <a:off x="2915816" y="4725144"/>
                <a:ext cx="1146175" cy="0"/>
              </a:xfrm>
              <a:prstGeom prst="line">
                <a:avLst/>
              </a:prstGeom>
              <a:noFill/>
              <a:ln w="28575">
                <a:solidFill>
                  <a:srgbClr val="25553B"/>
                </a:solidFill>
                <a:round/>
                <a:headEnd type="arrow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cxnSp>
            <p:nvCxnSpPr>
              <p:cNvPr id="104" name="AutoShape 123"/>
              <p:cNvCxnSpPr>
                <a:cxnSpLocks noChangeShapeType="1"/>
              </p:cNvCxnSpPr>
              <p:nvPr/>
            </p:nvCxnSpPr>
            <p:spPr bwMode="gray">
              <a:xfrm flipH="1">
                <a:off x="3694268" y="4593940"/>
                <a:ext cx="93085" cy="269321"/>
              </a:xfrm>
              <a:prstGeom prst="straightConnector1">
                <a:avLst/>
              </a:prstGeom>
              <a:noFill/>
              <a:ln w="28575">
                <a:solidFill>
                  <a:srgbClr val="25553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AutoShape 124"/>
              <p:cNvCxnSpPr>
                <a:cxnSpLocks noChangeShapeType="1"/>
              </p:cNvCxnSpPr>
              <p:nvPr/>
            </p:nvCxnSpPr>
            <p:spPr bwMode="gray">
              <a:xfrm flipH="1">
                <a:off x="3637984" y="4593940"/>
                <a:ext cx="93085" cy="269321"/>
              </a:xfrm>
              <a:prstGeom prst="straightConnector1">
                <a:avLst/>
              </a:prstGeom>
              <a:noFill/>
              <a:ln w="28575">
                <a:solidFill>
                  <a:srgbClr val="25553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6" name="TextBox 105"/>
            <p:cNvSpPr txBox="1"/>
            <p:nvPr/>
          </p:nvSpPr>
          <p:spPr>
            <a:xfrm>
              <a:off x="2853206" y="5733256"/>
              <a:ext cx="3506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23299" y="5733256"/>
              <a:ext cx="2160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380312" y="978873"/>
            <a:ext cx="720080" cy="721935"/>
            <a:chOff x="7424393" y="764704"/>
            <a:chExt cx="856019" cy="666522"/>
          </a:xfrm>
        </p:grpSpPr>
        <p:grpSp>
          <p:nvGrpSpPr>
            <p:cNvPr id="90" name="Group 89"/>
            <p:cNvGrpSpPr/>
            <p:nvPr/>
          </p:nvGrpSpPr>
          <p:grpSpPr>
            <a:xfrm>
              <a:off x="7424393" y="764704"/>
              <a:ext cx="494694" cy="666522"/>
              <a:chOff x="3405188" y="614363"/>
              <a:chExt cx="2828925" cy="3600450"/>
            </a:xfrm>
          </p:grpSpPr>
          <p:grpSp>
            <p:nvGrpSpPr>
              <p:cNvPr id="91" name="Group 35"/>
              <p:cNvGrpSpPr>
                <a:grpSpLocks/>
              </p:cNvGrpSpPr>
              <p:nvPr/>
            </p:nvGrpSpPr>
            <p:grpSpPr bwMode="auto">
              <a:xfrm rot="21485473" flipH="1">
                <a:off x="3659188" y="614363"/>
                <a:ext cx="2574925" cy="2365375"/>
                <a:chOff x="412" y="1300"/>
                <a:chExt cx="1203" cy="1195"/>
              </a:xfrm>
            </p:grpSpPr>
            <p:grpSp>
              <p:nvGrpSpPr>
                <p:cNvPr id="134" name="Group 36"/>
                <p:cNvGrpSpPr>
                  <a:grpSpLocks/>
                </p:cNvGrpSpPr>
                <p:nvPr/>
              </p:nvGrpSpPr>
              <p:grpSpPr bwMode="auto">
                <a:xfrm>
                  <a:off x="434" y="1314"/>
                  <a:ext cx="1181" cy="1180"/>
                  <a:chOff x="434" y="1314"/>
                  <a:chExt cx="1181" cy="1180"/>
                </a:xfrm>
              </p:grpSpPr>
              <p:grpSp>
                <p:nvGrpSpPr>
                  <p:cNvPr id="140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34" y="1314"/>
                    <a:ext cx="1181" cy="1180"/>
                    <a:chOff x="434" y="1314"/>
                    <a:chExt cx="1181" cy="1180"/>
                  </a:xfrm>
                </p:grpSpPr>
                <p:sp>
                  <p:nvSpPr>
                    <p:cNvPr id="146" name="Freeform 38"/>
                    <p:cNvSpPr>
                      <a:spLocks/>
                    </p:cNvSpPr>
                    <p:nvPr/>
                  </p:nvSpPr>
                  <p:spPr bwMode="invGray">
                    <a:xfrm>
                      <a:off x="434" y="1314"/>
                      <a:ext cx="1003" cy="685"/>
                    </a:xfrm>
                    <a:custGeom>
                      <a:avLst/>
                      <a:gdLst>
                        <a:gd name="T0" fmla="*/ 21 w 1003"/>
                        <a:gd name="T1" fmla="*/ 685 h 685"/>
                        <a:gd name="T2" fmla="*/ 6 w 1003"/>
                        <a:gd name="T3" fmla="*/ 604 h 685"/>
                        <a:gd name="T4" fmla="*/ 0 w 1003"/>
                        <a:gd name="T5" fmla="*/ 526 h 685"/>
                        <a:gd name="T6" fmla="*/ 3 w 1003"/>
                        <a:gd name="T7" fmla="*/ 472 h 685"/>
                        <a:gd name="T8" fmla="*/ 12 w 1003"/>
                        <a:gd name="T9" fmla="*/ 423 h 685"/>
                        <a:gd name="T10" fmla="*/ 27 w 1003"/>
                        <a:gd name="T11" fmla="*/ 369 h 685"/>
                        <a:gd name="T12" fmla="*/ 51 w 1003"/>
                        <a:gd name="T13" fmla="*/ 315 h 685"/>
                        <a:gd name="T14" fmla="*/ 81 w 1003"/>
                        <a:gd name="T15" fmla="*/ 258 h 685"/>
                        <a:gd name="T16" fmla="*/ 111 w 1003"/>
                        <a:gd name="T17" fmla="*/ 213 h 685"/>
                        <a:gd name="T18" fmla="*/ 147 w 1003"/>
                        <a:gd name="T19" fmla="*/ 168 h 685"/>
                        <a:gd name="T20" fmla="*/ 189 w 1003"/>
                        <a:gd name="T21" fmla="*/ 129 h 685"/>
                        <a:gd name="T22" fmla="*/ 231 w 1003"/>
                        <a:gd name="T23" fmla="*/ 96 h 685"/>
                        <a:gd name="T24" fmla="*/ 276 w 1003"/>
                        <a:gd name="T25" fmla="*/ 69 h 685"/>
                        <a:gd name="T26" fmla="*/ 331 w 1003"/>
                        <a:gd name="T27" fmla="*/ 45 h 685"/>
                        <a:gd name="T28" fmla="*/ 394 w 1003"/>
                        <a:gd name="T29" fmla="*/ 24 h 685"/>
                        <a:gd name="T30" fmla="*/ 448 w 1003"/>
                        <a:gd name="T31" fmla="*/ 9 h 685"/>
                        <a:gd name="T32" fmla="*/ 514 w 1003"/>
                        <a:gd name="T33" fmla="*/ 0 h 685"/>
                        <a:gd name="T34" fmla="*/ 598 w 1003"/>
                        <a:gd name="T35" fmla="*/ 0 h 685"/>
                        <a:gd name="T36" fmla="*/ 661 w 1003"/>
                        <a:gd name="T37" fmla="*/ 12 h 685"/>
                        <a:gd name="T38" fmla="*/ 736 w 1003"/>
                        <a:gd name="T39" fmla="*/ 30 h 685"/>
                        <a:gd name="T40" fmla="*/ 811 w 1003"/>
                        <a:gd name="T41" fmla="*/ 63 h 685"/>
                        <a:gd name="T42" fmla="*/ 877 w 1003"/>
                        <a:gd name="T43" fmla="*/ 102 h 685"/>
                        <a:gd name="T44" fmla="*/ 922 w 1003"/>
                        <a:gd name="T45" fmla="*/ 141 h 685"/>
                        <a:gd name="T46" fmla="*/ 967 w 1003"/>
                        <a:gd name="T47" fmla="*/ 186 h 685"/>
                        <a:gd name="T48" fmla="*/ 1003 w 1003"/>
                        <a:gd name="T49" fmla="*/ 231 h 685"/>
                        <a:gd name="T50" fmla="*/ 907 w 1003"/>
                        <a:gd name="T51" fmla="*/ 159 h 685"/>
                        <a:gd name="T52" fmla="*/ 856 w 1003"/>
                        <a:gd name="T53" fmla="*/ 129 h 685"/>
                        <a:gd name="T54" fmla="*/ 802 w 1003"/>
                        <a:gd name="T55" fmla="*/ 108 h 685"/>
                        <a:gd name="T56" fmla="*/ 733 w 1003"/>
                        <a:gd name="T57" fmla="*/ 87 h 685"/>
                        <a:gd name="T58" fmla="*/ 667 w 1003"/>
                        <a:gd name="T59" fmla="*/ 78 h 685"/>
                        <a:gd name="T60" fmla="*/ 595 w 1003"/>
                        <a:gd name="T61" fmla="*/ 75 h 685"/>
                        <a:gd name="T62" fmla="*/ 541 w 1003"/>
                        <a:gd name="T63" fmla="*/ 78 h 685"/>
                        <a:gd name="T64" fmla="*/ 484 w 1003"/>
                        <a:gd name="T65" fmla="*/ 87 h 685"/>
                        <a:gd name="T66" fmla="*/ 427 w 1003"/>
                        <a:gd name="T67" fmla="*/ 102 h 685"/>
                        <a:gd name="T68" fmla="*/ 373 w 1003"/>
                        <a:gd name="T69" fmla="*/ 120 h 685"/>
                        <a:gd name="T70" fmla="*/ 313 w 1003"/>
                        <a:gd name="T71" fmla="*/ 150 h 685"/>
                        <a:gd name="T72" fmla="*/ 267 w 1003"/>
                        <a:gd name="T73" fmla="*/ 177 h 685"/>
                        <a:gd name="T74" fmla="*/ 228 w 1003"/>
                        <a:gd name="T75" fmla="*/ 210 h 685"/>
                        <a:gd name="T76" fmla="*/ 183 w 1003"/>
                        <a:gd name="T77" fmla="*/ 246 h 685"/>
                        <a:gd name="T78" fmla="*/ 147 w 1003"/>
                        <a:gd name="T79" fmla="*/ 285 h 685"/>
                        <a:gd name="T80" fmla="*/ 111 w 1003"/>
                        <a:gd name="T81" fmla="*/ 339 h 685"/>
                        <a:gd name="T82" fmla="*/ 78 w 1003"/>
                        <a:gd name="T83" fmla="*/ 396 h 685"/>
                        <a:gd name="T84" fmla="*/ 57 w 1003"/>
                        <a:gd name="T85" fmla="*/ 450 h 685"/>
                        <a:gd name="T86" fmla="*/ 39 w 1003"/>
                        <a:gd name="T87" fmla="*/ 514 h 685"/>
                        <a:gd name="T88" fmla="*/ 27 w 1003"/>
                        <a:gd name="T89" fmla="*/ 592 h 685"/>
                        <a:gd name="T90" fmla="*/ 21 w 1003"/>
                        <a:gd name="T91" fmla="*/ 685 h 6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1003" h="685">
                          <a:moveTo>
                            <a:pt x="21" y="685"/>
                          </a:moveTo>
                          <a:lnTo>
                            <a:pt x="6" y="604"/>
                          </a:lnTo>
                          <a:lnTo>
                            <a:pt x="0" y="526"/>
                          </a:lnTo>
                          <a:lnTo>
                            <a:pt x="3" y="472"/>
                          </a:lnTo>
                          <a:lnTo>
                            <a:pt x="12" y="423"/>
                          </a:lnTo>
                          <a:lnTo>
                            <a:pt x="27" y="369"/>
                          </a:lnTo>
                          <a:lnTo>
                            <a:pt x="51" y="315"/>
                          </a:lnTo>
                          <a:lnTo>
                            <a:pt x="81" y="258"/>
                          </a:lnTo>
                          <a:lnTo>
                            <a:pt x="111" y="213"/>
                          </a:lnTo>
                          <a:lnTo>
                            <a:pt x="147" y="168"/>
                          </a:lnTo>
                          <a:lnTo>
                            <a:pt x="189" y="129"/>
                          </a:lnTo>
                          <a:lnTo>
                            <a:pt x="231" y="96"/>
                          </a:lnTo>
                          <a:lnTo>
                            <a:pt x="276" y="69"/>
                          </a:lnTo>
                          <a:lnTo>
                            <a:pt x="331" y="45"/>
                          </a:lnTo>
                          <a:lnTo>
                            <a:pt x="394" y="24"/>
                          </a:lnTo>
                          <a:lnTo>
                            <a:pt x="448" y="9"/>
                          </a:lnTo>
                          <a:lnTo>
                            <a:pt x="514" y="0"/>
                          </a:lnTo>
                          <a:lnTo>
                            <a:pt x="598" y="0"/>
                          </a:lnTo>
                          <a:lnTo>
                            <a:pt x="661" y="12"/>
                          </a:lnTo>
                          <a:lnTo>
                            <a:pt x="736" y="30"/>
                          </a:lnTo>
                          <a:lnTo>
                            <a:pt x="811" y="63"/>
                          </a:lnTo>
                          <a:lnTo>
                            <a:pt x="877" y="102"/>
                          </a:lnTo>
                          <a:lnTo>
                            <a:pt x="922" y="141"/>
                          </a:lnTo>
                          <a:lnTo>
                            <a:pt x="967" y="186"/>
                          </a:lnTo>
                          <a:lnTo>
                            <a:pt x="1003" y="231"/>
                          </a:lnTo>
                          <a:lnTo>
                            <a:pt x="907" y="159"/>
                          </a:lnTo>
                          <a:lnTo>
                            <a:pt x="856" y="129"/>
                          </a:lnTo>
                          <a:lnTo>
                            <a:pt x="802" y="108"/>
                          </a:lnTo>
                          <a:lnTo>
                            <a:pt x="733" y="87"/>
                          </a:lnTo>
                          <a:lnTo>
                            <a:pt x="667" y="78"/>
                          </a:lnTo>
                          <a:lnTo>
                            <a:pt x="595" y="75"/>
                          </a:lnTo>
                          <a:lnTo>
                            <a:pt x="541" y="78"/>
                          </a:lnTo>
                          <a:lnTo>
                            <a:pt x="484" y="87"/>
                          </a:lnTo>
                          <a:lnTo>
                            <a:pt x="427" y="102"/>
                          </a:lnTo>
                          <a:lnTo>
                            <a:pt x="373" y="120"/>
                          </a:lnTo>
                          <a:lnTo>
                            <a:pt x="313" y="150"/>
                          </a:lnTo>
                          <a:lnTo>
                            <a:pt x="267" y="177"/>
                          </a:lnTo>
                          <a:lnTo>
                            <a:pt x="228" y="210"/>
                          </a:lnTo>
                          <a:lnTo>
                            <a:pt x="183" y="246"/>
                          </a:lnTo>
                          <a:lnTo>
                            <a:pt x="147" y="285"/>
                          </a:lnTo>
                          <a:lnTo>
                            <a:pt x="111" y="339"/>
                          </a:lnTo>
                          <a:lnTo>
                            <a:pt x="78" y="396"/>
                          </a:lnTo>
                          <a:lnTo>
                            <a:pt x="57" y="450"/>
                          </a:lnTo>
                          <a:lnTo>
                            <a:pt x="39" y="514"/>
                          </a:lnTo>
                          <a:lnTo>
                            <a:pt x="27" y="592"/>
                          </a:lnTo>
                          <a:lnTo>
                            <a:pt x="21" y="685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7" name="Freeform 39"/>
                    <p:cNvSpPr>
                      <a:spLocks/>
                    </p:cNvSpPr>
                    <p:nvPr/>
                  </p:nvSpPr>
                  <p:spPr bwMode="invGray">
                    <a:xfrm>
                      <a:off x="509" y="1653"/>
                      <a:ext cx="1106" cy="841"/>
                    </a:xfrm>
                    <a:custGeom>
                      <a:avLst/>
                      <a:gdLst>
                        <a:gd name="T0" fmla="*/ 0 w 1106"/>
                        <a:gd name="T1" fmla="*/ 511 h 841"/>
                        <a:gd name="T2" fmla="*/ 63 w 1106"/>
                        <a:gd name="T3" fmla="*/ 583 h 841"/>
                        <a:gd name="T4" fmla="*/ 132 w 1106"/>
                        <a:gd name="T5" fmla="*/ 646 h 841"/>
                        <a:gd name="T6" fmla="*/ 195 w 1106"/>
                        <a:gd name="T7" fmla="*/ 682 h 841"/>
                        <a:gd name="T8" fmla="*/ 286 w 1106"/>
                        <a:gd name="T9" fmla="*/ 721 h 841"/>
                        <a:gd name="T10" fmla="*/ 358 w 1106"/>
                        <a:gd name="T11" fmla="*/ 742 h 841"/>
                        <a:gd name="T12" fmla="*/ 424 w 1106"/>
                        <a:gd name="T13" fmla="*/ 751 h 841"/>
                        <a:gd name="T14" fmla="*/ 502 w 1106"/>
                        <a:gd name="T15" fmla="*/ 751 h 841"/>
                        <a:gd name="T16" fmla="*/ 559 w 1106"/>
                        <a:gd name="T17" fmla="*/ 745 h 841"/>
                        <a:gd name="T18" fmla="*/ 628 w 1106"/>
                        <a:gd name="T19" fmla="*/ 733 h 841"/>
                        <a:gd name="T20" fmla="*/ 697 w 1106"/>
                        <a:gd name="T21" fmla="*/ 712 h 841"/>
                        <a:gd name="T22" fmla="*/ 754 w 1106"/>
                        <a:gd name="T23" fmla="*/ 682 h 841"/>
                        <a:gd name="T24" fmla="*/ 808 w 1106"/>
                        <a:gd name="T25" fmla="*/ 649 h 841"/>
                        <a:gd name="T26" fmla="*/ 856 w 1106"/>
                        <a:gd name="T27" fmla="*/ 616 h 841"/>
                        <a:gd name="T28" fmla="*/ 904 w 1106"/>
                        <a:gd name="T29" fmla="*/ 568 h 841"/>
                        <a:gd name="T30" fmla="*/ 952 w 1106"/>
                        <a:gd name="T31" fmla="*/ 514 h 841"/>
                        <a:gd name="T32" fmla="*/ 989 w 1106"/>
                        <a:gd name="T33" fmla="*/ 463 h 841"/>
                        <a:gd name="T34" fmla="*/ 1010 w 1106"/>
                        <a:gd name="T35" fmla="*/ 412 h 841"/>
                        <a:gd name="T36" fmla="*/ 1037 w 1106"/>
                        <a:gd name="T37" fmla="*/ 331 h 841"/>
                        <a:gd name="T38" fmla="*/ 1055 w 1106"/>
                        <a:gd name="T39" fmla="*/ 247 h 841"/>
                        <a:gd name="T40" fmla="*/ 1058 w 1106"/>
                        <a:gd name="T41" fmla="*/ 172 h 841"/>
                        <a:gd name="T42" fmla="*/ 1046 w 1106"/>
                        <a:gd name="T43" fmla="*/ 90 h 841"/>
                        <a:gd name="T44" fmla="*/ 1019 w 1106"/>
                        <a:gd name="T45" fmla="*/ 0 h 841"/>
                        <a:gd name="T46" fmla="*/ 1046 w 1106"/>
                        <a:gd name="T47" fmla="*/ 48 h 841"/>
                        <a:gd name="T48" fmla="*/ 1076 w 1106"/>
                        <a:gd name="T49" fmla="*/ 117 h 841"/>
                        <a:gd name="T50" fmla="*/ 1091 w 1106"/>
                        <a:gd name="T51" fmla="*/ 181 h 841"/>
                        <a:gd name="T52" fmla="*/ 1106 w 1106"/>
                        <a:gd name="T53" fmla="*/ 241 h 841"/>
                        <a:gd name="T54" fmla="*/ 1103 w 1106"/>
                        <a:gd name="T55" fmla="*/ 292 h 841"/>
                        <a:gd name="T56" fmla="*/ 1100 w 1106"/>
                        <a:gd name="T57" fmla="*/ 361 h 841"/>
                        <a:gd name="T58" fmla="*/ 1064 w 1106"/>
                        <a:gd name="T59" fmla="*/ 493 h 841"/>
                        <a:gd name="T60" fmla="*/ 1028 w 1106"/>
                        <a:gd name="T61" fmla="*/ 565 h 841"/>
                        <a:gd name="T62" fmla="*/ 983 w 1106"/>
                        <a:gd name="T63" fmla="*/ 628 h 841"/>
                        <a:gd name="T64" fmla="*/ 934 w 1106"/>
                        <a:gd name="T65" fmla="*/ 682 h 841"/>
                        <a:gd name="T66" fmla="*/ 886 w 1106"/>
                        <a:gd name="T67" fmla="*/ 721 h 841"/>
                        <a:gd name="T68" fmla="*/ 820 w 1106"/>
                        <a:gd name="T69" fmla="*/ 766 h 841"/>
                        <a:gd name="T70" fmla="*/ 754 w 1106"/>
                        <a:gd name="T71" fmla="*/ 796 h 841"/>
                        <a:gd name="T72" fmla="*/ 691 w 1106"/>
                        <a:gd name="T73" fmla="*/ 817 h 841"/>
                        <a:gd name="T74" fmla="*/ 610 w 1106"/>
                        <a:gd name="T75" fmla="*/ 838 h 841"/>
                        <a:gd name="T76" fmla="*/ 550 w 1106"/>
                        <a:gd name="T77" fmla="*/ 841 h 841"/>
                        <a:gd name="T78" fmla="*/ 484 w 1106"/>
                        <a:gd name="T79" fmla="*/ 841 h 841"/>
                        <a:gd name="T80" fmla="*/ 418 w 1106"/>
                        <a:gd name="T81" fmla="*/ 829 h 841"/>
                        <a:gd name="T82" fmla="*/ 346 w 1106"/>
                        <a:gd name="T83" fmla="*/ 814 h 841"/>
                        <a:gd name="T84" fmla="*/ 298 w 1106"/>
                        <a:gd name="T85" fmla="*/ 796 h 841"/>
                        <a:gd name="T86" fmla="*/ 234 w 1106"/>
                        <a:gd name="T87" fmla="*/ 763 h 841"/>
                        <a:gd name="T88" fmla="*/ 180 w 1106"/>
                        <a:gd name="T89" fmla="*/ 733 h 841"/>
                        <a:gd name="T90" fmla="*/ 129 w 1106"/>
                        <a:gd name="T91" fmla="*/ 691 h 841"/>
                        <a:gd name="T92" fmla="*/ 75 w 1106"/>
                        <a:gd name="T93" fmla="*/ 634 h 841"/>
                        <a:gd name="T94" fmla="*/ 24 w 1106"/>
                        <a:gd name="T95" fmla="*/ 562 h 841"/>
                        <a:gd name="T96" fmla="*/ 0 w 1106"/>
                        <a:gd name="T97" fmla="*/ 511 h 8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1106" h="841">
                          <a:moveTo>
                            <a:pt x="0" y="511"/>
                          </a:moveTo>
                          <a:lnTo>
                            <a:pt x="63" y="583"/>
                          </a:lnTo>
                          <a:lnTo>
                            <a:pt x="132" y="646"/>
                          </a:lnTo>
                          <a:lnTo>
                            <a:pt x="195" y="682"/>
                          </a:lnTo>
                          <a:lnTo>
                            <a:pt x="286" y="721"/>
                          </a:lnTo>
                          <a:lnTo>
                            <a:pt x="358" y="742"/>
                          </a:lnTo>
                          <a:lnTo>
                            <a:pt x="424" y="751"/>
                          </a:lnTo>
                          <a:lnTo>
                            <a:pt x="502" y="751"/>
                          </a:lnTo>
                          <a:lnTo>
                            <a:pt x="559" y="745"/>
                          </a:lnTo>
                          <a:lnTo>
                            <a:pt x="628" y="733"/>
                          </a:lnTo>
                          <a:lnTo>
                            <a:pt x="697" y="712"/>
                          </a:lnTo>
                          <a:lnTo>
                            <a:pt x="754" y="682"/>
                          </a:lnTo>
                          <a:lnTo>
                            <a:pt x="808" y="649"/>
                          </a:lnTo>
                          <a:lnTo>
                            <a:pt x="856" y="616"/>
                          </a:lnTo>
                          <a:lnTo>
                            <a:pt x="904" y="568"/>
                          </a:lnTo>
                          <a:lnTo>
                            <a:pt x="952" y="514"/>
                          </a:lnTo>
                          <a:lnTo>
                            <a:pt x="989" y="463"/>
                          </a:lnTo>
                          <a:lnTo>
                            <a:pt x="1010" y="412"/>
                          </a:lnTo>
                          <a:lnTo>
                            <a:pt x="1037" y="331"/>
                          </a:lnTo>
                          <a:lnTo>
                            <a:pt x="1055" y="247"/>
                          </a:lnTo>
                          <a:lnTo>
                            <a:pt x="1058" y="172"/>
                          </a:lnTo>
                          <a:lnTo>
                            <a:pt x="1046" y="90"/>
                          </a:lnTo>
                          <a:lnTo>
                            <a:pt x="1019" y="0"/>
                          </a:lnTo>
                          <a:lnTo>
                            <a:pt x="1046" y="48"/>
                          </a:lnTo>
                          <a:lnTo>
                            <a:pt x="1076" y="117"/>
                          </a:lnTo>
                          <a:lnTo>
                            <a:pt x="1091" y="181"/>
                          </a:lnTo>
                          <a:lnTo>
                            <a:pt x="1106" y="241"/>
                          </a:lnTo>
                          <a:lnTo>
                            <a:pt x="1103" y="292"/>
                          </a:lnTo>
                          <a:lnTo>
                            <a:pt x="1100" y="361"/>
                          </a:lnTo>
                          <a:lnTo>
                            <a:pt x="1064" y="493"/>
                          </a:lnTo>
                          <a:lnTo>
                            <a:pt x="1028" y="565"/>
                          </a:lnTo>
                          <a:lnTo>
                            <a:pt x="983" y="628"/>
                          </a:lnTo>
                          <a:lnTo>
                            <a:pt x="934" y="682"/>
                          </a:lnTo>
                          <a:lnTo>
                            <a:pt x="886" y="721"/>
                          </a:lnTo>
                          <a:lnTo>
                            <a:pt x="820" y="766"/>
                          </a:lnTo>
                          <a:lnTo>
                            <a:pt x="754" y="796"/>
                          </a:lnTo>
                          <a:lnTo>
                            <a:pt x="691" y="817"/>
                          </a:lnTo>
                          <a:lnTo>
                            <a:pt x="610" y="838"/>
                          </a:lnTo>
                          <a:lnTo>
                            <a:pt x="550" y="841"/>
                          </a:lnTo>
                          <a:lnTo>
                            <a:pt x="484" y="841"/>
                          </a:lnTo>
                          <a:lnTo>
                            <a:pt x="418" y="829"/>
                          </a:lnTo>
                          <a:lnTo>
                            <a:pt x="346" y="814"/>
                          </a:lnTo>
                          <a:lnTo>
                            <a:pt x="298" y="796"/>
                          </a:lnTo>
                          <a:lnTo>
                            <a:pt x="234" y="763"/>
                          </a:lnTo>
                          <a:lnTo>
                            <a:pt x="180" y="733"/>
                          </a:lnTo>
                          <a:lnTo>
                            <a:pt x="129" y="691"/>
                          </a:lnTo>
                          <a:lnTo>
                            <a:pt x="75" y="634"/>
                          </a:lnTo>
                          <a:lnTo>
                            <a:pt x="24" y="562"/>
                          </a:lnTo>
                          <a:lnTo>
                            <a:pt x="0" y="511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41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41" y="1330"/>
                    <a:ext cx="1172" cy="1113"/>
                    <a:chOff x="441" y="1330"/>
                    <a:chExt cx="1172" cy="1113"/>
                  </a:xfrm>
                </p:grpSpPr>
                <p:sp>
                  <p:nvSpPr>
                    <p:cNvPr id="142" name="Freeform 41"/>
                    <p:cNvSpPr>
                      <a:spLocks/>
                    </p:cNvSpPr>
                    <p:nvPr/>
                  </p:nvSpPr>
                  <p:spPr bwMode="invGray">
                    <a:xfrm>
                      <a:off x="507" y="2165"/>
                      <a:ext cx="287" cy="278"/>
                    </a:xfrm>
                    <a:custGeom>
                      <a:avLst/>
                      <a:gdLst>
                        <a:gd name="T0" fmla="*/ 0 w 287"/>
                        <a:gd name="T1" fmla="*/ 0 h 278"/>
                        <a:gd name="T2" fmla="*/ 30 w 287"/>
                        <a:gd name="T3" fmla="*/ 56 h 278"/>
                        <a:gd name="T4" fmla="*/ 59 w 287"/>
                        <a:gd name="T5" fmla="*/ 99 h 278"/>
                        <a:gd name="T6" fmla="*/ 90 w 287"/>
                        <a:gd name="T7" fmla="*/ 138 h 278"/>
                        <a:gd name="T8" fmla="*/ 138 w 287"/>
                        <a:gd name="T9" fmla="*/ 185 h 278"/>
                        <a:gd name="T10" fmla="*/ 174 w 287"/>
                        <a:gd name="T11" fmla="*/ 215 h 278"/>
                        <a:gd name="T12" fmla="*/ 220 w 287"/>
                        <a:gd name="T13" fmla="*/ 244 h 278"/>
                        <a:gd name="T14" fmla="*/ 287 w 287"/>
                        <a:gd name="T15" fmla="*/ 278 h 278"/>
                        <a:gd name="T16" fmla="*/ 212 w 287"/>
                        <a:gd name="T17" fmla="*/ 176 h 278"/>
                        <a:gd name="T18" fmla="*/ 170 w 287"/>
                        <a:gd name="T19" fmla="*/ 152 h 278"/>
                        <a:gd name="T20" fmla="*/ 140 w 287"/>
                        <a:gd name="T21" fmla="*/ 131 h 278"/>
                        <a:gd name="T22" fmla="*/ 96 w 287"/>
                        <a:gd name="T23" fmla="*/ 101 h 278"/>
                        <a:gd name="T24" fmla="*/ 62 w 287"/>
                        <a:gd name="T25" fmla="*/ 69 h 278"/>
                        <a:gd name="T26" fmla="*/ 35 w 287"/>
                        <a:gd name="T27" fmla="*/ 42 h 278"/>
                        <a:gd name="T28" fmla="*/ 0 w 287"/>
                        <a:gd name="T29" fmla="*/ 0 h 27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87" h="278">
                          <a:moveTo>
                            <a:pt x="0" y="0"/>
                          </a:moveTo>
                          <a:lnTo>
                            <a:pt x="30" y="56"/>
                          </a:lnTo>
                          <a:lnTo>
                            <a:pt x="59" y="99"/>
                          </a:lnTo>
                          <a:lnTo>
                            <a:pt x="90" y="138"/>
                          </a:lnTo>
                          <a:lnTo>
                            <a:pt x="138" y="185"/>
                          </a:lnTo>
                          <a:lnTo>
                            <a:pt x="174" y="215"/>
                          </a:lnTo>
                          <a:lnTo>
                            <a:pt x="220" y="244"/>
                          </a:lnTo>
                          <a:lnTo>
                            <a:pt x="287" y="278"/>
                          </a:lnTo>
                          <a:lnTo>
                            <a:pt x="212" y="176"/>
                          </a:lnTo>
                          <a:lnTo>
                            <a:pt x="170" y="152"/>
                          </a:lnTo>
                          <a:lnTo>
                            <a:pt x="140" y="131"/>
                          </a:lnTo>
                          <a:lnTo>
                            <a:pt x="96" y="101"/>
                          </a:lnTo>
                          <a:lnTo>
                            <a:pt x="62" y="69"/>
                          </a:lnTo>
                          <a:lnTo>
                            <a:pt x="35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3" name="Freeform 42"/>
                    <p:cNvSpPr>
                      <a:spLocks/>
                    </p:cNvSpPr>
                    <p:nvPr/>
                  </p:nvSpPr>
                  <p:spPr bwMode="invGray">
                    <a:xfrm>
                      <a:off x="1510" y="1647"/>
                      <a:ext cx="103" cy="546"/>
                    </a:xfrm>
                    <a:custGeom>
                      <a:avLst/>
                      <a:gdLst>
                        <a:gd name="T0" fmla="*/ 19 w 103"/>
                        <a:gd name="T1" fmla="*/ 0 h 546"/>
                        <a:gd name="T2" fmla="*/ 39 w 103"/>
                        <a:gd name="T3" fmla="*/ 37 h 546"/>
                        <a:gd name="T4" fmla="*/ 52 w 103"/>
                        <a:gd name="T5" fmla="*/ 69 h 546"/>
                        <a:gd name="T6" fmla="*/ 66 w 103"/>
                        <a:gd name="T7" fmla="*/ 102 h 546"/>
                        <a:gd name="T8" fmla="*/ 76 w 103"/>
                        <a:gd name="T9" fmla="*/ 134 h 546"/>
                        <a:gd name="T10" fmla="*/ 84 w 103"/>
                        <a:gd name="T11" fmla="*/ 164 h 546"/>
                        <a:gd name="T12" fmla="*/ 99 w 103"/>
                        <a:gd name="T13" fmla="*/ 217 h 546"/>
                        <a:gd name="T14" fmla="*/ 103 w 103"/>
                        <a:gd name="T15" fmla="*/ 269 h 546"/>
                        <a:gd name="T16" fmla="*/ 100 w 103"/>
                        <a:gd name="T17" fmla="*/ 349 h 546"/>
                        <a:gd name="T18" fmla="*/ 93 w 103"/>
                        <a:gd name="T19" fmla="*/ 403 h 546"/>
                        <a:gd name="T20" fmla="*/ 82 w 103"/>
                        <a:gd name="T21" fmla="*/ 447 h 546"/>
                        <a:gd name="T22" fmla="*/ 65 w 103"/>
                        <a:gd name="T23" fmla="*/ 493 h 546"/>
                        <a:gd name="T24" fmla="*/ 42 w 103"/>
                        <a:gd name="T25" fmla="*/ 546 h 546"/>
                        <a:gd name="T26" fmla="*/ 0 w 103"/>
                        <a:gd name="T27" fmla="*/ 443 h 546"/>
                        <a:gd name="T28" fmla="*/ 19 w 103"/>
                        <a:gd name="T29" fmla="*/ 398 h 546"/>
                        <a:gd name="T30" fmla="*/ 28 w 103"/>
                        <a:gd name="T31" fmla="*/ 374 h 546"/>
                        <a:gd name="T32" fmla="*/ 39 w 103"/>
                        <a:gd name="T33" fmla="*/ 343 h 546"/>
                        <a:gd name="T34" fmla="*/ 46 w 103"/>
                        <a:gd name="T35" fmla="*/ 311 h 546"/>
                        <a:gd name="T36" fmla="*/ 52 w 103"/>
                        <a:gd name="T37" fmla="*/ 262 h 546"/>
                        <a:gd name="T38" fmla="*/ 55 w 103"/>
                        <a:gd name="T39" fmla="*/ 221 h 546"/>
                        <a:gd name="T40" fmla="*/ 55 w 103"/>
                        <a:gd name="T41" fmla="*/ 160 h 546"/>
                        <a:gd name="T42" fmla="*/ 46 w 103"/>
                        <a:gd name="T43" fmla="*/ 105 h 546"/>
                        <a:gd name="T44" fmla="*/ 36 w 103"/>
                        <a:gd name="T45" fmla="*/ 60 h 546"/>
                        <a:gd name="T46" fmla="*/ 30 w 103"/>
                        <a:gd name="T47" fmla="*/ 36 h 546"/>
                        <a:gd name="T48" fmla="*/ 19 w 103"/>
                        <a:gd name="T49" fmla="*/ 0 h 5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03" h="546">
                          <a:moveTo>
                            <a:pt x="19" y="0"/>
                          </a:moveTo>
                          <a:lnTo>
                            <a:pt x="39" y="37"/>
                          </a:lnTo>
                          <a:lnTo>
                            <a:pt x="52" y="69"/>
                          </a:lnTo>
                          <a:lnTo>
                            <a:pt x="66" y="102"/>
                          </a:lnTo>
                          <a:lnTo>
                            <a:pt x="76" y="134"/>
                          </a:lnTo>
                          <a:lnTo>
                            <a:pt x="84" y="164"/>
                          </a:lnTo>
                          <a:lnTo>
                            <a:pt x="99" y="217"/>
                          </a:lnTo>
                          <a:lnTo>
                            <a:pt x="103" y="269"/>
                          </a:lnTo>
                          <a:lnTo>
                            <a:pt x="100" y="349"/>
                          </a:lnTo>
                          <a:lnTo>
                            <a:pt x="93" y="403"/>
                          </a:lnTo>
                          <a:lnTo>
                            <a:pt x="82" y="447"/>
                          </a:lnTo>
                          <a:lnTo>
                            <a:pt x="65" y="493"/>
                          </a:lnTo>
                          <a:lnTo>
                            <a:pt x="42" y="546"/>
                          </a:lnTo>
                          <a:lnTo>
                            <a:pt x="0" y="443"/>
                          </a:lnTo>
                          <a:lnTo>
                            <a:pt x="19" y="398"/>
                          </a:lnTo>
                          <a:lnTo>
                            <a:pt x="28" y="374"/>
                          </a:lnTo>
                          <a:lnTo>
                            <a:pt x="39" y="343"/>
                          </a:lnTo>
                          <a:lnTo>
                            <a:pt x="46" y="311"/>
                          </a:lnTo>
                          <a:lnTo>
                            <a:pt x="52" y="262"/>
                          </a:lnTo>
                          <a:lnTo>
                            <a:pt x="55" y="221"/>
                          </a:lnTo>
                          <a:lnTo>
                            <a:pt x="55" y="160"/>
                          </a:lnTo>
                          <a:lnTo>
                            <a:pt x="46" y="105"/>
                          </a:lnTo>
                          <a:lnTo>
                            <a:pt x="36" y="60"/>
                          </a:lnTo>
                          <a:lnTo>
                            <a:pt x="30" y="36"/>
                          </a:lnTo>
                          <a:lnTo>
                            <a:pt x="19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4" name="Freeform 43"/>
                    <p:cNvSpPr>
                      <a:spLocks/>
                    </p:cNvSpPr>
                    <p:nvPr/>
                  </p:nvSpPr>
                  <p:spPr bwMode="invGray">
                    <a:xfrm>
                      <a:off x="972" y="1330"/>
                      <a:ext cx="408" cy="165"/>
                    </a:xfrm>
                    <a:custGeom>
                      <a:avLst/>
                      <a:gdLst>
                        <a:gd name="T0" fmla="*/ 0 w 408"/>
                        <a:gd name="T1" fmla="*/ 0 h 165"/>
                        <a:gd name="T2" fmla="*/ 31 w 408"/>
                        <a:gd name="T3" fmla="*/ 60 h 165"/>
                        <a:gd name="T4" fmla="*/ 79 w 408"/>
                        <a:gd name="T5" fmla="*/ 57 h 165"/>
                        <a:gd name="T6" fmla="*/ 123 w 408"/>
                        <a:gd name="T7" fmla="*/ 60 h 165"/>
                        <a:gd name="T8" fmla="*/ 164 w 408"/>
                        <a:gd name="T9" fmla="*/ 66 h 165"/>
                        <a:gd name="T10" fmla="*/ 202 w 408"/>
                        <a:gd name="T11" fmla="*/ 73 h 165"/>
                        <a:gd name="T12" fmla="*/ 240 w 408"/>
                        <a:gd name="T13" fmla="*/ 83 h 165"/>
                        <a:gd name="T14" fmla="*/ 266 w 408"/>
                        <a:gd name="T15" fmla="*/ 91 h 165"/>
                        <a:gd name="T16" fmla="*/ 300 w 408"/>
                        <a:gd name="T17" fmla="*/ 105 h 165"/>
                        <a:gd name="T18" fmla="*/ 339 w 408"/>
                        <a:gd name="T19" fmla="*/ 124 h 165"/>
                        <a:gd name="T20" fmla="*/ 408 w 408"/>
                        <a:gd name="T21" fmla="*/ 165 h 165"/>
                        <a:gd name="T22" fmla="*/ 368 w 408"/>
                        <a:gd name="T23" fmla="*/ 123 h 165"/>
                        <a:gd name="T24" fmla="*/ 340 w 408"/>
                        <a:gd name="T25" fmla="*/ 102 h 165"/>
                        <a:gd name="T26" fmla="*/ 303 w 408"/>
                        <a:gd name="T27" fmla="*/ 78 h 165"/>
                        <a:gd name="T28" fmla="*/ 280 w 408"/>
                        <a:gd name="T29" fmla="*/ 64 h 165"/>
                        <a:gd name="T30" fmla="*/ 229 w 408"/>
                        <a:gd name="T31" fmla="*/ 40 h 165"/>
                        <a:gd name="T32" fmla="*/ 196 w 408"/>
                        <a:gd name="T33" fmla="*/ 28 h 165"/>
                        <a:gd name="T34" fmla="*/ 169 w 408"/>
                        <a:gd name="T35" fmla="*/ 19 h 165"/>
                        <a:gd name="T36" fmla="*/ 144 w 408"/>
                        <a:gd name="T37" fmla="*/ 13 h 165"/>
                        <a:gd name="T38" fmla="*/ 105 w 408"/>
                        <a:gd name="T39" fmla="*/ 6 h 165"/>
                        <a:gd name="T40" fmla="*/ 64 w 408"/>
                        <a:gd name="T41" fmla="*/ 1 h 165"/>
                        <a:gd name="T42" fmla="*/ 18 w 408"/>
                        <a:gd name="T43" fmla="*/ 0 h 165"/>
                        <a:gd name="T44" fmla="*/ 0 w 408"/>
                        <a:gd name="T45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408" h="165">
                          <a:moveTo>
                            <a:pt x="0" y="0"/>
                          </a:moveTo>
                          <a:lnTo>
                            <a:pt x="31" y="60"/>
                          </a:lnTo>
                          <a:lnTo>
                            <a:pt x="79" y="57"/>
                          </a:lnTo>
                          <a:lnTo>
                            <a:pt x="123" y="60"/>
                          </a:lnTo>
                          <a:lnTo>
                            <a:pt x="164" y="66"/>
                          </a:lnTo>
                          <a:lnTo>
                            <a:pt x="202" y="73"/>
                          </a:lnTo>
                          <a:lnTo>
                            <a:pt x="240" y="83"/>
                          </a:lnTo>
                          <a:lnTo>
                            <a:pt x="266" y="91"/>
                          </a:lnTo>
                          <a:lnTo>
                            <a:pt x="300" y="105"/>
                          </a:lnTo>
                          <a:lnTo>
                            <a:pt x="339" y="124"/>
                          </a:lnTo>
                          <a:lnTo>
                            <a:pt x="408" y="165"/>
                          </a:lnTo>
                          <a:lnTo>
                            <a:pt x="368" y="123"/>
                          </a:lnTo>
                          <a:lnTo>
                            <a:pt x="340" y="102"/>
                          </a:lnTo>
                          <a:lnTo>
                            <a:pt x="303" y="78"/>
                          </a:lnTo>
                          <a:lnTo>
                            <a:pt x="280" y="64"/>
                          </a:lnTo>
                          <a:lnTo>
                            <a:pt x="229" y="40"/>
                          </a:lnTo>
                          <a:lnTo>
                            <a:pt x="196" y="28"/>
                          </a:lnTo>
                          <a:lnTo>
                            <a:pt x="169" y="19"/>
                          </a:lnTo>
                          <a:lnTo>
                            <a:pt x="144" y="13"/>
                          </a:lnTo>
                          <a:lnTo>
                            <a:pt x="105" y="6"/>
                          </a:lnTo>
                          <a:lnTo>
                            <a:pt x="64" y="1"/>
                          </a:lnTo>
                          <a:lnTo>
                            <a:pt x="1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" name="Freeform 44"/>
                    <p:cNvSpPr>
                      <a:spLocks/>
                    </p:cNvSpPr>
                    <p:nvPr/>
                  </p:nvSpPr>
                  <p:spPr bwMode="invGray">
                    <a:xfrm>
                      <a:off x="441" y="1562"/>
                      <a:ext cx="130" cy="387"/>
                    </a:xfrm>
                    <a:custGeom>
                      <a:avLst/>
                      <a:gdLst>
                        <a:gd name="T0" fmla="*/ 0 w 130"/>
                        <a:gd name="T1" fmla="*/ 297 h 387"/>
                        <a:gd name="T2" fmla="*/ 3 w 130"/>
                        <a:gd name="T3" fmla="*/ 267 h 387"/>
                        <a:gd name="T4" fmla="*/ 5 w 130"/>
                        <a:gd name="T5" fmla="*/ 234 h 387"/>
                        <a:gd name="T6" fmla="*/ 14 w 130"/>
                        <a:gd name="T7" fmla="*/ 181 h 387"/>
                        <a:gd name="T8" fmla="*/ 24 w 130"/>
                        <a:gd name="T9" fmla="*/ 139 h 387"/>
                        <a:gd name="T10" fmla="*/ 38 w 130"/>
                        <a:gd name="T11" fmla="*/ 101 h 387"/>
                        <a:gd name="T12" fmla="*/ 56 w 130"/>
                        <a:gd name="T13" fmla="*/ 62 h 387"/>
                        <a:gd name="T14" fmla="*/ 72 w 130"/>
                        <a:gd name="T15" fmla="*/ 32 h 387"/>
                        <a:gd name="T16" fmla="*/ 92 w 130"/>
                        <a:gd name="T17" fmla="*/ 0 h 387"/>
                        <a:gd name="T18" fmla="*/ 130 w 130"/>
                        <a:gd name="T19" fmla="*/ 50 h 387"/>
                        <a:gd name="T20" fmla="*/ 108 w 130"/>
                        <a:gd name="T21" fmla="*/ 80 h 387"/>
                        <a:gd name="T22" fmla="*/ 92 w 130"/>
                        <a:gd name="T23" fmla="*/ 107 h 387"/>
                        <a:gd name="T24" fmla="*/ 79 w 130"/>
                        <a:gd name="T25" fmla="*/ 132 h 387"/>
                        <a:gd name="T26" fmla="*/ 60 w 130"/>
                        <a:gd name="T27" fmla="*/ 167 h 387"/>
                        <a:gd name="T28" fmla="*/ 48 w 130"/>
                        <a:gd name="T29" fmla="*/ 198 h 387"/>
                        <a:gd name="T30" fmla="*/ 41 w 130"/>
                        <a:gd name="T31" fmla="*/ 228 h 387"/>
                        <a:gd name="T32" fmla="*/ 32 w 130"/>
                        <a:gd name="T33" fmla="*/ 258 h 387"/>
                        <a:gd name="T34" fmla="*/ 26 w 130"/>
                        <a:gd name="T35" fmla="*/ 291 h 387"/>
                        <a:gd name="T36" fmla="*/ 21 w 130"/>
                        <a:gd name="T37" fmla="*/ 331 h 387"/>
                        <a:gd name="T38" fmla="*/ 17 w 130"/>
                        <a:gd name="T39" fmla="*/ 371 h 387"/>
                        <a:gd name="T40" fmla="*/ 10 w 130"/>
                        <a:gd name="T41" fmla="*/ 387 h 387"/>
                        <a:gd name="T42" fmla="*/ 0 w 130"/>
                        <a:gd name="T43" fmla="*/ 297 h 3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0" h="387">
                          <a:moveTo>
                            <a:pt x="0" y="297"/>
                          </a:moveTo>
                          <a:lnTo>
                            <a:pt x="3" y="267"/>
                          </a:lnTo>
                          <a:lnTo>
                            <a:pt x="5" y="234"/>
                          </a:lnTo>
                          <a:lnTo>
                            <a:pt x="14" y="181"/>
                          </a:lnTo>
                          <a:lnTo>
                            <a:pt x="24" y="139"/>
                          </a:lnTo>
                          <a:lnTo>
                            <a:pt x="38" y="101"/>
                          </a:lnTo>
                          <a:lnTo>
                            <a:pt x="56" y="62"/>
                          </a:lnTo>
                          <a:lnTo>
                            <a:pt x="72" y="32"/>
                          </a:lnTo>
                          <a:lnTo>
                            <a:pt x="92" y="0"/>
                          </a:lnTo>
                          <a:lnTo>
                            <a:pt x="130" y="50"/>
                          </a:lnTo>
                          <a:lnTo>
                            <a:pt x="108" y="80"/>
                          </a:lnTo>
                          <a:lnTo>
                            <a:pt x="92" y="107"/>
                          </a:lnTo>
                          <a:lnTo>
                            <a:pt x="79" y="132"/>
                          </a:lnTo>
                          <a:lnTo>
                            <a:pt x="60" y="167"/>
                          </a:lnTo>
                          <a:lnTo>
                            <a:pt x="48" y="198"/>
                          </a:lnTo>
                          <a:lnTo>
                            <a:pt x="41" y="228"/>
                          </a:lnTo>
                          <a:lnTo>
                            <a:pt x="32" y="258"/>
                          </a:lnTo>
                          <a:lnTo>
                            <a:pt x="26" y="291"/>
                          </a:lnTo>
                          <a:lnTo>
                            <a:pt x="21" y="331"/>
                          </a:lnTo>
                          <a:lnTo>
                            <a:pt x="17" y="371"/>
                          </a:lnTo>
                          <a:lnTo>
                            <a:pt x="10" y="387"/>
                          </a:lnTo>
                          <a:lnTo>
                            <a:pt x="0" y="29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35" name="Oval 45"/>
                <p:cNvSpPr>
                  <a:spLocks noChangeArrowheads="1"/>
                </p:cNvSpPr>
                <p:nvPr/>
              </p:nvSpPr>
              <p:spPr bwMode="invGray">
                <a:xfrm>
                  <a:off x="460" y="1390"/>
                  <a:ext cx="1154" cy="1105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36" name="Group 46"/>
                <p:cNvGrpSpPr>
                  <a:grpSpLocks/>
                </p:cNvGrpSpPr>
                <p:nvPr/>
              </p:nvGrpSpPr>
              <p:grpSpPr bwMode="auto">
                <a:xfrm>
                  <a:off x="412" y="1300"/>
                  <a:ext cx="1154" cy="1105"/>
                  <a:chOff x="412" y="1300"/>
                  <a:chExt cx="1154" cy="1105"/>
                </a:xfrm>
              </p:grpSpPr>
              <p:sp>
                <p:nvSpPr>
                  <p:cNvPr id="137" name="Oval 47"/>
                  <p:cNvSpPr>
                    <a:spLocks noChangeArrowheads="1"/>
                  </p:cNvSpPr>
                  <p:nvPr/>
                </p:nvSpPr>
                <p:spPr bwMode="invGray">
                  <a:xfrm>
                    <a:off x="425" y="1315"/>
                    <a:ext cx="1127" cy="1078"/>
                  </a:xfrm>
                  <a:prstGeom prst="ellipse">
                    <a:avLst/>
                  </a:prstGeom>
                  <a:noFill/>
                  <a:ln w="635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8" name="Oval 48"/>
                  <p:cNvSpPr>
                    <a:spLocks noChangeArrowheads="1"/>
                  </p:cNvSpPr>
                  <p:nvPr/>
                </p:nvSpPr>
                <p:spPr bwMode="invGray">
                  <a:xfrm>
                    <a:off x="412" y="1300"/>
                    <a:ext cx="1154" cy="1105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9" name="Oval 49"/>
                  <p:cNvSpPr>
                    <a:spLocks noChangeArrowheads="1"/>
                  </p:cNvSpPr>
                  <p:nvPr/>
                </p:nvSpPr>
                <p:spPr bwMode="invGray">
                  <a:xfrm>
                    <a:off x="444" y="1330"/>
                    <a:ext cx="1090" cy="104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2" name="Group 50"/>
              <p:cNvGrpSpPr>
                <a:grpSpLocks/>
              </p:cNvGrpSpPr>
              <p:nvPr/>
            </p:nvGrpSpPr>
            <p:grpSpPr bwMode="auto">
              <a:xfrm rot="21485473" flipH="1">
                <a:off x="3405188" y="2717800"/>
                <a:ext cx="1216025" cy="1497013"/>
                <a:chOff x="1239" y="2342"/>
                <a:chExt cx="592" cy="924"/>
              </a:xfrm>
            </p:grpSpPr>
            <p:sp>
              <p:nvSpPr>
                <p:cNvPr id="93" name="Freeform 51"/>
                <p:cNvSpPr>
                  <a:spLocks/>
                </p:cNvSpPr>
                <p:nvPr/>
              </p:nvSpPr>
              <p:spPr bwMode="invGray">
                <a:xfrm>
                  <a:off x="1244" y="2389"/>
                  <a:ext cx="564" cy="808"/>
                </a:xfrm>
                <a:custGeom>
                  <a:avLst/>
                  <a:gdLst>
                    <a:gd name="T0" fmla="*/ 0 w 564"/>
                    <a:gd name="T1" fmla="*/ 60 h 808"/>
                    <a:gd name="T2" fmla="*/ 400 w 564"/>
                    <a:gd name="T3" fmla="*/ 808 h 808"/>
                    <a:gd name="T4" fmla="*/ 564 w 564"/>
                    <a:gd name="T5" fmla="*/ 725 h 808"/>
                    <a:gd name="T6" fmla="*/ 162 w 564"/>
                    <a:gd name="T7" fmla="*/ 0 h 808"/>
                    <a:gd name="T8" fmla="*/ 0 w 564"/>
                    <a:gd name="T9" fmla="*/ 60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4" h="808">
                      <a:moveTo>
                        <a:pt x="0" y="60"/>
                      </a:moveTo>
                      <a:lnTo>
                        <a:pt x="400" y="808"/>
                      </a:lnTo>
                      <a:lnTo>
                        <a:pt x="564" y="725"/>
                      </a:lnTo>
                      <a:lnTo>
                        <a:pt x="162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Arc 52"/>
                <p:cNvSpPr>
                  <a:spLocks/>
                </p:cNvSpPr>
                <p:nvPr/>
              </p:nvSpPr>
              <p:spPr bwMode="invGray">
                <a:xfrm>
                  <a:off x="1241" y="2342"/>
                  <a:ext cx="170" cy="10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877 w 42152"/>
                    <a:gd name="T1" fmla="*/ 27693 h 27693"/>
                    <a:gd name="T2" fmla="*/ 42152 w 42152"/>
                    <a:gd name="T3" fmla="*/ 14952 h 27693"/>
                    <a:gd name="T4" fmla="*/ 21600 w 42152"/>
                    <a:gd name="T5" fmla="*/ 21600 h 27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152" h="27693" fill="none" extrusionOk="0">
                      <a:moveTo>
                        <a:pt x="877" y="27692"/>
                      </a:moveTo>
                      <a:cubicBezTo>
                        <a:pt x="295" y="25714"/>
                        <a:pt x="0" y="2366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968" y="-1"/>
                        <a:pt x="39268" y="6038"/>
                        <a:pt x="42151" y="14952"/>
                      </a:cubicBezTo>
                    </a:path>
                    <a:path w="42152" h="27693" stroke="0" extrusionOk="0">
                      <a:moveTo>
                        <a:pt x="877" y="27692"/>
                      </a:moveTo>
                      <a:cubicBezTo>
                        <a:pt x="295" y="25714"/>
                        <a:pt x="0" y="2366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968" y="-1"/>
                        <a:pt x="39268" y="6038"/>
                        <a:pt x="42151" y="14952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Arc 53"/>
                <p:cNvSpPr>
                  <a:spLocks/>
                </p:cNvSpPr>
                <p:nvPr/>
              </p:nvSpPr>
              <p:spPr bwMode="invGray">
                <a:xfrm>
                  <a:off x="1245" y="2353"/>
                  <a:ext cx="172" cy="10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38 w 42065"/>
                    <a:gd name="T1" fmla="*/ 24039 h 24039"/>
                    <a:gd name="T2" fmla="*/ 42065 w 42065"/>
                    <a:gd name="T3" fmla="*/ 14690 h 24039"/>
                    <a:gd name="T4" fmla="*/ 21600 w 42065"/>
                    <a:gd name="T5" fmla="*/ 21600 h 240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065" h="24039" fill="none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66" y="-1"/>
                        <a:pt x="39100" y="5910"/>
                        <a:pt x="42064" y="14690"/>
                      </a:cubicBezTo>
                    </a:path>
                    <a:path w="42065" h="24039" stroke="0" extrusionOk="0">
                      <a:moveTo>
                        <a:pt x="138" y="24038"/>
                      </a:moveTo>
                      <a:cubicBezTo>
                        <a:pt x="46" y="23229"/>
                        <a:pt x="0" y="2241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0866" y="-1"/>
                        <a:pt x="39100" y="5910"/>
                        <a:pt x="42064" y="1469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Freeform 54"/>
                <p:cNvSpPr>
                  <a:spLocks/>
                </p:cNvSpPr>
                <p:nvPr/>
              </p:nvSpPr>
              <p:spPr bwMode="invGray">
                <a:xfrm>
                  <a:off x="1239" y="2354"/>
                  <a:ext cx="107" cy="207"/>
                </a:xfrm>
                <a:custGeom>
                  <a:avLst/>
                  <a:gdLst>
                    <a:gd name="T0" fmla="*/ 3 w 107"/>
                    <a:gd name="T1" fmla="*/ 96 h 207"/>
                    <a:gd name="T2" fmla="*/ 0 w 107"/>
                    <a:gd name="T3" fmla="*/ 82 h 207"/>
                    <a:gd name="T4" fmla="*/ 0 w 107"/>
                    <a:gd name="T5" fmla="*/ 69 h 207"/>
                    <a:gd name="T6" fmla="*/ 2 w 107"/>
                    <a:gd name="T7" fmla="*/ 58 h 207"/>
                    <a:gd name="T8" fmla="*/ 6 w 107"/>
                    <a:gd name="T9" fmla="*/ 42 h 207"/>
                    <a:gd name="T10" fmla="*/ 12 w 107"/>
                    <a:gd name="T11" fmla="*/ 29 h 207"/>
                    <a:gd name="T12" fmla="*/ 21 w 107"/>
                    <a:gd name="T13" fmla="*/ 17 h 207"/>
                    <a:gd name="T14" fmla="*/ 31 w 107"/>
                    <a:gd name="T15" fmla="*/ 7 h 207"/>
                    <a:gd name="T16" fmla="*/ 41 w 107"/>
                    <a:gd name="T17" fmla="*/ 0 h 207"/>
                    <a:gd name="T18" fmla="*/ 107 w 107"/>
                    <a:gd name="T19" fmla="*/ 112 h 207"/>
                    <a:gd name="T20" fmla="*/ 95 w 107"/>
                    <a:gd name="T21" fmla="*/ 119 h 207"/>
                    <a:gd name="T22" fmla="*/ 87 w 107"/>
                    <a:gd name="T23" fmla="*/ 127 h 207"/>
                    <a:gd name="T24" fmla="*/ 79 w 107"/>
                    <a:gd name="T25" fmla="*/ 135 h 207"/>
                    <a:gd name="T26" fmla="*/ 73 w 107"/>
                    <a:gd name="T27" fmla="*/ 145 h 207"/>
                    <a:gd name="T28" fmla="*/ 66 w 107"/>
                    <a:gd name="T29" fmla="*/ 163 h 207"/>
                    <a:gd name="T30" fmla="*/ 62 w 107"/>
                    <a:gd name="T31" fmla="*/ 187 h 207"/>
                    <a:gd name="T32" fmla="*/ 62 w 107"/>
                    <a:gd name="T33" fmla="*/ 207 h 207"/>
                    <a:gd name="T34" fmla="*/ 3 w 107"/>
                    <a:gd name="T35" fmla="*/ 9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7" h="207">
                      <a:moveTo>
                        <a:pt x="3" y="96"/>
                      </a:moveTo>
                      <a:lnTo>
                        <a:pt x="0" y="82"/>
                      </a:lnTo>
                      <a:lnTo>
                        <a:pt x="0" y="69"/>
                      </a:lnTo>
                      <a:lnTo>
                        <a:pt x="2" y="58"/>
                      </a:lnTo>
                      <a:lnTo>
                        <a:pt x="6" y="42"/>
                      </a:lnTo>
                      <a:lnTo>
                        <a:pt x="12" y="29"/>
                      </a:lnTo>
                      <a:lnTo>
                        <a:pt x="21" y="17"/>
                      </a:lnTo>
                      <a:lnTo>
                        <a:pt x="31" y="7"/>
                      </a:lnTo>
                      <a:lnTo>
                        <a:pt x="41" y="0"/>
                      </a:lnTo>
                      <a:lnTo>
                        <a:pt x="107" y="112"/>
                      </a:lnTo>
                      <a:lnTo>
                        <a:pt x="95" y="119"/>
                      </a:lnTo>
                      <a:lnTo>
                        <a:pt x="87" y="127"/>
                      </a:lnTo>
                      <a:lnTo>
                        <a:pt x="79" y="135"/>
                      </a:lnTo>
                      <a:lnTo>
                        <a:pt x="73" y="145"/>
                      </a:lnTo>
                      <a:lnTo>
                        <a:pt x="66" y="163"/>
                      </a:lnTo>
                      <a:lnTo>
                        <a:pt x="62" y="187"/>
                      </a:lnTo>
                      <a:lnTo>
                        <a:pt x="62" y="207"/>
                      </a:lnTo>
                      <a:lnTo>
                        <a:pt x="3" y="96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Arc 55"/>
                <p:cNvSpPr>
                  <a:spLocks/>
                </p:cNvSpPr>
                <p:nvPr/>
              </p:nvSpPr>
              <p:spPr bwMode="invGray">
                <a:xfrm>
                  <a:off x="1240" y="2346"/>
                  <a:ext cx="87" cy="99"/>
                </a:xfrm>
                <a:custGeom>
                  <a:avLst/>
                  <a:gdLst>
                    <a:gd name="G0" fmla="+- 21600 0 0"/>
                    <a:gd name="G1" fmla="+- 20244 0 0"/>
                    <a:gd name="G2" fmla="+- 21600 0 0"/>
                    <a:gd name="T0" fmla="*/ 807 w 21600"/>
                    <a:gd name="T1" fmla="*/ 26092 h 26092"/>
                    <a:gd name="T2" fmla="*/ 14068 w 21600"/>
                    <a:gd name="T3" fmla="*/ 0 h 26092"/>
                    <a:gd name="T4" fmla="*/ 21600 w 21600"/>
                    <a:gd name="T5" fmla="*/ 20244 h 260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6092" fill="none" extrusionOk="0">
                      <a:moveTo>
                        <a:pt x="806" y="26092"/>
                      </a:moveTo>
                      <a:cubicBezTo>
                        <a:pt x="271" y="24188"/>
                        <a:pt x="0" y="22221"/>
                        <a:pt x="0" y="20244"/>
                      </a:cubicBezTo>
                      <a:cubicBezTo>
                        <a:pt x="-1" y="11219"/>
                        <a:pt x="5610" y="3146"/>
                        <a:pt x="14067" y="-1"/>
                      </a:cubicBezTo>
                    </a:path>
                    <a:path w="21600" h="26092" stroke="0" extrusionOk="0">
                      <a:moveTo>
                        <a:pt x="806" y="26092"/>
                      </a:moveTo>
                      <a:cubicBezTo>
                        <a:pt x="271" y="24188"/>
                        <a:pt x="0" y="22221"/>
                        <a:pt x="0" y="20244"/>
                      </a:cubicBezTo>
                      <a:cubicBezTo>
                        <a:pt x="-1" y="11219"/>
                        <a:pt x="5610" y="3146"/>
                        <a:pt x="14067" y="-1"/>
                      </a:cubicBezTo>
                      <a:lnTo>
                        <a:pt x="21600" y="20244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Arc 56"/>
                <p:cNvSpPr>
                  <a:spLocks/>
                </p:cNvSpPr>
                <p:nvPr/>
              </p:nvSpPr>
              <p:spPr bwMode="invGray">
                <a:xfrm>
                  <a:off x="1303" y="2455"/>
                  <a:ext cx="171" cy="103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730 w 42293"/>
                    <a:gd name="T1" fmla="*/ 27167 h 27167"/>
                    <a:gd name="T2" fmla="*/ 42293 w 42293"/>
                    <a:gd name="T3" fmla="*/ 15407 h 27167"/>
                    <a:gd name="T4" fmla="*/ 21600 w 42293"/>
                    <a:gd name="T5" fmla="*/ 21600 h 27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293" h="27167" fill="none" extrusionOk="0">
                      <a:moveTo>
                        <a:pt x="729" y="27167"/>
                      </a:moveTo>
                      <a:cubicBezTo>
                        <a:pt x="245" y="25351"/>
                        <a:pt x="0" y="2347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144" y="-1"/>
                        <a:pt x="39556" y="6263"/>
                        <a:pt x="42293" y="15406"/>
                      </a:cubicBezTo>
                    </a:path>
                    <a:path w="42293" h="27167" stroke="0" extrusionOk="0">
                      <a:moveTo>
                        <a:pt x="729" y="27167"/>
                      </a:moveTo>
                      <a:cubicBezTo>
                        <a:pt x="245" y="25351"/>
                        <a:pt x="0" y="2347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1144" y="-1"/>
                        <a:pt x="39556" y="6263"/>
                        <a:pt x="42293" y="1540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99" name="Group 57"/>
                <p:cNvGrpSpPr>
                  <a:grpSpLocks/>
                </p:cNvGrpSpPr>
                <p:nvPr/>
              </p:nvGrpSpPr>
              <p:grpSpPr bwMode="auto">
                <a:xfrm>
                  <a:off x="1309" y="2471"/>
                  <a:ext cx="182" cy="119"/>
                  <a:chOff x="1309" y="2471"/>
                  <a:chExt cx="182" cy="119"/>
                </a:xfrm>
              </p:grpSpPr>
              <p:grpSp>
                <p:nvGrpSpPr>
                  <p:cNvPr id="129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309" y="2471"/>
                    <a:ext cx="173" cy="101"/>
                    <a:chOff x="1309" y="2471"/>
                    <a:chExt cx="173" cy="101"/>
                  </a:xfrm>
                </p:grpSpPr>
                <p:sp>
                  <p:nvSpPr>
                    <p:cNvPr id="131" name="Arc 59"/>
                    <p:cNvSpPr>
                      <a:spLocks/>
                    </p:cNvSpPr>
                    <p:nvPr/>
                  </p:nvSpPr>
                  <p:spPr bwMode="invGray">
                    <a:xfrm>
                      <a:off x="1309" y="2471"/>
                      <a:ext cx="172" cy="10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31 w 42520"/>
                        <a:gd name="T1" fmla="*/ 26361 h 26361"/>
                        <a:gd name="T2" fmla="*/ 42520 w 42520"/>
                        <a:gd name="T3" fmla="*/ 16221 h 26361"/>
                        <a:gd name="T4" fmla="*/ 21600 w 42520"/>
                        <a:gd name="T5" fmla="*/ 21600 h 26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0" h="26361" fill="none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</a:path>
                        <a:path w="42520" h="26361" stroke="0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2" name="Arc 60"/>
                    <p:cNvSpPr>
                      <a:spLocks/>
                    </p:cNvSpPr>
                    <p:nvPr/>
                  </p:nvSpPr>
                  <p:spPr bwMode="invGray">
                    <a:xfrm>
                      <a:off x="1309" y="2481"/>
                      <a:ext cx="88" cy="90"/>
                    </a:xfrm>
                    <a:custGeom>
                      <a:avLst/>
                      <a:gdLst>
                        <a:gd name="G0" fmla="+- 21600 0 0"/>
                        <a:gd name="G1" fmla="+- 18891 0 0"/>
                        <a:gd name="G2" fmla="+- 21600 0 0"/>
                        <a:gd name="T0" fmla="*/ 531 w 21600"/>
                        <a:gd name="T1" fmla="*/ 23652 h 23652"/>
                        <a:gd name="T2" fmla="*/ 11127 w 21600"/>
                        <a:gd name="T3" fmla="*/ 0 h 23652"/>
                        <a:gd name="T4" fmla="*/ 21600 w 21600"/>
                        <a:gd name="T5" fmla="*/ 18891 h 236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652" fill="none" extrusionOk="0">
                          <a:moveTo>
                            <a:pt x="531" y="23651"/>
                          </a:moveTo>
                          <a:cubicBezTo>
                            <a:pt x="178" y="22089"/>
                            <a:pt x="0" y="2049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</a:path>
                        <a:path w="21600" h="23652" stroke="0" extrusionOk="0">
                          <a:moveTo>
                            <a:pt x="531" y="23651"/>
                          </a:moveTo>
                          <a:cubicBezTo>
                            <a:pt x="178" y="22089"/>
                            <a:pt x="0" y="2049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  <a:lnTo>
                            <a:pt x="21600" y="1889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3" name="Arc 61"/>
                    <p:cNvSpPr>
                      <a:spLocks/>
                    </p:cNvSpPr>
                    <p:nvPr/>
                  </p:nvSpPr>
                  <p:spPr bwMode="invGray">
                    <a:xfrm>
                      <a:off x="1310" y="2471"/>
                      <a:ext cx="172" cy="101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603 w 42453"/>
                        <a:gd name="T1" fmla="*/ 26668 h 26668"/>
                        <a:gd name="T2" fmla="*/ 42453 w 42453"/>
                        <a:gd name="T3" fmla="*/ 15970 h 26668"/>
                        <a:gd name="T4" fmla="*/ 21600 w 42453"/>
                        <a:gd name="T5" fmla="*/ 21600 h 266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453" h="26668" fill="none" extrusionOk="0">
                          <a:moveTo>
                            <a:pt x="602" y="26668"/>
                          </a:moveTo>
                          <a:cubicBezTo>
                            <a:pt x="202" y="25008"/>
                            <a:pt x="0" y="23307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361" y="-1"/>
                            <a:pt x="39909" y="6546"/>
                            <a:pt x="42453" y="15969"/>
                          </a:cubicBezTo>
                        </a:path>
                        <a:path w="42453" h="26668" stroke="0" extrusionOk="0">
                          <a:moveTo>
                            <a:pt x="602" y="26668"/>
                          </a:moveTo>
                          <a:cubicBezTo>
                            <a:pt x="202" y="25008"/>
                            <a:pt x="0" y="23307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361" y="-1"/>
                            <a:pt x="39909" y="6546"/>
                            <a:pt x="42453" y="1596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bg2">
                          <a:lumMod val="1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30" name="Arc 62"/>
                  <p:cNvSpPr>
                    <a:spLocks/>
                  </p:cNvSpPr>
                  <p:nvPr/>
                </p:nvSpPr>
                <p:spPr bwMode="invGray">
                  <a:xfrm>
                    <a:off x="1319" y="2489"/>
                    <a:ext cx="172" cy="10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603 w 42453"/>
                      <a:gd name="T1" fmla="*/ 26668 h 26668"/>
                      <a:gd name="T2" fmla="*/ 42453 w 42453"/>
                      <a:gd name="T3" fmla="*/ 15970 h 26668"/>
                      <a:gd name="T4" fmla="*/ 21600 w 42453"/>
                      <a:gd name="T5" fmla="*/ 21600 h 26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453" h="26668" fill="none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</a:path>
                      <a:path w="42453" h="26668" stroke="0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0" name="Group 63"/>
                <p:cNvGrpSpPr>
                  <a:grpSpLocks/>
                </p:cNvGrpSpPr>
                <p:nvPr/>
              </p:nvGrpSpPr>
              <p:grpSpPr bwMode="auto">
                <a:xfrm>
                  <a:off x="1326" y="2505"/>
                  <a:ext cx="182" cy="118"/>
                  <a:chOff x="1326" y="2505"/>
                  <a:chExt cx="182" cy="118"/>
                </a:xfrm>
              </p:grpSpPr>
              <p:grpSp>
                <p:nvGrpSpPr>
                  <p:cNvPr id="12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326" y="2505"/>
                    <a:ext cx="173" cy="100"/>
                    <a:chOff x="1326" y="2505"/>
                    <a:chExt cx="173" cy="100"/>
                  </a:xfrm>
                </p:grpSpPr>
                <p:sp>
                  <p:nvSpPr>
                    <p:cNvPr id="126" name="Arc 65"/>
                    <p:cNvSpPr>
                      <a:spLocks/>
                    </p:cNvSpPr>
                    <p:nvPr/>
                  </p:nvSpPr>
                  <p:spPr bwMode="invGray">
                    <a:xfrm>
                      <a:off x="1326" y="2505"/>
                      <a:ext cx="173" cy="99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476 w 42583"/>
                        <a:gd name="T1" fmla="*/ 26108 h 26108"/>
                        <a:gd name="T2" fmla="*/ 42583 w 42583"/>
                        <a:gd name="T3" fmla="*/ 16474 h 26108"/>
                        <a:gd name="T4" fmla="*/ 21600 w 42583"/>
                        <a:gd name="T5" fmla="*/ 21600 h 26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83" h="26108" fill="none" extrusionOk="0">
                          <a:moveTo>
                            <a:pt x="475" y="26108"/>
                          </a:moveTo>
                          <a:cubicBezTo>
                            <a:pt x="159" y="24626"/>
                            <a:pt x="0" y="2311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554" y="-1"/>
                            <a:pt x="40220" y="6803"/>
                            <a:pt x="42582" y="16474"/>
                          </a:cubicBezTo>
                        </a:path>
                        <a:path w="42583" h="26108" stroke="0" extrusionOk="0">
                          <a:moveTo>
                            <a:pt x="475" y="26108"/>
                          </a:moveTo>
                          <a:cubicBezTo>
                            <a:pt x="159" y="24626"/>
                            <a:pt x="0" y="23115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554" y="-1"/>
                            <a:pt x="40220" y="6803"/>
                            <a:pt x="42582" y="16474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7" name="Arc 66"/>
                    <p:cNvSpPr>
                      <a:spLocks/>
                    </p:cNvSpPr>
                    <p:nvPr/>
                  </p:nvSpPr>
                  <p:spPr bwMode="invGray">
                    <a:xfrm>
                      <a:off x="1326" y="2515"/>
                      <a:ext cx="88" cy="89"/>
                    </a:xfrm>
                    <a:custGeom>
                      <a:avLst/>
                      <a:gdLst>
                        <a:gd name="G0" fmla="+- 21600 0 0"/>
                        <a:gd name="G1" fmla="+- 18891 0 0"/>
                        <a:gd name="G2" fmla="+- 21600 0 0"/>
                        <a:gd name="T0" fmla="*/ 476 w 21600"/>
                        <a:gd name="T1" fmla="*/ 23399 h 23399"/>
                        <a:gd name="T2" fmla="*/ 11127 w 21600"/>
                        <a:gd name="T3" fmla="*/ 0 h 23399"/>
                        <a:gd name="T4" fmla="*/ 21600 w 21600"/>
                        <a:gd name="T5" fmla="*/ 18891 h 233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3399" fill="none" extrusionOk="0">
                          <a:moveTo>
                            <a:pt x="475" y="23399"/>
                          </a:moveTo>
                          <a:cubicBezTo>
                            <a:pt x="159" y="21917"/>
                            <a:pt x="0" y="20406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</a:path>
                        <a:path w="21600" h="23399" stroke="0" extrusionOk="0">
                          <a:moveTo>
                            <a:pt x="475" y="23399"/>
                          </a:moveTo>
                          <a:cubicBezTo>
                            <a:pt x="159" y="21917"/>
                            <a:pt x="0" y="20406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  <a:lnTo>
                            <a:pt x="21600" y="1889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8" name="Arc 67"/>
                    <p:cNvSpPr>
                      <a:spLocks/>
                    </p:cNvSpPr>
                    <p:nvPr/>
                  </p:nvSpPr>
                  <p:spPr bwMode="invGray">
                    <a:xfrm>
                      <a:off x="1327" y="2505"/>
                      <a:ext cx="172" cy="100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531 w 42520"/>
                        <a:gd name="T1" fmla="*/ 26361 h 26361"/>
                        <a:gd name="T2" fmla="*/ 42520 w 42520"/>
                        <a:gd name="T3" fmla="*/ 16221 h 26361"/>
                        <a:gd name="T4" fmla="*/ 21600 w 42520"/>
                        <a:gd name="T5" fmla="*/ 21600 h 26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520" h="26361" fill="none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</a:path>
                        <a:path w="42520" h="26361" stroke="0" extrusionOk="0">
                          <a:moveTo>
                            <a:pt x="531" y="26360"/>
                          </a:moveTo>
                          <a:cubicBezTo>
                            <a:pt x="178" y="24798"/>
                            <a:pt x="0" y="2320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457" y="-1"/>
                            <a:pt x="40064" y="6673"/>
                            <a:pt x="42519" y="16221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chemeClr val="bg2">
                          <a:lumMod val="10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25" name="Arc 68"/>
                  <p:cNvSpPr>
                    <a:spLocks/>
                  </p:cNvSpPr>
                  <p:nvPr/>
                </p:nvSpPr>
                <p:spPr bwMode="invGray">
                  <a:xfrm>
                    <a:off x="1336" y="2523"/>
                    <a:ext cx="172" cy="100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531 w 42520"/>
                      <a:gd name="T1" fmla="*/ 26361 h 26361"/>
                      <a:gd name="T2" fmla="*/ 42520 w 42520"/>
                      <a:gd name="T3" fmla="*/ 16221 h 26361"/>
                      <a:gd name="T4" fmla="*/ 21600 w 42520"/>
                      <a:gd name="T5" fmla="*/ 21600 h 26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20" h="26361" fill="none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</a:path>
                      <a:path w="42520" h="26361" stroke="0" extrusionOk="0">
                        <a:moveTo>
                          <a:pt x="531" y="26360"/>
                        </a:moveTo>
                        <a:cubicBezTo>
                          <a:pt x="178" y="24798"/>
                          <a:pt x="0" y="2320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457" y="-1"/>
                          <a:pt x="40064" y="6673"/>
                          <a:pt x="42519" y="1622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1" name="Group 69"/>
                <p:cNvGrpSpPr>
                  <a:grpSpLocks/>
                </p:cNvGrpSpPr>
                <p:nvPr/>
              </p:nvGrpSpPr>
              <p:grpSpPr bwMode="auto">
                <a:xfrm>
                  <a:off x="1344" y="2537"/>
                  <a:ext cx="173" cy="98"/>
                  <a:chOff x="1344" y="2537"/>
                  <a:chExt cx="173" cy="98"/>
                </a:xfrm>
              </p:grpSpPr>
              <p:sp>
                <p:nvSpPr>
                  <p:cNvPr id="122" name="Arc 70"/>
                  <p:cNvSpPr>
                    <a:spLocks/>
                  </p:cNvSpPr>
                  <p:nvPr/>
                </p:nvSpPr>
                <p:spPr bwMode="invGray">
                  <a:xfrm>
                    <a:off x="1344" y="2537"/>
                    <a:ext cx="173" cy="9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23 w 42657"/>
                      <a:gd name="T1" fmla="*/ 25854 h 25854"/>
                      <a:gd name="T2" fmla="*/ 42657 w 42657"/>
                      <a:gd name="T3" fmla="*/ 16785 h 25854"/>
                      <a:gd name="T4" fmla="*/ 21600 w 42657"/>
                      <a:gd name="T5" fmla="*/ 21600 h 258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57" h="25854" fill="none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</a:path>
                      <a:path w="42657" h="25854" stroke="0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" name="Arc 71"/>
                  <p:cNvSpPr>
                    <a:spLocks/>
                  </p:cNvSpPr>
                  <p:nvPr/>
                </p:nvSpPr>
                <p:spPr bwMode="invGray">
                  <a:xfrm>
                    <a:off x="1344" y="2547"/>
                    <a:ext cx="88" cy="88"/>
                  </a:xfrm>
                  <a:custGeom>
                    <a:avLst/>
                    <a:gdLst>
                      <a:gd name="G0" fmla="+- 21600 0 0"/>
                      <a:gd name="G1" fmla="+- 18891 0 0"/>
                      <a:gd name="G2" fmla="+- 21600 0 0"/>
                      <a:gd name="T0" fmla="*/ 423 w 21600"/>
                      <a:gd name="T1" fmla="*/ 23145 h 23145"/>
                      <a:gd name="T2" fmla="*/ 11127 w 21600"/>
                      <a:gd name="T3" fmla="*/ 0 h 23145"/>
                      <a:gd name="T4" fmla="*/ 21600 w 21600"/>
                      <a:gd name="T5" fmla="*/ 18891 h 231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3145" fill="none" extrusionOk="0">
                        <a:moveTo>
                          <a:pt x="423" y="23144"/>
                        </a:moveTo>
                        <a:cubicBezTo>
                          <a:pt x="141" y="21744"/>
                          <a:pt x="0" y="20319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</a:path>
                      <a:path w="21600" h="23145" stroke="0" extrusionOk="0">
                        <a:moveTo>
                          <a:pt x="423" y="23144"/>
                        </a:moveTo>
                        <a:cubicBezTo>
                          <a:pt x="141" y="21744"/>
                          <a:pt x="0" y="20319"/>
                          <a:pt x="0" y="18891"/>
                        </a:cubicBezTo>
                        <a:cubicBezTo>
                          <a:pt x="-1" y="11039"/>
                          <a:pt x="4260" y="3806"/>
                          <a:pt x="11126" y="-1"/>
                        </a:cubicBezTo>
                        <a:lnTo>
                          <a:pt x="21600" y="18891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2" name="Group 72"/>
                <p:cNvGrpSpPr>
                  <a:grpSpLocks/>
                </p:cNvGrpSpPr>
                <p:nvPr/>
              </p:nvGrpSpPr>
              <p:grpSpPr bwMode="auto">
                <a:xfrm>
                  <a:off x="1345" y="2537"/>
                  <a:ext cx="182" cy="117"/>
                  <a:chOff x="1345" y="2537"/>
                  <a:chExt cx="182" cy="117"/>
                </a:xfrm>
              </p:grpSpPr>
              <p:sp>
                <p:nvSpPr>
                  <p:cNvPr id="120" name="Arc 73"/>
                  <p:cNvSpPr>
                    <a:spLocks/>
                  </p:cNvSpPr>
                  <p:nvPr/>
                </p:nvSpPr>
                <p:spPr bwMode="invGray">
                  <a:xfrm>
                    <a:off x="1345" y="2537"/>
                    <a:ext cx="173" cy="9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76 w 42583"/>
                      <a:gd name="T1" fmla="*/ 26108 h 26108"/>
                      <a:gd name="T2" fmla="*/ 42583 w 42583"/>
                      <a:gd name="T3" fmla="*/ 16474 h 26108"/>
                      <a:gd name="T4" fmla="*/ 21600 w 42583"/>
                      <a:gd name="T5" fmla="*/ 21600 h 26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83" h="26108" fill="none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</a:path>
                      <a:path w="42583" h="26108" stroke="0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1" name="Arc 74"/>
                  <p:cNvSpPr>
                    <a:spLocks/>
                  </p:cNvSpPr>
                  <p:nvPr/>
                </p:nvSpPr>
                <p:spPr bwMode="invGray">
                  <a:xfrm>
                    <a:off x="1354" y="2555"/>
                    <a:ext cx="173" cy="99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76 w 42583"/>
                      <a:gd name="T1" fmla="*/ 26108 h 26108"/>
                      <a:gd name="T2" fmla="*/ 42583 w 42583"/>
                      <a:gd name="T3" fmla="*/ 16474 h 26108"/>
                      <a:gd name="T4" fmla="*/ 21600 w 42583"/>
                      <a:gd name="T5" fmla="*/ 21600 h 26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583" h="26108" fill="none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</a:path>
                      <a:path w="42583" h="26108" stroke="0" extrusionOk="0">
                        <a:moveTo>
                          <a:pt x="475" y="26108"/>
                        </a:moveTo>
                        <a:cubicBezTo>
                          <a:pt x="159" y="24626"/>
                          <a:pt x="0" y="2311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554" y="-1"/>
                          <a:pt x="40220" y="6803"/>
                          <a:pt x="42582" y="16474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9" name="Group 75"/>
                <p:cNvGrpSpPr>
                  <a:grpSpLocks/>
                </p:cNvGrpSpPr>
                <p:nvPr/>
              </p:nvGrpSpPr>
              <p:grpSpPr bwMode="auto">
                <a:xfrm>
                  <a:off x="1245" y="2392"/>
                  <a:ext cx="565" cy="811"/>
                  <a:chOff x="1245" y="2392"/>
                  <a:chExt cx="565" cy="811"/>
                </a:xfrm>
              </p:grpSpPr>
              <p:sp>
                <p:nvSpPr>
                  <p:cNvPr id="118" name="Line 76"/>
                  <p:cNvSpPr>
                    <a:spLocks noChangeShapeType="1"/>
                  </p:cNvSpPr>
                  <p:nvPr/>
                </p:nvSpPr>
                <p:spPr bwMode="invGray">
                  <a:xfrm>
                    <a:off x="1409" y="2392"/>
                    <a:ext cx="401" cy="721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9" name="Line 77"/>
                  <p:cNvSpPr>
                    <a:spLocks noChangeShapeType="1"/>
                  </p:cNvSpPr>
                  <p:nvPr/>
                </p:nvSpPr>
                <p:spPr bwMode="invGray">
                  <a:xfrm>
                    <a:off x="1245" y="2450"/>
                    <a:ext cx="402" cy="75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10" name="Group 78"/>
                <p:cNvGrpSpPr>
                  <a:grpSpLocks/>
                </p:cNvGrpSpPr>
                <p:nvPr/>
              </p:nvGrpSpPr>
              <p:grpSpPr bwMode="auto">
                <a:xfrm>
                  <a:off x="1362" y="2569"/>
                  <a:ext cx="181" cy="116"/>
                  <a:chOff x="1362" y="2569"/>
                  <a:chExt cx="181" cy="116"/>
                </a:xfrm>
              </p:grpSpPr>
              <p:grpSp>
                <p:nvGrpSpPr>
                  <p:cNvPr id="113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362" y="2569"/>
                    <a:ext cx="173" cy="97"/>
                    <a:chOff x="1362" y="2569"/>
                    <a:chExt cx="173" cy="97"/>
                  </a:xfrm>
                </p:grpSpPr>
                <p:sp>
                  <p:nvSpPr>
                    <p:cNvPr id="116" name="Arc 80"/>
                    <p:cNvSpPr>
                      <a:spLocks/>
                    </p:cNvSpPr>
                    <p:nvPr/>
                  </p:nvSpPr>
                  <p:spPr bwMode="invGray">
                    <a:xfrm>
                      <a:off x="1362" y="2569"/>
                      <a:ext cx="173" cy="97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373 w 42713"/>
                        <a:gd name="T1" fmla="*/ 25597 h 25597"/>
                        <a:gd name="T2" fmla="*/ 42713 w 42713"/>
                        <a:gd name="T3" fmla="*/ 17040 h 25597"/>
                        <a:gd name="T4" fmla="*/ 21600 w 42713"/>
                        <a:gd name="T5" fmla="*/ 21600 h 255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2713" h="25597" fill="none" extrusionOk="0">
                          <a:moveTo>
                            <a:pt x="373" y="25596"/>
                          </a:moveTo>
                          <a:cubicBezTo>
                            <a:pt x="124" y="24279"/>
                            <a:pt x="0" y="2294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772" y="-1"/>
                            <a:pt x="40565" y="7097"/>
                            <a:pt x="42713" y="17039"/>
                          </a:cubicBezTo>
                        </a:path>
                        <a:path w="42713" h="25597" stroke="0" extrusionOk="0">
                          <a:moveTo>
                            <a:pt x="373" y="25596"/>
                          </a:moveTo>
                          <a:cubicBezTo>
                            <a:pt x="124" y="24279"/>
                            <a:pt x="0" y="22941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1772" y="-1"/>
                            <a:pt x="40565" y="7097"/>
                            <a:pt x="42713" y="1703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7" name="Arc 81"/>
                    <p:cNvSpPr>
                      <a:spLocks/>
                    </p:cNvSpPr>
                    <p:nvPr/>
                  </p:nvSpPr>
                  <p:spPr bwMode="invGray">
                    <a:xfrm>
                      <a:off x="1362" y="2579"/>
                      <a:ext cx="88" cy="87"/>
                    </a:xfrm>
                    <a:custGeom>
                      <a:avLst/>
                      <a:gdLst>
                        <a:gd name="G0" fmla="+- 21600 0 0"/>
                        <a:gd name="G1" fmla="+- 18891 0 0"/>
                        <a:gd name="G2" fmla="+- 21600 0 0"/>
                        <a:gd name="T0" fmla="*/ 373 w 21600"/>
                        <a:gd name="T1" fmla="*/ 22888 h 22888"/>
                        <a:gd name="T2" fmla="*/ 11127 w 21600"/>
                        <a:gd name="T3" fmla="*/ 0 h 22888"/>
                        <a:gd name="T4" fmla="*/ 21600 w 21600"/>
                        <a:gd name="T5" fmla="*/ 18891 h 228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888" fill="none" extrusionOk="0">
                          <a:moveTo>
                            <a:pt x="373" y="22887"/>
                          </a:moveTo>
                          <a:cubicBezTo>
                            <a:pt x="124" y="21570"/>
                            <a:pt x="0" y="2023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</a:path>
                        <a:path w="21600" h="22888" stroke="0" extrusionOk="0">
                          <a:moveTo>
                            <a:pt x="373" y="22887"/>
                          </a:moveTo>
                          <a:cubicBezTo>
                            <a:pt x="124" y="21570"/>
                            <a:pt x="0" y="20232"/>
                            <a:pt x="0" y="18891"/>
                          </a:cubicBezTo>
                          <a:cubicBezTo>
                            <a:pt x="-1" y="11039"/>
                            <a:pt x="4260" y="3806"/>
                            <a:pt x="11126" y="-1"/>
                          </a:cubicBezTo>
                          <a:lnTo>
                            <a:pt x="21600" y="18891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14" name="Arc 82"/>
                  <p:cNvSpPr>
                    <a:spLocks/>
                  </p:cNvSpPr>
                  <p:nvPr/>
                </p:nvSpPr>
                <p:spPr bwMode="invGray">
                  <a:xfrm>
                    <a:off x="1363" y="2569"/>
                    <a:ext cx="173" cy="98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423 w 42657"/>
                      <a:gd name="T1" fmla="*/ 25854 h 25854"/>
                      <a:gd name="T2" fmla="*/ 42657 w 42657"/>
                      <a:gd name="T3" fmla="*/ 16785 h 25854"/>
                      <a:gd name="T4" fmla="*/ 21600 w 42657"/>
                      <a:gd name="T5" fmla="*/ 21600 h 258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657" h="25854" fill="none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</a:path>
                      <a:path w="42657" h="25854" stroke="0" extrusionOk="0">
                        <a:moveTo>
                          <a:pt x="423" y="25853"/>
                        </a:moveTo>
                        <a:cubicBezTo>
                          <a:pt x="141" y="24453"/>
                          <a:pt x="0" y="2302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674" y="-1"/>
                          <a:pt x="40410" y="6964"/>
                          <a:pt x="42656" y="16785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5" name="Arc 83"/>
                  <p:cNvSpPr>
                    <a:spLocks/>
                  </p:cNvSpPr>
                  <p:nvPr/>
                </p:nvSpPr>
                <p:spPr bwMode="invGray">
                  <a:xfrm>
                    <a:off x="1371" y="2584"/>
                    <a:ext cx="172" cy="101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603 w 42453"/>
                      <a:gd name="T1" fmla="*/ 26668 h 26668"/>
                      <a:gd name="T2" fmla="*/ 42453 w 42453"/>
                      <a:gd name="T3" fmla="*/ 15970 h 26668"/>
                      <a:gd name="T4" fmla="*/ 21600 w 42453"/>
                      <a:gd name="T5" fmla="*/ 21600 h 26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453" h="26668" fill="none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</a:path>
                      <a:path w="42453" h="26668" stroke="0" extrusionOk="0">
                        <a:moveTo>
                          <a:pt x="602" y="26668"/>
                        </a:moveTo>
                        <a:cubicBezTo>
                          <a:pt x="202" y="25008"/>
                          <a:pt x="0" y="2330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1361" y="-1"/>
                          <a:pt x="39909" y="6546"/>
                          <a:pt x="42453" y="15969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11" name="Freeform 84"/>
                <p:cNvSpPr>
                  <a:spLocks/>
                </p:cNvSpPr>
                <p:nvPr/>
              </p:nvSpPr>
              <p:spPr bwMode="invGray">
                <a:xfrm>
                  <a:off x="1367" y="2588"/>
                  <a:ext cx="348" cy="597"/>
                </a:xfrm>
                <a:custGeom>
                  <a:avLst/>
                  <a:gdLst>
                    <a:gd name="T0" fmla="*/ 44 w 348"/>
                    <a:gd name="T1" fmla="*/ 0 h 597"/>
                    <a:gd name="T2" fmla="*/ 31 w 348"/>
                    <a:gd name="T3" fmla="*/ 8 h 597"/>
                    <a:gd name="T4" fmla="*/ 21 w 348"/>
                    <a:gd name="T5" fmla="*/ 16 h 597"/>
                    <a:gd name="T6" fmla="*/ 12 w 348"/>
                    <a:gd name="T7" fmla="*/ 26 h 597"/>
                    <a:gd name="T8" fmla="*/ 8 w 348"/>
                    <a:gd name="T9" fmla="*/ 36 h 597"/>
                    <a:gd name="T10" fmla="*/ 4 w 348"/>
                    <a:gd name="T11" fmla="*/ 47 h 597"/>
                    <a:gd name="T12" fmla="*/ 1 w 348"/>
                    <a:gd name="T13" fmla="*/ 58 h 597"/>
                    <a:gd name="T14" fmla="*/ 0 w 348"/>
                    <a:gd name="T15" fmla="*/ 71 h 597"/>
                    <a:gd name="T16" fmla="*/ 0 w 348"/>
                    <a:gd name="T17" fmla="*/ 86 h 597"/>
                    <a:gd name="T18" fmla="*/ 270 w 348"/>
                    <a:gd name="T19" fmla="*/ 597 h 597"/>
                    <a:gd name="T20" fmla="*/ 348 w 348"/>
                    <a:gd name="T21" fmla="*/ 543 h 597"/>
                    <a:gd name="T22" fmla="*/ 44 w 348"/>
                    <a:gd name="T23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8" h="597">
                      <a:moveTo>
                        <a:pt x="44" y="0"/>
                      </a:moveTo>
                      <a:lnTo>
                        <a:pt x="31" y="8"/>
                      </a:lnTo>
                      <a:lnTo>
                        <a:pt x="21" y="16"/>
                      </a:lnTo>
                      <a:lnTo>
                        <a:pt x="12" y="26"/>
                      </a:lnTo>
                      <a:lnTo>
                        <a:pt x="8" y="36"/>
                      </a:lnTo>
                      <a:lnTo>
                        <a:pt x="4" y="47"/>
                      </a:lnTo>
                      <a:lnTo>
                        <a:pt x="1" y="58"/>
                      </a:lnTo>
                      <a:lnTo>
                        <a:pt x="0" y="71"/>
                      </a:lnTo>
                      <a:lnTo>
                        <a:pt x="0" y="86"/>
                      </a:lnTo>
                      <a:lnTo>
                        <a:pt x="270" y="597"/>
                      </a:lnTo>
                      <a:lnTo>
                        <a:pt x="348" y="54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" name="Oval 85"/>
                <p:cNvSpPr>
                  <a:spLocks noChangeArrowheads="1"/>
                </p:cNvSpPr>
                <p:nvPr/>
              </p:nvSpPr>
              <p:spPr bwMode="invGray">
                <a:xfrm>
                  <a:off x="1641" y="3083"/>
                  <a:ext cx="190" cy="183"/>
                </a:xfrm>
                <a:prstGeom prst="ellipse">
                  <a:avLst/>
                </a:prstGeom>
                <a:solidFill>
                  <a:srgbClr val="7F5F3F"/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cxnSp>
          <p:nvCxnSpPr>
            <p:cNvPr id="17" name="Straight Connector 16"/>
            <p:cNvCxnSpPr/>
            <p:nvPr/>
          </p:nvCxnSpPr>
          <p:spPr>
            <a:xfrm flipH="1" flipV="1">
              <a:off x="7693614" y="984758"/>
              <a:ext cx="586798" cy="23539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7668344" y="984758"/>
              <a:ext cx="538370" cy="4038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7164288" y="2293130"/>
            <a:ext cx="864096" cy="1080121"/>
            <a:chOff x="3923928" y="4797151"/>
            <a:chExt cx="864097" cy="864097"/>
          </a:xfrm>
        </p:grpSpPr>
        <p:sp>
          <p:nvSpPr>
            <p:cNvPr id="155" name="Freeform 159"/>
            <p:cNvSpPr>
              <a:spLocks/>
            </p:cNvSpPr>
            <p:nvPr/>
          </p:nvSpPr>
          <p:spPr bwMode="auto">
            <a:xfrm>
              <a:off x="3923928" y="4797151"/>
              <a:ext cx="864097" cy="864097"/>
            </a:xfrm>
            <a:custGeom>
              <a:avLst/>
              <a:gdLst>
                <a:gd name="T0" fmla="*/ 38 w 2766"/>
                <a:gd name="T1" fmla="*/ 0 h 1884"/>
                <a:gd name="T2" fmla="*/ 2766 w 2766"/>
                <a:gd name="T3" fmla="*/ 0 h 1884"/>
                <a:gd name="T4" fmla="*/ 2766 w 2766"/>
                <a:gd name="T5" fmla="*/ 1792 h 1884"/>
                <a:gd name="T6" fmla="*/ 2720 w 2766"/>
                <a:gd name="T7" fmla="*/ 1730 h 1884"/>
                <a:gd name="T8" fmla="*/ 2574 w 2766"/>
                <a:gd name="T9" fmla="*/ 1846 h 1884"/>
                <a:gd name="T10" fmla="*/ 2490 w 2766"/>
                <a:gd name="T11" fmla="*/ 1738 h 1884"/>
                <a:gd name="T12" fmla="*/ 2360 w 2766"/>
                <a:gd name="T13" fmla="*/ 1884 h 1884"/>
                <a:gd name="T14" fmla="*/ 2160 w 2766"/>
                <a:gd name="T15" fmla="*/ 1760 h 1884"/>
                <a:gd name="T16" fmla="*/ 2106 w 2766"/>
                <a:gd name="T17" fmla="*/ 1838 h 1884"/>
                <a:gd name="T18" fmla="*/ 1907 w 2766"/>
                <a:gd name="T19" fmla="*/ 1784 h 1884"/>
                <a:gd name="T20" fmla="*/ 1853 w 2766"/>
                <a:gd name="T21" fmla="*/ 1884 h 1884"/>
                <a:gd name="T22" fmla="*/ 1245 w 2766"/>
                <a:gd name="T23" fmla="*/ 1730 h 1884"/>
                <a:gd name="T24" fmla="*/ 1029 w 2766"/>
                <a:gd name="T25" fmla="*/ 1822 h 1884"/>
                <a:gd name="T26" fmla="*/ 845 w 2766"/>
                <a:gd name="T27" fmla="*/ 1738 h 1884"/>
                <a:gd name="T28" fmla="*/ 676 w 2766"/>
                <a:gd name="T29" fmla="*/ 1776 h 1884"/>
                <a:gd name="T30" fmla="*/ 538 w 2766"/>
                <a:gd name="T31" fmla="*/ 1722 h 1884"/>
                <a:gd name="T32" fmla="*/ 408 w 2766"/>
                <a:gd name="T33" fmla="*/ 1822 h 1884"/>
                <a:gd name="T34" fmla="*/ 192 w 2766"/>
                <a:gd name="T35" fmla="*/ 1668 h 1884"/>
                <a:gd name="T36" fmla="*/ 54 w 2766"/>
                <a:gd name="T37" fmla="*/ 1692 h 1884"/>
                <a:gd name="T38" fmla="*/ 0 w 2766"/>
                <a:gd name="T39" fmla="*/ 1331 h 1884"/>
                <a:gd name="T40" fmla="*/ 0 w 2766"/>
                <a:gd name="T41" fmla="*/ 1331 h 1884"/>
                <a:gd name="T42" fmla="*/ 6 w 2766"/>
                <a:gd name="T43" fmla="*/ 1305 h 1884"/>
                <a:gd name="T44" fmla="*/ 22 w 2766"/>
                <a:gd name="T45" fmla="*/ 1241 h 1884"/>
                <a:gd name="T46" fmla="*/ 32 w 2766"/>
                <a:gd name="T47" fmla="*/ 1203 h 1884"/>
                <a:gd name="T48" fmla="*/ 38 w 2766"/>
                <a:gd name="T49" fmla="*/ 1165 h 1884"/>
                <a:gd name="T50" fmla="*/ 44 w 2766"/>
                <a:gd name="T51" fmla="*/ 1129 h 1884"/>
                <a:gd name="T52" fmla="*/ 46 w 2766"/>
                <a:gd name="T53" fmla="*/ 1099 h 1884"/>
                <a:gd name="T54" fmla="*/ 46 w 2766"/>
                <a:gd name="T55" fmla="*/ 1099 h 1884"/>
                <a:gd name="T56" fmla="*/ 44 w 2766"/>
                <a:gd name="T57" fmla="*/ 1063 h 1884"/>
                <a:gd name="T58" fmla="*/ 40 w 2766"/>
                <a:gd name="T59" fmla="*/ 1011 h 1884"/>
                <a:gd name="T60" fmla="*/ 26 w 2766"/>
                <a:gd name="T61" fmla="*/ 881 h 1884"/>
                <a:gd name="T62" fmla="*/ 8 w 2766"/>
                <a:gd name="T63" fmla="*/ 715 h 1884"/>
                <a:gd name="T64" fmla="*/ 38 w 2766"/>
                <a:gd name="T65" fmla="*/ 477 h 1884"/>
                <a:gd name="T66" fmla="*/ 22 w 2766"/>
                <a:gd name="T67" fmla="*/ 248 h 1884"/>
                <a:gd name="T68" fmla="*/ 38 w 2766"/>
                <a:gd name="T6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66" h="1884">
                  <a:moveTo>
                    <a:pt x="38" y="0"/>
                  </a:moveTo>
                  <a:lnTo>
                    <a:pt x="2766" y="0"/>
                  </a:lnTo>
                  <a:lnTo>
                    <a:pt x="2766" y="1792"/>
                  </a:lnTo>
                  <a:lnTo>
                    <a:pt x="2720" y="1730"/>
                  </a:lnTo>
                  <a:lnTo>
                    <a:pt x="2574" y="1846"/>
                  </a:lnTo>
                  <a:lnTo>
                    <a:pt x="2490" y="1738"/>
                  </a:lnTo>
                  <a:lnTo>
                    <a:pt x="2360" y="1884"/>
                  </a:lnTo>
                  <a:lnTo>
                    <a:pt x="2160" y="1760"/>
                  </a:lnTo>
                  <a:lnTo>
                    <a:pt x="2106" y="1838"/>
                  </a:lnTo>
                  <a:lnTo>
                    <a:pt x="1907" y="1784"/>
                  </a:lnTo>
                  <a:lnTo>
                    <a:pt x="1853" y="1884"/>
                  </a:lnTo>
                  <a:lnTo>
                    <a:pt x="1245" y="1730"/>
                  </a:lnTo>
                  <a:lnTo>
                    <a:pt x="1029" y="1822"/>
                  </a:lnTo>
                  <a:lnTo>
                    <a:pt x="845" y="1738"/>
                  </a:lnTo>
                  <a:lnTo>
                    <a:pt x="676" y="1776"/>
                  </a:lnTo>
                  <a:lnTo>
                    <a:pt x="538" y="1722"/>
                  </a:lnTo>
                  <a:lnTo>
                    <a:pt x="408" y="1822"/>
                  </a:lnTo>
                  <a:lnTo>
                    <a:pt x="192" y="1668"/>
                  </a:lnTo>
                  <a:lnTo>
                    <a:pt x="54" y="1692"/>
                  </a:lnTo>
                  <a:lnTo>
                    <a:pt x="0" y="1331"/>
                  </a:lnTo>
                  <a:lnTo>
                    <a:pt x="0" y="1331"/>
                  </a:lnTo>
                  <a:lnTo>
                    <a:pt x="6" y="1305"/>
                  </a:lnTo>
                  <a:lnTo>
                    <a:pt x="22" y="1241"/>
                  </a:lnTo>
                  <a:lnTo>
                    <a:pt x="32" y="1203"/>
                  </a:lnTo>
                  <a:lnTo>
                    <a:pt x="38" y="1165"/>
                  </a:lnTo>
                  <a:lnTo>
                    <a:pt x="44" y="1129"/>
                  </a:lnTo>
                  <a:lnTo>
                    <a:pt x="46" y="1099"/>
                  </a:lnTo>
                  <a:lnTo>
                    <a:pt x="46" y="1099"/>
                  </a:lnTo>
                  <a:lnTo>
                    <a:pt x="44" y="1063"/>
                  </a:lnTo>
                  <a:lnTo>
                    <a:pt x="40" y="1011"/>
                  </a:lnTo>
                  <a:lnTo>
                    <a:pt x="26" y="881"/>
                  </a:lnTo>
                  <a:lnTo>
                    <a:pt x="8" y="715"/>
                  </a:lnTo>
                  <a:lnTo>
                    <a:pt x="38" y="477"/>
                  </a:lnTo>
                  <a:lnTo>
                    <a:pt x="22" y="24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25553B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Rectangle 5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5168" y="4982977"/>
              <a:ext cx="3668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78740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604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5176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748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32050" indent="-142875" defTabSz="78740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r>
                <a:rPr lang="en-US" altLang="en-US" sz="3200" dirty="0">
                  <a:ln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rgbClr val="25553B"/>
                  </a:solidFill>
                  <a:latin typeface="Wingdings" pitchFamily="2" charset="2"/>
                </a:rPr>
                <a:t>ü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164287" y="3789040"/>
            <a:ext cx="1547181" cy="864096"/>
            <a:chOff x="7236296" y="2852936"/>
            <a:chExt cx="1547181" cy="864096"/>
          </a:xfrm>
        </p:grpSpPr>
        <p:cxnSp>
          <p:nvCxnSpPr>
            <p:cNvPr id="161" name="Straight Arrow Connector 160"/>
            <p:cNvCxnSpPr/>
            <p:nvPr/>
          </p:nvCxnSpPr>
          <p:spPr>
            <a:xfrm>
              <a:off x="7236296" y="3645024"/>
              <a:ext cx="1152128" cy="0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/>
            <p:cNvGrpSpPr/>
            <p:nvPr/>
          </p:nvGrpSpPr>
          <p:grpSpPr>
            <a:xfrm>
              <a:off x="7236296" y="2852936"/>
              <a:ext cx="1547181" cy="864096"/>
              <a:chOff x="7236296" y="2840742"/>
              <a:chExt cx="1547181" cy="864096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7236296" y="2840742"/>
                <a:ext cx="1547181" cy="864096"/>
                <a:chOff x="7236296" y="2840742"/>
                <a:chExt cx="1547181" cy="864096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7236296" y="2996952"/>
                  <a:ext cx="15471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@</a:t>
                  </a:r>
                  <a:r>
                    <a:rPr lang="en-GB" sz="24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@</a:t>
                  </a:r>
                  <a:r>
                    <a:rPr lang="en-GB" sz="40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@</a:t>
                  </a:r>
                  <a:endParaRPr lang="en-GB" sz="1600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63" name="Straight Arrow Connector 162"/>
                <p:cNvCxnSpPr/>
                <p:nvPr/>
              </p:nvCxnSpPr>
              <p:spPr>
                <a:xfrm flipV="1">
                  <a:off x="7242749" y="2840742"/>
                  <a:ext cx="2427" cy="800472"/>
                </a:xfrm>
                <a:prstGeom prst="straightConnector1">
                  <a:avLst/>
                </a:prstGeom>
                <a:ln w="15875">
                  <a:solidFill>
                    <a:schemeClr val="tx1">
                      <a:lumMod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8" name="Freeform 167"/>
              <p:cNvSpPr/>
              <p:nvPr/>
            </p:nvSpPr>
            <p:spPr>
              <a:xfrm>
                <a:off x="7245176" y="2840742"/>
                <a:ext cx="1215256" cy="804282"/>
              </a:xfrm>
              <a:custGeom>
                <a:avLst/>
                <a:gdLst>
                  <a:gd name="connsiteX0" fmla="*/ 0 w 711200"/>
                  <a:gd name="connsiteY0" fmla="*/ 465667 h 474036"/>
                  <a:gd name="connsiteX1" fmla="*/ 245533 w 711200"/>
                  <a:gd name="connsiteY1" fmla="*/ 440267 h 474036"/>
                  <a:gd name="connsiteX2" fmla="*/ 474133 w 711200"/>
                  <a:gd name="connsiteY2" fmla="*/ 194733 h 474036"/>
                  <a:gd name="connsiteX3" fmla="*/ 711200 w 711200"/>
                  <a:gd name="connsiteY3" fmla="*/ 0 h 4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200" h="474036">
                    <a:moveTo>
                      <a:pt x="0" y="465667"/>
                    </a:moveTo>
                    <a:cubicBezTo>
                      <a:pt x="83255" y="475545"/>
                      <a:pt x="166511" y="485423"/>
                      <a:pt x="245533" y="440267"/>
                    </a:cubicBezTo>
                    <a:cubicBezTo>
                      <a:pt x="324555" y="395111"/>
                      <a:pt x="396522" y="268111"/>
                      <a:pt x="474133" y="194733"/>
                    </a:cubicBezTo>
                    <a:cubicBezTo>
                      <a:pt x="551744" y="121355"/>
                      <a:pt x="631472" y="60677"/>
                      <a:pt x="711200" y="0"/>
                    </a:cubicBezTo>
                  </a:path>
                </a:pathLst>
              </a:cu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noFill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4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534400" cy="523875"/>
          </a:xfrm>
        </p:spPr>
        <p:txBody>
          <a:bodyPr/>
          <a:lstStyle/>
          <a:p>
            <a:r>
              <a:rPr lang="en-GB" sz="2400" dirty="0" smtClean="0"/>
              <a:t>MARKET values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04" y="908720"/>
            <a:ext cx="8784977" cy="1569660"/>
            <a:chOff x="-116904" y="2636912"/>
            <a:chExt cx="8136905" cy="1569660"/>
          </a:xfrm>
        </p:grpSpPr>
        <p:sp>
          <p:nvSpPr>
            <p:cNvPr id="4" name="Rectangle 3"/>
            <p:cNvSpPr/>
            <p:nvPr/>
          </p:nvSpPr>
          <p:spPr>
            <a:xfrm>
              <a:off x="-116904" y="2636912"/>
              <a:ext cx="325653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$194 - $6,400 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4414" y="2636912"/>
              <a:ext cx="51355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Per bill cost of ‘red’ hornbill ivory in Indonesia, and the per kilo cost of hornbill ivory in Chinese markets – 5x higher than elephant ivory</a:t>
              </a:r>
              <a:endParaRPr lang="en-GB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5576" y="2444695"/>
            <a:ext cx="8136903" cy="1200329"/>
            <a:chOff x="287587" y="3789040"/>
            <a:chExt cx="7884812" cy="1200329"/>
          </a:xfrm>
        </p:grpSpPr>
        <p:sp>
          <p:nvSpPr>
            <p:cNvPr id="8" name="Rectangle 7"/>
            <p:cNvSpPr/>
            <p:nvPr/>
          </p:nvSpPr>
          <p:spPr>
            <a:xfrm>
              <a:off x="287587" y="3789040"/>
              <a:ext cx="20521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0" b="1" dirty="0" smtClean="0">
                  <a:solidFill>
                    <a:srgbClr val="FF0000"/>
                  </a:solidFill>
                </a:rPr>
                <a:t>$16,000 </a:t>
              </a:r>
              <a:endParaRPr lang="en-GB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9563" y="3789040"/>
              <a:ext cx="5372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Value of an Indonesian </a:t>
              </a:r>
              <a:r>
                <a:rPr lang="en-US" sz="2400" dirty="0" smtClean="0"/>
                <a:t>Palm </a:t>
              </a:r>
              <a:r>
                <a:rPr lang="en-US" sz="2400" dirty="0"/>
                <a:t>cockatoo </a:t>
              </a:r>
              <a:endParaRPr lang="en-GB" sz="2400" dirty="0"/>
            </a:p>
            <a:p>
              <a:r>
                <a:rPr lang="en-US" sz="2400" i="1" dirty="0" smtClean="0"/>
                <a:t>(</a:t>
              </a:r>
              <a:r>
                <a:rPr lang="en-US" sz="2400" i="1" dirty="0" err="1" smtClean="0"/>
                <a:t>Probosciger</a:t>
              </a:r>
              <a:r>
                <a:rPr lang="en-US" sz="2400" i="1" dirty="0" smtClean="0"/>
                <a:t> </a:t>
              </a:r>
              <a:r>
                <a:rPr lang="en-US" sz="2400" i="1" dirty="0" err="1" smtClean="0"/>
                <a:t>aterrimus</a:t>
              </a:r>
              <a:r>
                <a:rPr lang="en-US" sz="2400" i="1" dirty="0" smtClean="0"/>
                <a:t>) </a:t>
              </a:r>
              <a:r>
                <a:rPr lang="en-US" sz="2400" dirty="0" smtClean="0"/>
                <a:t>on the international market.</a:t>
              </a:r>
              <a:endParaRPr lang="en-GB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1520" y="3585210"/>
            <a:ext cx="2746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$6,000,000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596823"/>
            <a:ext cx="554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Value of shark fins extracted from West Nusa Tenggara in 2012 on the international market (434t).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7504" y="5025370"/>
            <a:ext cx="3265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$50 – $45,000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4883676"/>
            <a:ext cx="5544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Value of an </a:t>
            </a:r>
            <a:r>
              <a:rPr lang="en-GB" sz="2400" dirty="0" err="1" smtClean="0"/>
              <a:t>orangutan</a:t>
            </a:r>
            <a:r>
              <a:rPr lang="en-GB" sz="2400" dirty="0" smtClean="0"/>
              <a:t> in Indonesia, and its international market price. WCS WCU has investigated 85 cases involving 545 live primates since 2003..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724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523875"/>
          </a:xfrm>
        </p:spPr>
        <p:txBody>
          <a:bodyPr/>
          <a:lstStyle/>
          <a:p>
            <a:r>
              <a:rPr lang="en-GB" dirty="0" smtClean="0"/>
              <a:t>Extraction areas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r>
              <a:rPr lang="en-GB" dirty="0" smtClean="0"/>
              <a:t>Extremely high extraction rates indicated from almost all areas in Indonesia: (see red provinces below:</a:t>
            </a:r>
          </a:p>
          <a:p>
            <a:pPr marL="4445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44450" indent="0">
              <a:buNone/>
            </a:pPr>
            <a:endParaRPr lang="en-GB" dirty="0"/>
          </a:p>
        </p:txBody>
      </p:sp>
      <p:pic>
        <p:nvPicPr>
          <p:cNvPr id="2051" name="Picture 3" descr="C:\Users\Matt\Desktop\indonesia mapv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34165" r="1997" b="12986"/>
          <a:stretch/>
        </p:blipFill>
        <p:spPr bwMode="auto">
          <a:xfrm>
            <a:off x="323528" y="1772816"/>
            <a:ext cx="84410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892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But, data is deficient on specific volumes and scale of the trade in all areas.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9517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 routes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8" y="764704"/>
            <a:ext cx="8534400" cy="5486400"/>
          </a:xfrm>
        </p:spPr>
        <p:txBody>
          <a:bodyPr/>
          <a:lstStyle/>
          <a:p>
            <a:r>
              <a:rPr lang="en-GB" dirty="0" smtClean="0"/>
              <a:t>Trade routes within Indonesia are complex, involve multiple steps, and are very species specific.</a:t>
            </a:r>
          </a:p>
          <a:p>
            <a:r>
              <a:rPr lang="en-GB" dirty="0" smtClean="0"/>
              <a:t>Pangolin trade routes in Sumatra are shown below.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00800" cy="461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52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62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5390" y="1268760"/>
            <a:ext cx="6372200" cy="4806919"/>
            <a:chOff x="1202" y="963"/>
            <a:chExt cx="3138" cy="2343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686" y="1167"/>
              <a:ext cx="2167" cy="201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953" y="2729"/>
              <a:ext cx="978" cy="577"/>
              <a:chOff x="2400" y="1968"/>
              <a:chExt cx="960" cy="960"/>
            </a:xfrm>
          </p:grpSpPr>
          <p:sp>
            <p:nvSpPr>
              <p:cNvPr id="25" name="Oval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White">
              <a:xfrm>
                <a:off x="2462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Arrest and Detention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607" y="2729"/>
              <a:ext cx="978" cy="577"/>
              <a:chOff x="2400" y="1968"/>
              <a:chExt cx="960" cy="960"/>
            </a:xfrm>
          </p:grpSpPr>
          <p:sp>
            <p:nvSpPr>
              <p:cNvPr id="23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2448" y="204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Registration and prosecution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3362" y="1725"/>
              <a:ext cx="978" cy="577"/>
              <a:chOff x="2400" y="1968"/>
              <a:chExt cx="960" cy="960"/>
            </a:xfrm>
          </p:grpSpPr>
          <p:sp>
            <p:nvSpPr>
              <p:cNvPr id="21" name="Oval 1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Detection and Reporting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1202" y="1728"/>
              <a:ext cx="978" cy="577"/>
              <a:chOff x="2400" y="1968"/>
              <a:chExt cx="960" cy="960"/>
            </a:xfrm>
          </p:grpSpPr>
          <p:sp>
            <p:nvSpPr>
              <p:cNvPr id="19" name="Oval 1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Implementation and enforcement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2258" y="963"/>
              <a:ext cx="978" cy="577"/>
              <a:chOff x="2400" y="1968"/>
              <a:chExt cx="960" cy="960"/>
            </a:xfrm>
          </p:grpSpPr>
          <p:sp>
            <p:nvSpPr>
              <p:cNvPr id="17" name="Oval 20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Legal Scope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 flipH="1">
              <a:off x="2371" y="1850"/>
              <a:ext cx="865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sz="2400" b="1" dirty="0" smtClean="0">
                  <a:solidFill>
                    <a:schemeClr val="tx2">
                      <a:lumMod val="50000"/>
                    </a:schemeClr>
                  </a:solidFill>
                  <a:latin typeface="+mj-lt"/>
                  <a:ea typeface="Gulim" pitchFamily="34" charset="-127"/>
                </a:rPr>
                <a:t>5 challenge clusters identified</a:t>
              </a:r>
              <a:endParaRPr lang="en-US" altLang="ko-KR" sz="2400" b="1" dirty="0">
                <a:solidFill>
                  <a:schemeClr val="tx2">
                    <a:lumMod val="50000"/>
                  </a:schemeClr>
                </a:solidFill>
                <a:latin typeface="+mj-lt"/>
                <a:ea typeface="Gulim" pitchFamily="34" charset="-127"/>
              </a:endParaRPr>
            </a:p>
          </p:txBody>
        </p:sp>
      </p:grpSp>
      <p:pic>
        <p:nvPicPr>
          <p:cNvPr id="29" name="Picture 2" descr="D:\WCU_Medan\Foto Barbuk\2012-08-14_Cilandak_ok\BB sitaan_Kulit Harimau - Kulit Tutu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459094" cy="162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r="3714" b="5572"/>
          <a:stretch/>
        </p:blipFill>
        <p:spPr bwMode="auto">
          <a:xfrm>
            <a:off x="6590170" y="5002480"/>
            <a:ext cx="2459094" cy="123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3120"/>
          <a:stretch/>
        </p:blipFill>
        <p:spPr bwMode="auto">
          <a:xfrm>
            <a:off x="6592116" y="3068960"/>
            <a:ext cx="2455202" cy="180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28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665" y="782574"/>
            <a:ext cx="1552575" cy="915988"/>
            <a:chOff x="1331640" y="2060848"/>
            <a:chExt cx="1552575" cy="915988"/>
          </a:xfrm>
          <a:solidFill>
            <a:schemeClr val="accent3">
              <a:lumMod val="50000"/>
            </a:schemeClr>
          </a:solidFill>
        </p:grpSpPr>
        <p:sp>
          <p:nvSpPr>
            <p:cNvPr id="7" name="Oval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1331640" y="2060848"/>
              <a:ext cx="1552575" cy="9159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b="1">
                <a:solidFill>
                  <a:schemeClr val="bg1"/>
                </a:solidFill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1396331" y="2099014"/>
              <a:ext cx="1423194" cy="839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Legal Scope</a:t>
              </a:r>
              <a:endParaRPr lang="en-US" altLang="ko-KR" sz="1400" b="1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cxnSp>
        <p:nvCxnSpPr>
          <p:cNvPr id="11" name="Straight Arrow Connector 10"/>
          <p:cNvCxnSpPr>
            <a:endCxn id="13" idx="1"/>
          </p:cNvCxnSpPr>
          <p:nvPr/>
        </p:nvCxnSpPr>
        <p:spPr>
          <a:xfrm flipV="1">
            <a:off x="1940598" y="1648883"/>
            <a:ext cx="3351482" cy="24207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076056" y="1110274"/>
            <a:ext cx="2088232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292080" y="111027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GR No. 7/1999 fails to protect CITES listed species, and other species that are of critical conservation concern in Indonesia.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080" y="2204864"/>
            <a:ext cx="285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 provision</a:t>
            </a:r>
            <a:r>
              <a:rPr lang="id-ID" sz="1600" dirty="0" smtClean="0"/>
              <a:t>s</a:t>
            </a:r>
            <a:r>
              <a:rPr lang="en-GB" sz="1600" dirty="0" smtClean="0"/>
              <a:t> for non-native species protected under CITES (e.g. African ivory).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080" y="314096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Limited legal protection of species outside protected areas – no connection of species protection to critical habitats.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39581" y="980728"/>
            <a:ext cx="1745318" cy="1336526"/>
            <a:chOff x="411223" y="1720924"/>
            <a:chExt cx="1745318" cy="1336526"/>
          </a:xfrm>
          <a:solidFill>
            <a:schemeClr val="accent3">
              <a:lumMod val="50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1067938" y="1720924"/>
              <a:ext cx="1088603" cy="699964"/>
              <a:chOff x="1331640" y="2060848"/>
              <a:chExt cx="1552575" cy="915988"/>
            </a:xfrm>
            <a:grpFill/>
          </p:grpSpPr>
          <p:sp>
            <p:nvSpPr>
              <p:cNvPr id="21" name="Oval 20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1331640" y="2060848"/>
                <a:ext cx="1552575" cy="9159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1396331" y="2120488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05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Revision of GR No.7/1999</a:t>
                </a:r>
                <a:endParaRPr lang="en-US" altLang="ko-KR" sz="105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1223" y="2204864"/>
              <a:ext cx="1201017" cy="852586"/>
              <a:chOff x="1331640" y="2060848"/>
              <a:chExt cx="1552575" cy="915988"/>
            </a:xfrm>
            <a:grpFill/>
          </p:grpSpPr>
          <p:sp>
            <p:nvSpPr>
              <p:cNvPr id="24" name="Oval 20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blackWhite">
              <a:xfrm>
                <a:off x="1331640" y="2060848"/>
                <a:ext cx="1552575" cy="91598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2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1396331" y="2099014"/>
                <a:ext cx="1423194" cy="839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05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Reform of Act No.5/1990</a:t>
                </a:r>
                <a:endParaRPr lang="en-US" altLang="ko-KR" sz="105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</p:grpSp>
      <p:cxnSp>
        <p:nvCxnSpPr>
          <p:cNvPr id="26" name="Straight Arrow Connector 25"/>
          <p:cNvCxnSpPr>
            <a:stCxn id="24" idx="6"/>
            <a:endCxn id="15" idx="1"/>
          </p:cNvCxnSpPr>
          <p:nvPr/>
        </p:nvCxnSpPr>
        <p:spPr>
          <a:xfrm>
            <a:off x="1940598" y="1890961"/>
            <a:ext cx="3351482" cy="72940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6"/>
            <a:endCxn id="16" idx="1"/>
          </p:cNvCxnSpPr>
          <p:nvPr/>
        </p:nvCxnSpPr>
        <p:spPr>
          <a:xfrm>
            <a:off x="1940598" y="1890961"/>
            <a:ext cx="3351482" cy="178861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6"/>
            <a:endCxn id="42" idx="1"/>
          </p:cNvCxnSpPr>
          <p:nvPr/>
        </p:nvCxnSpPr>
        <p:spPr>
          <a:xfrm>
            <a:off x="1940598" y="1890961"/>
            <a:ext cx="3351482" cy="26858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396280"/>
          </a:xfrm>
        </p:spPr>
        <p:txBody>
          <a:bodyPr/>
          <a:lstStyle/>
          <a:p>
            <a:r>
              <a:rPr lang="en-GB" sz="2400" cap="none" dirty="0" smtClean="0"/>
              <a:t>EXAMPLE: Legal Scope - Identified Challenges</a:t>
            </a:r>
            <a:endParaRPr lang="en-GB" sz="2400" cap="none" dirty="0"/>
          </a:p>
        </p:txBody>
      </p:sp>
      <p:sp>
        <p:nvSpPr>
          <p:cNvPr id="42" name="TextBox 41"/>
          <p:cNvSpPr txBox="1"/>
          <p:nvPr/>
        </p:nvSpPr>
        <p:spPr>
          <a:xfrm>
            <a:off x="5292080" y="428438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Enforcement powers of forestry investigators are limited 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292080" y="494116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CITES management authority for marine species is currently </a:t>
            </a:r>
            <a:r>
              <a:rPr lang="en-GB" sz="1600" dirty="0" err="1" smtClean="0"/>
              <a:t>MoEF</a:t>
            </a:r>
            <a:r>
              <a:rPr lang="en-GB" sz="1600" dirty="0" smtClean="0"/>
              <a:t> – and marine species have insufficient focus. This could be revised</a:t>
            </a:r>
            <a:endParaRPr lang="en-GB" sz="1600" dirty="0"/>
          </a:p>
        </p:txBody>
      </p:sp>
      <p:cxnSp>
        <p:nvCxnSpPr>
          <p:cNvPr id="49" name="Straight Arrow Connector 48"/>
          <p:cNvCxnSpPr>
            <a:stCxn id="24" idx="6"/>
            <a:endCxn id="48" idx="1"/>
          </p:cNvCxnSpPr>
          <p:nvPr/>
        </p:nvCxnSpPr>
        <p:spPr>
          <a:xfrm>
            <a:off x="1940598" y="1890961"/>
            <a:ext cx="3351482" cy="358881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90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097" y="856688"/>
            <a:ext cx="1552575" cy="915988"/>
            <a:chOff x="1331640" y="2060848"/>
            <a:chExt cx="1552575" cy="915988"/>
          </a:xfrm>
        </p:grpSpPr>
        <p:sp>
          <p:nvSpPr>
            <p:cNvPr id="7" name="Oval 2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1331640" y="2060848"/>
              <a:ext cx="1552575" cy="91598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dist="254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1396331" y="2099014"/>
              <a:ext cx="1423194" cy="83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-윤고딕130" pitchFamily="18" charset="-127"/>
                </a:defRPr>
              </a:lvl9pPr>
            </a:lstStyle>
            <a:p>
              <a:pPr algn="ctr"/>
              <a:r>
                <a:rPr lang="en-US" altLang="ko-KR" sz="1400" b="1" dirty="0" smtClean="0">
                  <a:solidFill>
                    <a:schemeClr val="bg1"/>
                  </a:solidFill>
                  <a:latin typeface="+mj-lt"/>
                  <a:ea typeface="Gulim" pitchFamily="34" charset="-127"/>
                </a:rPr>
                <a:t>Legal Scope</a:t>
              </a:r>
              <a:endParaRPr lang="en-US" altLang="ko-KR" sz="1400" b="1" dirty="0">
                <a:solidFill>
                  <a:schemeClr val="bg1"/>
                </a:solidFill>
                <a:latin typeface="+mj-lt"/>
                <a:ea typeface="Gulim" pitchFamily="34" charset="-127"/>
              </a:endParaRP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396280"/>
          </a:xfrm>
        </p:spPr>
        <p:txBody>
          <a:bodyPr/>
          <a:lstStyle/>
          <a:p>
            <a:r>
              <a:rPr lang="en-GB" sz="2400" cap="none" dirty="0" smtClean="0"/>
              <a:t>EXAMPLE: Legal Scope - Possible actions</a:t>
            </a:r>
            <a:endParaRPr lang="en-GB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954008"/>
            <a:ext cx="6120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Revision on species protection – GR. No.7/1999, to align with CITES as a minimum.</a:t>
            </a:r>
          </a:p>
          <a:p>
            <a:endParaRPr lang="en-GB" dirty="0"/>
          </a:p>
          <a:p>
            <a:r>
              <a:rPr lang="en-GB" dirty="0" smtClean="0"/>
              <a:t>Revision of penalties: higher fines – max./min. sentences</a:t>
            </a:r>
          </a:p>
          <a:p>
            <a:endParaRPr lang="en-GB" dirty="0" smtClean="0"/>
          </a:p>
          <a:p>
            <a:r>
              <a:rPr lang="en-GB" dirty="0" smtClean="0"/>
              <a:t>Removal of various exclusion clauses (wildlife as gifts)</a:t>
            </a:r>
          </a:p>
          <a:p>
            <a:endParaRPr lang="en-GB" dirty="0" smtClean="0"/>
          </a:p>
          <a:p>
            <a:r>
              <a:rPr lang="en-GB" dirty="0" smtClean="0"/>
              <a:t>Increase authority of forestry and civil investigators and increase their powers of arrest and investigation</a:t>
            </a:r>
          </a:p>
          <a:p>
            <a:endParaRPr lang="en-GB" dirty="0" smtClean="0"/>
          </a:p>
          <a:p>
            <a:r>
              <a:rPr lang="en-GB" dirty="0" smtClean="0"/>
              <a:t>Allow prosecution of civil suits – e.g. enable legal </a:t>
            </a:r>
            <a:r>
              <a:rPr lang="en-GB" dirty="0"/>
              <a:t>action to be taken against government officers for </a:t>
            </a:r>
            <a:r>
              <a:rPr lang="en-GB" dirty="0" smtClean="0"/>
              <a:t>failure </a:t>
            </a:r>
            <a:r>
              <a:rPr lang="en-GB" dirty="0"/>
              <a:t>to enforce existing legislation.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Online trading of wildlife trade – e.g. allowing photos, videos and online as admissible evidence in wildlife crime cases.</a:t>
            </a:r>
          </a:p>
          <a:p>
            <a:endParaRPr lang="en-GB" dirty="0" smtClean="0"/>
          </a:p>
          <a:p>
            <a:r>
              <a:rPr lang="en-GB" dirty="0" smtClean="0"/>
              <a:t>Link protected species with their habitats on GR No.7/1999. 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27" name="Straight Arrow Connector 26"/>
          <p:cNvCxnSpPr>
            <a:stCxn id="7" idx="5"/>
          </p:cNvCxnSpPr>
          <p:nvPr/>
        </p:nvCxnSpPr>
        <p:spPr>
          <a:xfrm flipV="1">
            <a:off x="1392303" y="1314682"/>
            <a:ext cx="1518602" cy="32385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5"/>
          </p:cNvCxnSpPr>
          <p:nvPr/>
        </p:nvCxnSpPr>
        <p:spPr>
          <a:xfrm>
            <a:off x="1392303" y="1638533"/>
            <a:ext cx="1518602" cy="27829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5"/>
          </p:cNvCxnSpPr>
          <p:nvPr/>
        </p:nvCxnSpPr>
        <p:spPr>
          <a:xfrm>
            <a:off x="1392303" y="1638533"/>
            <a:ext cx="1518602" cy="75121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5"/>
          </p:cNvCxnSpPr>
          <p:nvPr/>
        </p:nvCxnSpPr>
        <p:spPr>
          <a:xfrm>
            <a:off x="1392303" y="1638533"/>
            <a:ext cx="1518602" cy="150243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5"/>
          </p:cNvCxnSpPr>
          <p:nvPr/>
        </p:nvCxnSpPr>
        <p:spPr>
          <a:xfrm>
            <a:off x="1392303" y="1638533"/>
            <a:ext cx="1518602" cy="344665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5"/>
          </p:cNvCxnSpPr>
          <p:nvPr/>
        </p:nvCxnSpPr>
        <p:spPr>
          <a:xfrm>
            <a:off x="1392303" y="1638533"/>
            <a:ext cx="1518602" cy="416673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5"/>
          </p:cNvCxnSpPr>
          <p:nvPr/>
        </p:nvCxnSpPr>
        <p:spPr>
          <a:xfrm>
            <a:off x="1392303" y="1638533"/>
            <a:ext cx="1518602" cy="243853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3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48807" y="1124744"/>
            <a:ext cx="7553125" cy="1404968"/>
            <a:chOff x="648807" y="1124744"/>
            <a:chExt cx="7553125" cy="1404968"/>
          </a:xfrm>
        </p:grpSpPr>
        <p:pic>
          <p:nvPicPr>
            <p:cNvPr id="5" name="Picture 4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807" y="1124744"/>
              <a:ext cx="690245" cy="1386967"/>
            </a:xfrm>
            <a:prstGeom prst="rect">
              <a:avLst/>
            </a:prstGeom>
          </p:spPr>
        </p:pic>
        <p:pic>
          <p:nvPicPr>
            <p:cNvPr id="6" name="Picture 5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0029" y="1126346"/>
              <a:ext cx="690245" cy="1386967"/>
            </a:xfrm>
            <a:prstGeom prst="rect">
              <a:avLst/>
            </a:prstGeom>
          </p:spPr>
        </p:pic>
        <p:pic>
          <p:nvPicPr>
            <p:cNvPr id="7" name="Picture 6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1249" y="1126346"/>
              <a:ext cx="690245" cy="1386967"/>
            </a:xfrm>
            <a:prstGeom prst="rect">
              <a:avLst/>
            </a:prstGeom>
          </p:spPr>
        </p:pic>
        <p:pic>
          <p:nvPicPr>
            <p:cNvPr id="8" name="Picture 7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2471" y="1126880"/>
              <a:ext cx="690245" cy="1386967"/>
            </a:xfrm>
            <a:prstGeom prst="rect">
              <a:avLst/>
            </a:prstGeom>
          </p:spPr>
        </p:pic>
        <p:pic>
          <p:nvPicPr>
            <p:cNvPr id="9" name="Picture 8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06628" y="1124744"/>
              <a:ext cx="690245" cy="1386967"/>
            </a:xfrm>
            <a:prstGeom prst="rect">
              <a:avLst/>
            </a:prstGeom>
          </p:spPr>
        </p:pic>
        <p:pic>
          <p:nvPicPr>
            <p:cNvPr id="10" name="Picture 9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7850" y="1125278"/>
              <a:ext cx="690245" cy="1386967"/>
            </a:xfrm>
            <a:prstGeom prst="rect">
              <a:avLst/>
            </a:prstGeom>
          </p:spPr>
        </p:pic>
        <p:pic>
          <p:nvPicPr>
            <p:cNvPr id="11" name="Picture 10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9070" y="1125278"/>
              <a:ext cx="690245" cy="1386967"/>
            </a:xfrm>
            <a:prstGeom prst="rect">
              <a:avLst/>
            </a:prstGeom>
          </p:spPr>
        </p:pic>
        <p:pic>
          <p:nvPicPr>
            <p:cNvPr id="12" name="Picture 11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292" y="1125812"/>
              <a:ext cx="690245" cy="1386967"/>
            </a:xfrm>
            <a:prstGeom prst="rect">
              <a:avLst/>
            </a:prstGeom>
          </p:spPr>
        </p:pic>
        <p:pic>
          <p:nvPicPr>
            <p:cNvPr id="13" name="Picture 12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2241" y="1142745"/>
              <a:ext cx="690245" cy="1386967"/>
            </a:xfrm>
            <a:prstGeom prst="rect">
              <a:avLst/>
            </a:prstGeom>
          </p:spPr>
        </p:pic>
        <p:pic>
          <p:nvPicPr>
            <p:cNvPr id="14" name="Picture 13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11687" y="1124744"/>
              <a:ext cx="690245" cy="1386967"/>
            </a:xfrm>
            <a:prstGeom prst="rect">
              <a:avLst/>
            </a:prstGeom>
          </p:spPr>
        </p:pic>
        <p:pic>
          <p:nvPicPr>
            <p:cNvPr id="19" name="Picture 18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77707" y="1126880"/>
              <a:ext cx="690245" cy="1386967"/>
            </a:xfrm>
            <a:prstGeom prst="rect">
              <a:avLst/>
            </a:prstGeom>
          </p:spPr>
        </p:pic>
        <p:pic>
          <p:nvPicPr>
            <p:cNvPr id="20" name="Picture 19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8929" y="1127414"/>
              <a:ext cx="690245" cy="1386967"/>
            </a:xfrm>
            <a:prstGeom prst="rect">
              <a:avLst/>
            </a:prstGeom>
          </p:spPr>
        </p:pic>
      </p:grpSp>
      <p:pic>
        <p:nvPicPr>
          <p:cNvPr id="22" name="Picture 21" descr="man_silhouette_clip_art.png"/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45" b="98473" l="3448" r="95402">
                        <a14:foregroundMark x1="50958" y1="10115" x2="50958" y2="1011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4" y="4634321"/>
            <a:ext cx="690245" cy="138696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5004" y="2891789"/>
            <a:ext cx="3728421" cy="1401307"/>
            <a:chOff x="635004" y="2563578"/>
            <a:chExt cx="3728421" cy="1401307"/>
          </a:xfrm>
        </p:grpSpPr>
        <p:pic>
          <p:nvPicPr>
            <p:cNvPr id="15" name="Picture 14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04" y="2570465"/>
              <a:ext cx="690245" cy="1386967"/>
            </a:xfrm>
            <a:prstGeom prst="rect">
              <a:avLst/>
            </a:prstGeom>
          </p:spPr>
        </p:pic>
        <p:pic>
          <p:nvPicPr>
            <p:cNvPr id="16" name="Picture 15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6226" y="2570999"/>
              <a:ext cx="690245" cy="1386967"/>
            </a:xfrm>
            <a:prstGeom prst="rect">
              <a:avLst/>
            </a:prstGeom>
          </p:spPr>
        </p:pic>
        <p:pic>
          <p:nvPicPr>
            <p:cNvPr id="17" name="Picture 16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0383" y="2568863"/>
              <a:ext cx="690245" cy="1386967"/>
            </a:xfrm>
            <a:prstGeom prst="rect">
              <a:avLst/>
            </a:prstGeom>
          </p:spPr>
        </p:pic>
        <p:pic>
          <p:nvPicPr>
            <p:cNvPr id="18" name="Picture 17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1605" y="2569397"/>
              <a:ext cx="690245" cy="1386967"/>
            </a:xfrm>
            <a:prstGeom prst="rect">
              <a:avLst/>
            </a:prstGeom>
          </p:spPr>
        </p:pic>
        <p:pic>
          <p:nvPicPr>
            <p:cNvPr id="21" name="Picture 20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9020" y="2563578"/>
              <a:ext cx="690245" cy="1386967"/>
            </a:xfrm>
            <a:prstGeom prst="rect">
              <a:avLst/>
            </a:prstGeom>
          </p:spPr>
        </p:pic>
        <p:pic>
          <p:nvPicPr>
            <p:cNvPr id="23" name="Picture 22" descr="man_silhouette_clip_art.png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5" b="98473" l="3448" r="95402">
                          <a14:foregroundMark x1="50958" y1="10115" x2="50958" y2="10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3180" y="2577918"/>
              <a:ext cx="690245" cy="1386967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611560" y="2529878"/>
            <a:ext cx="541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INVESTIGATIONS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4268599"/>
            <a:ext cx="541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ARRESTS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0690" y="6021288"/>
            <a:ext cx="541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PROSECUTIONS</a:t>
            </a:r>
            <a:endParaRPr lang="en-GB" b="1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133053"/>
            <a:ext cx="8534400" cy="415627"/>
          </a:xfrm>
        </p:spPr>
        <p:txBody>
          <a:bodyPr/>
          <a:lstStyle/>
          <a:p>
            <a:r>
              <a:rPr lang="en-GB" sz="2400" cap="none" dirty="0" smtClean="0"/>
              <a:t>OTHER IDENTIFIED CHALLENGES </a:t>
            </a:r>
            <a:endParaRPr lang="en-GB" sz="2400" cap="none" dirty="0"/>
          </a:p>
        </p:txBody>
      </p:sp>
    </p:spTree>
    <p:extLst>
      <p:ext uri="{BB962C8B-B14F-4D97-AF65-F5344CB8AC3E}">
        <p14:creationId xmlns:p14="http://schemas.microsoft.com/office/powerpoint/2010/main" val="3700474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053"/>
            <a:ext cx="8534400" cy="415627"/>
          </a:xfrm>
        </p:spPr>
        <p:txBody>
          <a:bodyPr/>
          <a:lstStyle/>
          <a:p>
            <a:r>
              <a:rPr lang="en-GB" sz="2400" cap="none" dirty="0" smtClean="0"/>
              <a:t>OTHER IDENTIFIED CHALLENGES </a:t>
            </a:r>
            <a:endParaRPr lang="en-GB" sz="2400" cap="none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5724545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 smtClean="0"/>
              <a:t>Legally </a:t>
            </a:r>
            <a:r>
              <a:rPr lang="en-US" sz="1600" dirty="0"/>
              <a:t>permitted quotas on harvesting of CITES</a:t>
            </a:r>
            <a:r>
              <a:rPr lang="id-ID" sz="1600" dirty="0"/>
              <a:t>-</a:t>
            </a:r>
            <a:r>
              <a:rPr lang="en-US" sz="1600" dirty="0"/>
              <a:t>listed species are </a:t>
            </a:r>
            <a:r>
              <a:rPr lang="en-US" sz="1600" dirty="0" smtClean="0"/>
              <a:t>not well established </a:t>
            </a:r>
            <a:r>
              <a:rPr lang="en-US" sz="1600" dirty="0"/>
              <a:t>and </a:t>
            </a:r>
            <a:r>
              <a:rPr lang="en-US" sz="1600" dirty="0" smtClean="0"/>
              <a:t>have limited monitoring.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0748" y="2060848"/>
            <a:ext cx="6505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/>
              <a:t>Forestry PPNS </a:t>
            </a:r>
            <a:r>
              <a:rPr lang="en-US" sz="1600" dirty="0" smtClean="0"/>
              <a:t>cannot arrest suspects of </a:t>
            </a:r>
            <a:r>
              <a:rPr lang="en-US" sz="1600" dirty="0"/>
              <a:t>‘wildlife crime’. </a:t>
            </a:r>
            <a:endParaRPr lang="en-GB" sz="1600" dirty="0"/>
          </a:p>
          <a:p>
            <a:pPr fontAlgn="t"/>
            <a:endParaRPr lang="en-US" sz="1600" dirty="0" smtClean="0"/>
          </a:p>
          <a:p>
            <a:pPr fontAlgn="t"/>
            <a:r>
              <a:rPr lang="en-US" sz="1600" dirty="0" smtClean="0"/>
              <a:t>Improper </a:t>
            </a:r>
            <a:r>
              <a:rPr lang="en-US" sz="1600" dirty="0"/>
              <a:t>legal process </a:t>
            </a:r>
            <a:r>
              <a:rPr lang="en-US" sz="1600" dirty="0" smtClean="0"/>
              <a:t>often leads </a:t>
            </a:r>
            <a:r>
              <a:rPr lang="en-US" sz="1600" dirty="0"/>
              <a:t>to early case dismissal</a:t>
            </a:r>
            <a:r>
              <a:rPr lang="en-US" sz="1600" dirty="0" smtClean="0"/>
              <a:t>.</a:t>
            </a:r>
          </a:p>
          <a:p>
            <a:pPr fontAlgn="t"/>
            <a:endParaRPr lang="en-GB" sz="1600" dirty="0"/>
          </a:p>
          <a:p>
            <a:pPr fontAlgn="t"/>
            <a:r>
              <a:rPr lang="en-US" sz="1600" dirty="0"/>
              <a:t>Lack of technical knowledge within </a:t>
            </a:r>
            <a:r>
              <a:rPr lang="en-US" sz="1600" dirty="0" smtClean="0"/>
              <a:t>police </a:t>
            </a:r>
            <a:r>
              <a:rPr lang="en-US" sz="1600" dirty="0"/>
              <a:t>investigators and </a:t>
            </a:r>
            <a:r>
              <a:rPr lang="id-ID" sz="1600" dirty="0"/>
              <a:t>prosecutors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fontAlgn="t"/>
            <a:endParaRPr lang="en-GB" sz="1600" dirty="0" smtClean="0"/>
          </a:p>
          <a:p>
            <a:r>
              <a:rPr lang="en-US" sz="1600" dirty="0"/>
              <a:t>Investigation of online wildlife trading is limited and is restricted to investigators without expertise in wildlife trade.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55776" y="105273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/>
              <a:t>Minimal crime </a:t>
            </a:r>
            <a:r>
              <a:rPr lang="en-US" sz="1600" dirty="0" smtClean="0"/>
              <a:t>detection – few staff, limited ground based actions.</a:t>
            </a:r>
          </a:p>
          <a:p>
            <a:pPr fontAlgn="t"/>
            <a:endParaRPr lang="en-GB" sz="1600" dirty="0"/>
          </a:p>
          <a:p>
            <a:pPr fontAlgn="t"/>
            <a:r>
              <a:rPr lang="en-US" sz="1600" dirty="0"/>
              <a:t>Insufficient knowledge/training for enforcement officers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55776" y="4221088"/>
            <a:ext cx="6588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600" dirty="0" smtClean="0"/>
              <a:t>Sentencing is often based on ‘state losses’- these are difficult to determine for wildlife crime.  </a:t>
            </a:r>
          </a:p>
          <a:p>
            <a:pPr fontAlgn="t"/>
            <a:endParaRPr lang="en-GB" sz="1600" dirty="0"/>
          </a:p>
          <a:p>
            <a:pPr fontAlgn="t"/>
            <a:r>
              <a:rPr lang="en-US" sz="1600" dirty="0"/>
              <a:t>Limited collaboration </a:t>
            </a:r>
            <a:r>
              <a:rPr lang="en-US" sz="1600" dirty="0" smtClean="0"/>
              <a:t>– police/military, forestry </a:t>
            </a:r>
            <a:r>
              <a:rPr lang="en-US" sz="1600" dirty="0"/>
              <a:t>rangers, civil investigators</a:t>
            </a:r>
            <a:r>
              <a:rPr lang="id-ID" sz="1600" dirty="0"/>
              <a:t>, </a:t>
            </a:r>
            <a:r>
              <a:rPr lang="id-ID" sz="1600" dirty="0" smtClean="0"/>
              <a:t>and </a:t>
            </a:r>
            <a:r>
              <a:rPr lang="id-ID" sz="1600" dirty="0"/>
              <a:t>the </a:t>
            </a:r>
            <a:r>
              <a:rPr lang="id-ID" sz="1600" dirty="0" smtClean="0"/>
              <a:t>public</a:t>
            </a:r>
            <a:r>
              <a:rPr lang="en-US" sz="1600" dirty="0"/>
              <a:t>.</a:t>
            </a:r>
            <a:endParaRPr lang="en-GB" sz="16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283121" y="1013064"/>
            <a:ext cx="1552575" cy="5152240"/>
            <a:chOff x="395536" y="764704"/>
            <a:chExt cx="1552575" cy="5152240"/>
          </a:xfrm>
          <a:solidFill>
            <a:schemeClr val="accent3">
              <a:lumMod val="5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395536" y="5000956"/>
              <a:ext cx="1552575" cy="915988"/>
              <a:chOff x="2060104" y="3092549"/>
              <a:chExt cx="1552575" cy="915988"/>
            </a:xfrm>
            <a:grpFill/>
          </p:grpSpPr>
          <p:sp>
            <p:nvSpPr>
              <p:cNvPr id="5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060104" y="3092549"/>
                <a:ext cx="1552575" cy="9159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" name="Rectangle 1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2124795" y="3130715"/>
                <a:ext cx="1423194" cy="839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Implementation and Enforcement 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95536" y="2420888"/>
              <a:ext cx="1552575" cy="915988"/>
              <a:chOff x="4687417" y="4529236"/>
              <a:chExt cx="1552575" cy="915988"/>
            </a:xfrm>
            <a:grpFill/>
          </p:grpSpPr>
          <p:sp>
            <p:nvSpPr>
              <p:cNvPr id="17" name="Oval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4687417" y="4529236"/>
                <a:ext cx="1552575" cy="9159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4787687" y="4567402"/>
                <a:ext cx="1423194" cy="839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Arrest and Detention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95536" y="1150363"/>
              <a:ext cx="1552575" cy="915988"/>
              <a:chOff x="5336704" y="2935386"/>
              <a:chExt cx="1552575" cy="915988"/>
            </a:xfrm>
            <a:grpFill/>
          </p:grpSpPr>
          <p:sp>
            <p:nvSpPr>
              <p:cNvPr id="24" name="Oval 14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5336704" y="2935386"/>
                <a:ext cx="1552575" cy="9159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1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5401395" y="2973552"/>
                <a:ext cx="1423194" cy="839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Detection and Reporting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95536" y="3703306"/>
              <a:ext cx="1552575" cy="915988"/>
              <a:chOff x="2550642" y="4529236"/>
              <a:chExt cx="1552575" cy="915988"/>
            </a:xfrm>
            <a:grpFill/>
          </p:grpSpPr>
          <p:sp>
            <p:nvSpPr>
              <p:cNvPr id="29" name="Oval 11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blackWhite">
              <a:xfrm>
                <a:off x="2550642" y="4529236"/>
                <a:ext cx="1552575" cy="915988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dist="25400" dir="54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 sz="1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628271" y="4605568"/>
                <a:ext cx="1423194" cy="839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Registration and prosecution</a:t>
                </a:r>
                <a:endParaRPr lang="en-US" altLang="ko-KR" sz="1400" b="1" dirty="0">
                  <a:solidFill>
                    <a:schemeClr val="bg1"/>
                  </a:solidFill>
                  <a:latin typeface="+mj-lt"/>
                  <a:ea typeface="Gulim" pitchFamily="34" charset="-127"/>
                </a:endParaRPr>
              </a:p>
            </p:txBody>
          </p:sp>
        </p:grpSp>
        <p:cxnSp>
          <p:nvCxnSpPr>
            <p:cNvPr id="32" name="Straight Arrow Connector 31"/>
            <p:cNvCxnSpPr>
              <a:endCxn id="24" idx="0"/>
            </p:cNvCxnSpPr>
            <p:nvPr/>
          </p:nvCxnSpPr>
          <p:spPr>
            <a:xfrm>
              <a:off x="1171824" y="764704"/>
              <a:ext cx="0" cy="385659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9" idx="4"/>
              <a:endCxn id="5" idx="0"/>
            </p:cNvCxnSpPr>
            <p:nvPr/>
          </p:nvCxnSpPr>
          <p:spPr>
            <a:xfrm>
              <a:off x="1171824" y="4619294"/>
              <a:ext cx="0" cy="381662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4" idx="4"/>
              <a:endCxn id="17" idx="0"/>
            </p:cNvCxnSpPr>
            <p:nvPr/>
          </p:nvCxnSpPr>
          <p:spPr>
            <a:xfrm>
              <a:off x="1171824" y="2066351"/>
              <a:ext cx="0" cy="354537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7" idx="4"/>
              <a:endCxn id="29" idx="0"/>
            </p:cNvCxnSpPr>
            <p:nvPr/>
          </p:nvCxnSpPr>
          <p:spPr>
            <a:xfrm>
              <a:off x="1171824" y="3336876"/>
              <a:ext cx="0" cy="366430"/>
            </a:xfrm>
            <a:prstGeom prst="straightConnector1">
              <a:avLst/>
            </a:prstGeom>
            <a:grpFill/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>
            <a:stCxn id="24" idx="6"/>
          </p:cNvCxnSpPr>
          <p:nvPr/>
        </p:nvCxnSpPr>
        <p:spPr>
          <a:xfrm flipV="1">
            <a:off x="1835696" y="1205893"/>
            <a:ext cx="720080" cy="65082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6"/>
          </p:cNvCxnSpPr>
          <p:nvPr/>
        </p:nvCxnSpPr>
        <p:spPr>
          <a:xfrm flipV="1">
            <a:off x="1835696" y="2314711"/>
            <a:ext cx="720080" cy="81253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4" idx="6"/>
          </p:cNvCxnSpPr>
          <p:nvPr/>
        </p:nvCxnSpPr>
        <p:spPr>
          <a:xfrm flipV="1">
            <a:off x="1835696" y="1772816"/>
            <a:ext cx="720080" cy="8390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6"/>
          </p:cNvCxnSpPr>
          <p:nvPr/>
        </p:nvCxnSpPr>
        <p:spPr>
          <a:xfrm flipV="1">
            <a:off x="1835696" y="2720976"/>
            <a:ext cx="720080" cy="40626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</p:cNvCxnSpPr>
          <p:nvPr/>
        </p:nvCxnSpPr>
        <p:spPr>
          <a:xfrm>
            <a:off x="1835696" y="4409660"/>
            <a:ext cx="720080" cy="10286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7" idx="6"/>
            <a:endCxn id="15" idx="1"/>
          </p:cNvCxnSpPr>
          <p:nvPr/>
        </p:nvCxnSpPr>
        <p:spPr>
          <a:xfrm>
            <a:off x="1835696" y="3127242"/>
            <a:ext cx="695052" cy="8776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9" idx="6"/>
          </p:cNvCxnSpPr>
          <p:nvPr/>
        </p:nvCxnSpPr>
        <p:spPr>
          <a:xfrm>
            <a:off x="1835696" y="4409660"/>
            <a:ext cx="720080" cy="83965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" idx="6"/>
            <a:endCxn id="11" idx="1"/>
          </p:cNvCxnSpPr>
          <p:nvPr/>
        </p:nvCxnSpPr>
        <p:spPr>
          <a:xfrm>
            <a:off x="1835696" y="5707310"/>
            <a:ext cx="720080" cy="30962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7" idx="6"/>
          </p:cNvCxnSpPr>
          <p:nvPr/>
        </p:nvCxnSpPr>
        <p:spPr>
          <a:xfrm>
            <a:off x="1835696" y="3127242"/>
            <a:ext cx="720080" cy="64120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25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534400" cy="523875"/>
          </a:xfrm>
        </p:spPr>
        <p:txBody>
          <a:bodyPr/>
          <a:lstStyle/>
          <a:p>
            <a:r>
              <a:rPr lang="en-GB" sz="2400" dirty="0" smtClean="0"/>
              <a:t>CRITICAL GAP: Data availability</a:t>
            </a:r>
            <a:endParaRPr lang="en-GB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27561" y="692696"/>
            <a:ext cx="503652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Many organisations and agencies hold data which is critical to assess the scale of wildlife trade, and to target interventions.</a:t>
            </a:r>
          </a:p>
          <a:p>
            <a:endParaRPr lang="en-GB" dirty="0"/>
          </a:p>
          <a:p>
            <a:r>
              <a:rPr lang="en-GB" sz="2000" b="1" dirty="0" smtClean="0">
                <a:solidFill>
                  <a:srgbClr val="FF0000"/>
                </a:solidFill>
              </a:rPr>
              <a:t>BUT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Data is collected in different formats, for different purposes (e.g. prosecution vs. monitoring)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There are numerous databases – which cannot talk to each other, and are not well utilised.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Data sharing agreements exist, but they are not well implemented or enforced.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Data is not shared between departments in the same ministry, or between field offices and Jakarta.</a:t>
            </a:r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932175" y="1124744"/>
            <a:ext cx="2744281" cy="3117334"/>
            <a:chOff x="5372846" y="1256393"/>
            <a:chExt cx="3519634" cy="4188831"/>
          </a:xfrm>
          <a:solidFill>
            <a:schemeClr val="accent3">
              <a:lumMod val="50000"/>
            </a:schemeClr>
          </a:solidFill>
        </p:grpSpPr>
        <p:grpSp>
          <p:nvGrpSpPr>
            <p:cNvPr id="30" name="Group 10"/>
            <p:cNvGrpSpPr>
              <a:grpSpLocks/>
            </p:cNvGrpSpPr>
            <p:nvPr/>
          </p:nvGrpSpPr>
          <p:grpSpPr bwMode="auto">
            <a:xfrm>
              <a:off x="5394101" y="3447528"/>
              <a:ext cx="1552575" cy="915989"/>
              <a:chOff x="2400" y="1968"/>
              <a:chExt cx="960" cy="960"/>
            </a:xfrm>
            <a:grpFill/>
          </p:grpSpPr>
          <p:sp>
            <p:nvSpPr>
              <p:cNvPr id="46" name="Oval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QUARANTINE</a:t>
                </a:r>
              </a:p>
            </p:txBody>
          </p:sp>
        </p:grpSp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5394101" y="4527648"/>
              <a:ext cx="1552575" cy="917576"/>
              <a:chOff x="2400" y="1983"/>
              <a:chExt cx="960" cy="960"/>
            </a:xfrm>
            <a:grpFill/>
          </p:grpSpPr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blackWhite">
              <a:xfrm>
                <a:off x="2400" y="1983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43" name="Rectangl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CUSTOMS</a:t>
                </a:r>
              </a:p>
            </p:txBody>
          </p:sp>
        </p:grpSp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7338317" y="2367408"/>
              <a:ext cx="1554163" cy="915989"/>
              <a:chOff x="2400" y="1968"/>
              <a:chExt cx="960" cy="960"/>
            </a:xfrm>
            <a:grpFill/>
          </p:grpSpPr>
          <p:sp>
            <p:nvSpPr>
              <p:cNvPr id="40" name="Oval 2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BKSDA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372846" y="1256394"/>
              <a:ext cx="1552575" cy="915988"/>
              <a:chOff x="6424614" y="1168903"/>
              <a:chExt cx="1552575" cy="915988"/>
            </a:xfrm>
            <a:grpFill/>
          </p:grpSpPr>
          <p:sp>
            <p:nvSpPr>
              <p:cNvPr id="55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6424614" y="1168903"/>
                <a:ext cx="1552575" cy="915988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56" name="Rectangle 1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blackWhite">
              <a:xfrm>
                <a:off x="6502640" y="1245235"/>
                <a:ext cx="1423194" cy="8396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kumimoji="0" lang="en-US" altLang="ko-KR" sz="16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Gulim" pitchFamily="34" charset="-127"/>
                  </a:rPr>
                  <a:t>NGOS</a:t>
                </a:r>
              </a:p>
            </p:txBody>
          </p:sp>
        </p:grpSp>
        <p:sp>
          <p:nvSpPr>
            <p:cNvPr id="108" name="Oval 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7331899" y="1256393"/>
              <a:ext cx="1552575" cy="915989"/>
            </a:xfrm>
            <a:prstGeom prst="rect">
              <a:avLst/>
            </a:prstGeom>
            <a:grpFill/>
            <a:ln w="3175">
              <a:noFill/>
              <a:round/>
              <a:headEnd/>
              <a:tailEnd/>
            </a:ln>
            <a:effectLst>
              <a:outerShdw dist="25400" dir="54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rPr>
                <a:t>MMAF</a:t>
              </a:r>
            </a:p>
          </p:txBody>
        </p:sp>
        <p:grpSp>
          <p:nvGrpSpPr>
            <p:cNvPr id="109" name="Group 10"/>
            <p:cNvGrpSpPr>
              <a:grpSpLocks/>
            </p:cNvGrpSpPr>
            <p:nvPr/>
          </p:nvGrpSpPr>
          <p:grpSpPr bwMode="auto">
            <a:xfrm>
              <a:off x="7338317" y="4527648"/>
              <a:ext cx="1552575" cy="915989"/>
              <a:chOff x="2400" y="1968"/>
              <a:chExt cx="960" cy="960"/>
            </a:xfrm>
            <a:grpFill/>
          </p:grpSpPr>
          <p:sp>
            <p:nvSpPr>
              <p:cNvPr id="110" name="Oval 1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111" name="Rectangle 12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lang="en-US" altLang="ko-KR" kern="0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OTHER MINISTRIES</a:t>
                </a:r>
                <a:endParaRPr kumimoji="0" lang="en-US" altLang="ko-K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12" name="Group 10"/>
            <p:cNvGrpSpPr>
              <a:grpSpLocks/>
            </p:cNvGrpSpPr>
            <p:nvPr/>
          </p:nvGrpSpPr>
          <p:grpSpPr bwMode="auto">
            <a:xfrm>
              <a:off x="5404097" y="2359181"/>
              <a:ext cx="1552575" cy="915989"/>
              <a:chOff x="2400" y="1968"/>
              <a:chExt cx="960" cy="960"/>
            </a:xfrm>
            <a:grpFill/>
          </p:grpSpPr>
          <p:sp>
            <p:nvSpPr>
              <p:cNvPr id="113" name="Oval 11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114" name="Rectangle 12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lang="en-US" altLang="ko-KR" kern="0" dirty="0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CIVIL SOCIETY</a:t>
                </a:r>
                <a:endParaRPr kumimoji="0" lang="en-US" altLang="ko-K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Gulim" pitchFamily="34" charset="-127"/>
                </a:endParaRPr>
              </a:p>
            </p:txBody>
          </p:sp>
        </p:grpSp>
        <p:grpSp>
          <p:nvGrpSpPr>
            <p:cNvPr id="115" name="Group 10"/>
            <p:cNvGrpSpPr>
              <a:grpSpLocks/>
            </p:cNvGrpSpPr>
            <p:nvPr/>
          </p:nvGrpSpPr>
          <p:grpSpPr bwMode="auto">
            <a:xfrm>
              <a:off x="7338317" y="3447528"/>
              <a:ext cx="1552575" cy="915989"/>
              <a:chOff x="2400" y="1968"/>
              <a:chExt cx="960" cy="960"/>
            </a:xfrm>
            <a:grpFill/>
          </p:grpSpPr>
          <p:sp>
            <p:nvSpPr>
              <p:cNvPr id="116" name="Oval 1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blackWhite">
              <a:xfrm>
                <a:off x="2400" y="1968"/>
                <a:ext cx="960" cy="960"/>
              </a:xfrm>
              <a:prstGeom prst="rect">
                <a:avLst/>
              </a:prstGeom>
              <a:grpFill/>
              <a:ln w="3175">
                <a:noFill/>
                <a:round/>
                <a:headEnd/>
                <a:tailEnd/>
              </a:ln>
              <a:effectLst>
                <a:outerShdw dist="25400" dir="54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-윤고딕130" pitchFamily="18" charset="-127"/>
                </a:endParaRPr>
              </a:p>
            </p:txBody>
          </p:sp>
          <p:sp>
            <p:nvSpPr>
              <p:cNvPr id="117" name="Rectangle 1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blackWhite">
              <a:xfrm>
                <a:off x="2440" y="2008"/>
                <a:ext cx="880" cy="8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810" tIns="0" rIns="3810" bIns="0" anchor="ctr"/>
              <a:lstStyle>
                <a:lvl1pPr defTabSz="895350">
                  <a:buSzPct val="120000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1pPr>
                <a:lvl2pPr marL="144463" indent="-142875" defTabSz="895350">
                  <a:buSzPct val="120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2pPr>
                <a:lvl3pPr marL="295275" indent="-149225" defTabSz="895350"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3pPr>
                <a:lvl4pPr marL="431800" indent="-134938" defTabSz="895350">
                  <a:buSzPct val="8900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4pPr>
                <a:lvl5pPr marL="582613" indent="-149225" defTabSz="895350"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5pPr>
                <a:lvl6pPr marL="10398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6pPr>
                <a:lvl7pPr marL="14970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7pPr>
                <a:lvl8pPr marL="19542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8pPr>
                <a:lvl9pPr marL="2411413" indent="-149225" defTabSz="895350" fontAlgn="base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ea typeface="-윤고딕130" pitchFamily="18" charset="-127"/>
                  </a:defRPr>
                </a:lvl9pPr>
              </a:lstStyle>
              <a:p>
                <a:pPr marL="0" marR="0" lvl="0" indent="0" algn="ctr" defTabSz="895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20000"/>
                  <a:buFontTx/>
                  <a:buNone/>
                  <a:tabLst/>
                  <a:defRPr/>
                </a:pPr>
                <a:r>
                  <a:rPr lang="en-US" altLang="ko-KR" kern="0" dirty="0" err="1" smtClean="0">
                    <a:solidFill>
                      <a:schemeClr val="bg1"/>
                    </a:solidFill>
                    <a:latin typeface="+mj-lt"/>
                    <a:ea typeface="Gulim" pitchFamily="34" charset="-127"/>
                  </a:rPr>
                  <a:t>MoEF</a:t>
                </a:r>
                <a:endParaRPr kumimoji="0" lang="en-US" altLang="ko-KR" sz="1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Gulim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820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 GLOBAL TRENDS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$10bn a year.( Wilson-Wilde, 2010)</a:t>
            </a:r>
          </a:p>
          <a:p>
            <a:r>
              <a:rPr lang="en-GB" sz="2800" dirty="0" smtClean="0"/>
              <a:t>Prices appear to be rising</a:t>
            </a:r>
          </a:p>
          <a:p>
            <a:r>
              <a:rPr lang="en-GB" sz="2800" dirty="0" smtClean="0"/>
              <a:t>Demand is rising, and diversifying.</a:t>
            </a:r>
          </a:p>
          <a:p>
            <a:r>
              <a:rPr lang="en-GB" sz="2800" dirty="0" smtClean="0"/>
              <a:t>New markets are being created – new middle class in Asia and Africa</a:t>
            </a:r>
          </a:p>
          <a:p>
            <a:r>
              <a:rPr lang="en-GB" sz="2800" dirty="0" smtClean="0"/>
              <a:t>Increasing sophistication, decreasing visibility</a:t>
            </a:r>
          </a:p>
          <a:p>
            <a:pPr marL="44450" indent="0" algn="ctr">
              <a:buNone/>
            </a:pPr>
            <a:endParaRPr lang="en-GB" sz="2800" b="1" dirty="0" smtClean="0">
              <a:solidFill>
                <a:schemeClr val="tx1"/>
              </a:solidFill>
            </a:endParaRPr>
          </a:p>
          <a:p>
            <a:pPr marL="44450" indent="0" algn="ctr"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Wildlife criminals are p</a:t>
            </a:r>
            <a:r>
              <a:rPr lang="en-GB" sz="2800" b="1" dirty="0" smtClean="0">
                <a:solidFill>
                  <a:schemeClr val="tx1"/>
                </a:solidFill>
                <a:latin typeface="+mj-lt"/>
              </a:rPr>
              <a:t>rofessional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, organised, cooperating internationally, </a:t>
            </a:r>
            <a:r>
              <a:rPr lang="en-GB" sz="2800" b="1" dirty="0" smtClean="0">
                <a:solidFill>
                  <a:schemeClr val="tx1"/>
                </a:solidFill>
                <a:latin typeface="+mj-lt"/>
              </a:rPr>
              <a:t>and innovative</a:t>
            </a:r>
            <a:endParaRPr lang="en-GB" sz="2800" b="1" dirty="0">
              <a:solidFill>
                <a:schemeClr val="tx1"/>
              </a:solidFill>
              <a:latin typeface="+mj-lt"/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44666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70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PRIORITY ACTIONS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6500" y="73344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1600" dirty="0" smtClean="0"/>
              <a:t>Some top priority actions to reduce the volume of Indonesia’s illegal trade in wildlife:</a:t>
            </a:r>
            <a:endParaRPr lang="en-GB" sz="1600" dirty="0"/>
          </a:p>
          <a:p>
            <a:pPr fontAlgn="t"/>
            <a:r>
              <a:rPr lang="en-GB" sz="1600" dirty="0"/>
              <a:t> </a:t>
            </a:r>
          </a:p>
          <a:p>
            <a:endParaRPr lang="en-GB" sz="1600" dirty="0"/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292225" y="4663777"/>
            <a:ext cx="6353175" cy="1933575"/>
            <a:chOff x="1451" y="2372"/>
            <a:chExt cx="3789" cy="1410"/>
          </a:xfrm>
          <a:solidFill>
            <a:schemeClr val="tx1">
              <a:lumMod val="50000"/>
            </a:schemeClr>
          </a:solidFill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903" y="3676"/>
              <a:ext cx="108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rot="20460000">
              <a:off x="3387" y="3046"/>
              <a:ext cx="1352" cy="74"/>
            </a:xfrm>
            <a:prstGeom prst="roundRect">
              <a:avLst>
                <a:gd name="adj" fmla="val 4090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2124" y="3267"/>
              <a:ext cx="1343" cy="74"/>
            </a:xfrm>
            <a:prstGeom prst="roundRect">
              <a:avLst>
                <a:gd name="adj" fmla="val 40903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992" y="2999"/>
              <a:ext cx="203" cy="337"/>
            </a:xfrm>
            <a:custGeom>
              <a:avLst/>
              <a:gdLst>
                <a:gd name="T0" fmla="*/ 70 w 203"/>
                <a:gd name="T1" fmla="*/ 16 h 337"/>
                <a:gd name="T2" fmla="*/ 189 w 203"/>
                <a:gd name="T3" fmla="*/ 271 h 337"/>
                <a:gd name="T4" fmla="*/ 201 w 203"/>
                <a:gd name="T5" fmla="*/ 294 h 337"/>
                <a:gd name="T6" fmla="*/ 202 w 203"/>
                <a:gd name="T7" fmla="*/ 306 h 337"/>
                <a:gd name="T8" fmla="*/ 194 w 203"/>
                <a:gd name="T9" fmla="*/ 322 h 337"/>
                <a:gd name="T10" fmla="*/ 175 w 203"/>
                <a:gd name="T11" fmla="*/ 336 h 337"/>
                <a:gd name="T12" fmla="*/ 157 w 203"/>
                <a:gd name="T13" fmla="*/ 336 h 337"/>
                <a:gd name="T14" fmla="*/ 141 w 203"/>
                <a:gd name="T15" fmla="*/ 331 h 337"/>
                <a:gd name="T16" fmla="*/ 132 w 203"/>
                <a:gd name="T17" fmla="*/ 322 h 337"/>
                <a:gd name="T18" fmla="*/ 124 w 203"/>
                <a:gd name="T19" fmla="*/ 314 h 337"/>
                <a:gd name="T20" fmla="*/ 0 w 203"/>
                <a:gd name="T21" fmla="*/ 39 h 337"/>
                <a:gd name="T22" fmla="*/ 0 w 203"/>
                <a:gd name="T23" fmla="*/ 24 h 337"/>
                <a:gd name="T24" fmla="*/ 8 w 203"/>
                <a:gd name="T25" fmla="*/ 16 h 337"/>
                <a:gd name="T26" fmla="*/ 16 w 203"/>
                <a:gd name="T27" fmla="*/ 8 h 337"/>
                <a:gd name="T28" fmla="*/ 23 w 203"/>
                <a:gd name="T29" fmla="*/ 0 h 337"/>
                <a:gd name="T30" fmla="*/ 39 w 203"/>
                <a:gd name="T31" fmla="*/ 0 h 337"/>
                <a:gd name="T32" fmla="*/ 47 w 203"/>
                <a:gd name="T33" fmla="*/ 0 h 337"/>
                <a:gd name="T34" fmla="*/ 62 w 203"/>
                <a:gd name="T35" fmla="*/ 8 h 337"/>
                <a:gd name="T36" fmla="*/ 70 w 203"/>
                <a:gd name="T37" fmla="*/ 1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3" h="337">
                  <a:moveTo>
                    <a:pt x="70" y="16"/>
                  </a:moveTo>
                  <a:lnTo>
                    <a:pt x="189" y="271"/>
                  </a:lnTo>
                  <a:lnTo>
                    <a:pt x="201" y="294"/>
                  </a:lnTo>
                  <a:lnTo>
                    <a:pt x="202" y="306"/>
                  </a:lnTo>
                  <a:lnTo>
                    <a:pt x="194" y="322"/>
                  </a:lnTo>
                  <a:lnTo>
                    <a:pt x="175" y="336"/>
                  </a:lnTo>
                  <a:lnTo>
                    <a:pt x="157" y="336"/>
                  </a:lnTo>
                  <a:lnTo>
                    <a:pt x="141" y="331"/>
                  </a:lnTo>
                  <a:lnTo>
                    <a:pt x="132" y="322"/>
                  </a:lnTo>
                  <a:lnTo>
                    <a:pt x="124" y="314"/>
                  </a:lnTo>
                  <a:lnTo>
                    <a:pt x="0" y="39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70" y="1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626" y="2528"/>
              <a:ext cx="78" cy="366"/>
            </a:xfrm>
            <a:custGeom>
              <a:avLst/>
              <a:gdLst>
                <a:gd name="T0" fmla="*/ 0 w 78"/>
                <a:gd name="T1" fmla="*/ 316 h 366"/>
                <a:gd name="T2" fmla="*/ 0 w 78"/>
                <a:gd name="T3" fmla="*/ 47 h 366"/>
                <a:gd name="T4" fmla="*/ 9 w 78"/>
                <a:gd name="T5" fmla="*/ 24 h 366"/>
                <a:gd name="T6" fmla="*/ 17 w 78"/>
                <a:gd name="T7" fmla="*/ 8 h 366"/>
                <a:gd name="T8" fmla="*/ 24 w 78"/>
                <a:gd name="T9" fmla="*/ 0 h 366"/>
                <a:gd name="T10" fmla="*/ 39 w 78"/>
                <a:gd name="T11" fmla="*/ 0 h 366"/>
                <a:gd name="T12" fmla="*/ 61 w 78"/>
                <a:gd name="T13" fmla="*/ 8 h 366"/>
                <a:gd name="T14" fmla="*/ 69 w 78"/>
                <a:gd name="T15" fmla="*/ 16 h 366"/>
                <a:gd name="T16" fmla="*/ 76 w 78"/>
                <a:gd name="T17" fmla="*/ 24 h 366"/>
                <a:gd name="T18" fmla="*/ 76 w 78"/>
                <a:gd name="T19" fmla="*/ 39 h 366"/>
                <a:gd name="T20" fmla="*/ 77 w 78"/>
                <a:gd name="T21" fmla="*/ 316 h 366"/>
                <a:gd name="T22" fmla="*/ 77 w 78"/>
                <a:gd name="T23" fmla="*/ 344 h 366"/>
                <a:gd name="T24" fmla="*/ 71 w 78"/>
                <a:gd name="T25" fmla="*/ 356 h 366"/>
                <a:gd name="T26" fmla="*/ 60 w 78"/>
                <a:gd name="T27" fmla="*/ 362 h 366"/>
                <a:gd name="T28" fmla="*/ 50 w 78"/>
                <a:gd name="T29" fmla="*/ 365 h 366"/>
                <a:gd name="T30" fmla="*/ 35 w 78"/>
                <a:gd name="T31" fmla="*/ 365 h 366"/>
                <a:gd name="T32" fmla="*/ 24 w 78"/>
                <a:gd name="T33" fmla="*/ 364 h 366"/>
                <a:gd name="T34" fmla="*/ 15 w 78"/>
                <a:gd name="T35" fmla="*/ 361 h 366"/>
                <a:gd name="T36" fmla="*/ 9 w 78"/>
                <a:gd name="T37" fmla="*/ 356 h 366"/>
                <a:gd name="T38" fmla="*/ 2 w 78"/>
                <a:gd name="T39" fmla="*/ 343 h 366"/>
                <a:gd name="T40" fmla="*/ 0 w 78"/>
                <a:gd name="T41" fmla="*/ 31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66">
                  <a:moveTo>
                    <a:pt x="0" y="316"/>
                  </a:moveTo>
                  <a:lnTo>
                    <a:pt x="0" y="47"/>
                  </a:lnTo>
                  <a:lnTo>
                    <a:pt x="9" y="24"/>
                  </a:lnTo>
                  <a:lnTo>
                    <a:pt x="17" y="8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1" y="8"/>
                  </a:lnTo>
                  <a:lnTo>
                    <a:pt x="69" y="16"/>
                  </a:lnTo>
                  <a:lnTo>
                    <a:pt x="76" y="24"/>
                  </a:lnTo>
                  <a:lnTo>
                    <a:pt x="76" y="39"/>
                  </a:lnTo>
                  <a:lnTo>
                    <a:pt x="77" y="316"/>
                  </a:lnTo>
                  <a:lnTo>
                    <a:pt x="77" y="344"/>
                  </a:lnTo>
                  <a:lnTo>
                    <a:pt x="71" y="356"/>
                  </a:lnTo>
                  <a:lnTo>
                    <a:pt x="60" y="362"/>
                  </a:lnTo>
                  <a:lnTo>
                    <a:pt x="50" y="365"/>
                  </a:lnTo>
                  <a:lnTo>
                    <a:pt x="35" y="365"/>
                  </a:lnTo>
                  <a:lnTo>
                    <a:pt x="24" y="364"/>
                  </a:lnTo>
                  <a:lnTo>
                    <a:pt x="15" y="361"/>
                  </a:lnTo>
                  <a:lnTo>
                    <a:pt x="9" y="356"/>
                  </a:lnTo>
                  <a:lnTo>
                    <a:pt x="2" y="343"/>
                  </a:lnTo>
                  <a:lnTo>
                    <a:pt x="0" y="316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3162" y="3445"/>
              <a:ext cx="876" cy="337"/>
            </a:xfrm>
            <a:custGeom>
              <a:avLst/>
              <a:gdLst>
                <a:gd name="T0" fmla="*/ 0 w 876"/>
                <a:gd name="T1" fmla="*/ 336 h 337"/>
                <a:gd name="T2" fmla="*/ 875 w 876"/>
                <a:gd name="T3" fmla="*/ 336 h 337"/>
                <a:gd name="T4" fmla="*/ 875 w 876"/>
                <a:gd name="T5" fmla="*/ 223 h 337"/>
                <a:gd name="T6" fmla="*/ 827 w 876"/>
                <a:gd name="T7" fmla="*/ 224 h 337"/>
                <a:gd name="T8" fmla="*/ 788 w 876"/>
                <a:gd name="T9" fmla="*/ 176 h 337"/>
                <a:gd name="T10" fmla="*/ 773 w 876"/>
                <a:gd name="T11" fmla="*/ 136 h 337"/>
                <a:gd name="T12" fmla="*/ 591 w 876"/>
                <a:gd name="T13" fmla="*/ 103 h 337"/>
                <a:gd name="T14" fmla="*/ 504 w 876"/>
                <a:gd name="T15" fmla="*/ 0 h 337"/>
                <a:gd name="T16" fmla="*/ 336 w 876"/>
                <a:gd name="T17" fmla="*/ 0 h 337"/>
                <a:gd name="T18" fmla="*/ 260 w 876"/>
                <a:gd name="T19" fmla="*/ 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6" h="337">
                  <a:moveTo>
                    <a:pt x="0" y="336"/>
                  </a:moveTo>
                  <a:lnTo>
                    <a:pt x="875" y="336"/>
                  </a:lnTo>
                  <a:lnTo>
                    <a:pt x="875" y="223"/>
                  </a:lnTo>
                  <a:lnTo>
                    <a:pt x="827" y="224"/>
                  </a:lnTo>
                  <a:lnTo>
                    <a:pt x="788" y="176"/>
                  </a:lnTo>
                  <a:lnTo>
                    <a:pt x="773" y="136"/>
                  </a:lnTo>
                  <a:lnTo>
                    <a:pt x="591" y="103"/>
                  </a:lnTo>
                  <a:lnTo>
                    <a:pt x="504" y="0"/>
                  </a:lnTo>
                  <a:lnTo>
                    <a:pt x="336" y="0"/>
                  </a:lnTo>
                  <a:lnTo>
                    <a:pt x="260" y="4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866" y="3260"/>
              <a:ext cx="873" cy="521"/>
            </a:xfrm>
            <a:custGeom>
              <a:avLst/>
              <a:gdLst>
                <a:gd name="T0" fmla="*/ 872 w 873"/>
                <a:gd name="T1" fmla="*/ 520 h 521"/>
                <a:gd name="T2" fmla="*/ 0 w 873"/>
                <a:gd name="T3" fmla="*/ 520 h 521"/>
                <a:gd name="T4" fmla="*/ 0 w 873"/>
                <a:gd name="T5" fmla="*/ 406 h 521"/>
                <a:gd name="T6" fmla="*/ 47 w 873"/>
                <a:gd name="T7" fmla="*/ 406 h 521"/>
                <a:gd name="T8" fmla="*/ 86 w 873"/>
                <a:gd name="T9" fmla="*/ 362 h 521"/>
                <a:gd name="T10" fmla="*/ 104 w 873"/>
                <a:gd name="T11" fmla="*/ 316 h 521"/>
                <a:gd name="T12" fmla="*/ 274 w 873"/>
                <a:gd name="T13" fmla="*/ 291 h 521"/>
                <a:gd name="T14" fmla="*/ 370 w 873"/>
                <a:gd name="T15" fmla="*/ 186 h 521"/>
                <a:gd name="T16" fmla="*/ 530 w 873"/>
                <a:gd name="T17" fmla="*/ 186 h 521"/>
                <a:gd name="T18" fmla="*/ 530 w 873"/>
                <a:gd name="T19" fmla="*/ 84 h 521"/>
                <a:gd name="T20" fmla="*/ 544 w 873"/>
                <a:gd name="T21" fmla="*/ 67 h 521"/>
                <a:gd name="T22" fmla="*/ 544 w 873"/>
                <a:gd name="T23" fmla="*/ 22 h 521"/>
                <a:gd name="T24" fmla="*/ 578 w 873"/>
                <a:gd name="T25" fmla="*/ 0 h 521"/>
                <a:gd name="T26" fmla="*/ 613 w 873"/>
                <a:gd name="T27" fmla="*/ 18 h 521"/>
                <a:gd name="T28" fmla="*/ 613 w 873"/>
                <a:gd name="T29" fmla="*/ 69 h 521"/>
                <a:gd name="T30" fmla="*/ 629 w 873"/>
                <a:gd name="T31" fmla="*/ 84 h 521"/>
                <a:gd name="T32" fmla="*/ 629 w 873"/>
                <a:gd name="T33" fmla="*/ 183 h 521"/>
                <a:gd name="T34" fmla="*/ 638 w 873"/>
                <a:gd name="T35" fmla="*/ 18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3" h="521">
                  <a:moveTo>
                    <a:pt x="872" y="520"/>
                  </a:moveTo>
                  <a:lnTo>
                    <a:pt x="0" y="520"/>
                  </a:lnTo>
                  <a:lnTo>
                    <a:pt x="0" y="406"/>
                  </a:lnTo>
                  <a:lnTo>
                    <a:pt x="47" y="406"/>
                  </a:lnTo>
                  <a:lnTo>
                    <a:pt x="86" y="362"/>
                  </a:lnTo>
                  <a:lnTo>
                    <a:pt x="104" y="316"/>
                  </a:lnTo>
                  <a:lnTo>
                    <a:pt x="274" y="291"/>
                  </a:lnTo>
                  <a:lnTo>
                    <a:pt x="370" y="186"/>
                  </a:lnTo>
                  <a:lnTo>
                    <a:pt x="530" y="186"/>
                  </a:lnTo>
                  <a:lnTo>
                    <a:pt x="530" y="84"/>
                  </a:lnTo>
                  <a:lnTo>
                    <a:pt x="544" y="67"/>
                  </a:lnTo>
                  <a:lnTo>
                    <a:pt x="544" y="22"/>
                  </a:lnTo>
                  <a:lnTo>
                    <a:pt x="578" y="0"/>
                  </a:lnTo>
                  <a:lnTo>
                    <a:pt x="613" y="18"/>
                  </a:lnTo>
                  <a:lnTo>
                    <a:pt x="613" y="69"/>
                  </a:lnTo>
                  <a:lnTo>
                    <a:pt x="629" y="84"/>
                  </a:lnTo>
                  <a:lnTo>
                    <a:pt x="629" y="183"/>
                  </a:lnTo>
                  <a:lnTo>
                    <a:pt x="638" y="185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1454" y="2841"/>
              <a:ext cx="867" cy="211"/>
            </a:xfrm>
            <a:custGeom>
              <a:avLst/>
              <a:gdLst>
                <a:gd name="T0" fmla="*/ 659 w 867"/>
                <a:gd name="T1" fmla="*/ 0 h 211"/>
                <a:gd name="T2" fmla="*/ 405 w 867"/>
                <a:gd name="T3" fmla="*/ 0 h 211"/>
                <a:gd name="T4" fmla="*/ 215 w 867"/>
                <a:gd name="T5" fmla="*/ 0 h 211"/>
                <a:gd name="T6" fmla="*/ 79 w 867"/>
                <a:gd name="T7" fmla="*/ 0 h 211"/>
                <a:gd name="T8" fmla="*/ 8 w 867"/>
                <a:gd name="T9" fmla="*/ 0 h 211"/>
                <a:gd name="T10" fmla="*/ 0 w 867"/>
                <a:gd name="T11" fmla="*/ 16 h 211"/>
                <a:gd name="T12" fmla="*/ 0 w 867"/>
                <a:gd name="T13" fmla="*/ 39 h 211"/>
                <a:gd name="T14" fmla="*/ 16 w 867"/>
                <a:gd name="T15" fmla="*/ 47 h 211"/>
                <a:gd name="T16" fmla="*/ 40 w 867"/>
                <a:gd name="T17" fmla="*/ 47 h 211"/>
                <a:gd name="T18" fmla="*/ 56 w 867"/>
                <a:gd name="T19" fmla="*/ 54 h 211"/>
                <a:gd name="T20" fmla="*/ 79 w 867"/>
                <a:gd name="T21" fmla="*/ 70 h 211"/>
                <a:gd name="T22" fmla="*/ 103 w 867"/>
                <a:gd name="T23" fmla="*/ 86 h 211"/>
                <a:gd name="T24" fmla="*/ 119 w 867"/>
                <a:gd name="T25" fmla="*/ 93 h 211"/>
                <a:gd name="T26" fmla="*/ 143 w 867"/>
                <a:gd name="T27" fmla="*/ 93 h 211"/>
                <a:gd name="T28" fmla="*/ 167 w 867"/>
                <a:gd name="T29" fmla="*/ 93 h 211"/>
                <a:gd name="T30" fmla="*/ 199 w 867"/>
                <a:gd name="T31" fmla="*/ 93 h 211"/>
                <a:gd name="T32" fmla="*/ 230 w 867"/>
                <a:gd name="T33" fmla="*/ 93 h 211"/>
                <a:gd name="T34" fmla="*/ 262 w 867"/>
                <a:gd name="T35" fmla="*/ 93 h 211"/>
                <a:gd name="T36" fmla="*/ 286 w 867"/>
                <a:gd name="T37" fmla="*/ 101 h 211"/>
                <a:gd name="T38" fmla="*/ 302 w 867"/>
                <a:gd name="T39" fmla="*/ 109 h 211"/>
                <a:gd name="T40" fmla="*/ 326 w 867"/>
                <a:gd name="T41" fmla="*/ 109 h 211"/>
                <a:gd name="T42" fmla="*/ 334 w 867"/>
                <a:gd name="T43" fmla="*/ 124 h 211"/>
                <a:gd name="T44" fmla="*/ 358 w 867"/>
                <a:gd name="T45" fmla="*/ 132 h 211"/>
                <a:gd name="T46" fmla="*/ 373 w 867"/>
                <a:gd name="T47" fmla="*/ 140 h 211"/>
                <a:gd name="T48" fmla="*/ 397 w 867"/>
                <a:gd name="T49" fmla="*/ 140 h 211"/>
                <a:gd name="T50" fmla="*/ 421 w 867"/>
                <a:gd name="T51" fmla="*/ 140 h 211"/>
                <a:gd name="T52" fmla="*/ 453 w 867"/>
                <a:gd name="T53" fmla="*/ 140 h 211"/>
                <a:gd name="T54" fmla="*/ 477 w 867"/>
                <a:gd name="T55" fmla="*/ 140 h 211"/>
                <a:gd name="T56" fmla="*/ 501 w 867"/>
                <a:gd name="T57" fmla="*/ 140 h 211"/>
                <a:gd name="T58" fmla="*/ 524 w 867"/>
                <a:gd name="T59" fmla="*/ 140 h 211"/>
                <a:gd name="T60" fmla="*/ 524 w 867"/>
                <a:gd name="T61" fmla="*/ 163 h 211"/>
                <a:gd name="T62" fmla="*/ 524 w 867"/>
                <a:gd name="T63" fmla="*/ 187 h 211"/>
                <a:gd name="T64" fmla="*/ 540 w 867"/>
                <a:gd name="T65" fmla="*/ 202 h 211"/>
                <a:gd name="T66" fmla="*/ 556 w 867"/>
                <a:gd name="T67" fmla="*/ 210 h 211"/>
                <a:gd name="T68" fmla="*/ 580 w 867"/>
                <a:gd name="T69" fmla="*/ 210 h 211"/>
                <a:gd name="T70" fmla="*/ 604 w 867"/>
                <a:gd name="T71" fmla="*/ 202 h 211"/>
                <a:gd name="T72" fmla="*/ 620 w 867"/>
                <a:gd name="T73" fmla="*/ 187 h 211"/>
                <a:gd name="T74" fmla="*/ 620 w 867"/>
                <a:gd name="T75" fmla="*/ 163 h 211"/>
                <a:gd name="T76" fmla="*/ 620 w 867"/>
                <a:gd name="T77" fmla="*/ 140 h 211"/>
                <a:gd name="T78" fmla="*/ 644 w 867"/>
                <a:gd name="T79" fmla="*/ 140 h 211"/>
                <a:gd name="T80" fmla="*/ 667 w 867"/>
                <a:gd name="T81" fmla="*/ 140 h 211"/>
                <a:gd name="T82" fmla="*/ 691 w 867"/>
                <a:gd name="T83" fmla="*/ 140 h 211"/>
                <a:gd name="T84" fmla="*/ 866 w 867"/>
                <a:gd name="T8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1451" y="2841"/>
              <a:ext cx="627" cy="217"/>
            </a:xfrm>
            <a:custGeom>
              <a:avLst/>
              <a:gdLst>
                <a:gd name="T0" fmla="*/ 0 w 627"/>
                <a:gd name="T1" fmla="*/ 0 h 217"/>
                <a:gd name="T2" fmla="*/ 0 w 627"/>
                <a:gd name="T3" fmla="*/ 48 h 217"/>
                <a:gd name="T4" fmla="*/ 40 w 627"/>
                <a:gd name="T5" fmla="*/ 48 h 217"/>
                <a:gd name="T6" fmla="*/ 112 w 627"/>
                <a:gd name="T7" fmla="*/ 96 h 217"/>
                <a:gd name="T8" fmla="*/ 248 w 627"/>
                <a:gd name="T9" fmla="*/ 96 h 217"/>
                <a:gd name="T10" fmla="*/ 359 w 627"/>
                <a:gd name="T11" fmla="*/ 144 h 217"/>
                <a:gd name="T12" fmla="*/ 530 w 627"/>
                <a:gd name="T13" fmla="*/ 144 h 217"/>
                <a:gd name="T14" fmla="*/ 528 w 627"/>
                <a:gd name="T15" fmla="*/ 200 h 217"/>
                <a:gd name="T16" fmla="*/ 554 w 627"/>
                <a:gd name="T17" fmla="*/ 216 h 217"/>
                <a:gd name="T18" fmla="*/ 598 w 627"/>
                <a:gd name="T19" fmla="*/ 216 h 217"/>
                <a:gd name="T20" fmla="*/ 626 w 627"/>
                <a:gd name="T21" fmla="*/ 203 h 217"/>
                <a:gd name="T22" fmla="*/ 626 w 627"/>
                <a:gd name="T23" fmla="*/ 14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735" y="2841"/>
              <a:ext cx="867" cy="214"/>
            </a:xfrm>
            <a:custGeom>
              <a:avLst/>
              <a:gdLst>
                <a:gd name="T0" fmla="*/ 111 w 867"/>
                <a:gd name="T1" fmla="*/ 0 h 214"/>
                <a:gd name="T2" fmla="*/ 294 w 867"/>
                <a:gd name="T3" fmla="*/ 0 h 214"/>
                <a:gd name="T4" fmla="*/ 461 w 867"/>
                <a:gd name="T5" fmla="*/ 0 h 214"/>
                <a:gd name="T6" fmla="*/ 596 w 867"/>
                <a:gd name="T7" fmla="*/ 0 h 214"/>
                <a:gd name="T8" fmla="*/ 707 w 867"/>
                <a:gd name="T9" fmla="*/ 0 h 214"/>
                <a:gd name="T10" fmla="*/ 787 w 867"/>
                <a:gd name="T11" fmla="*/ 0 h 214"/>
                <a:gd name="T12" fmla="*/ 842 w 867"/>
                <a:gd name="T13" fmla="*/ 0 h 214"/>
                <a:gd name="T14" fmla="*/ 866 w 867"/>
                <a:gd name="T15" fmla="*/ 0 h 214"/>
                <a:gd name="T16" fmla="*/ 866 w 867"/>
                <a:gd name="T17" fmla="*/ 16 h 214"/>
                <a:gd name="T18" fmla="*/ 866 w 867"/>
                <a:gd name="T19" fmla="*/ 32 h 214"/>
                <a:gd name="T20" fmla="*/ 866 w 867"/>
                <a:gd name="T21" fmla="*/ 47 h 214"/>
                <a:gd name="T22" fmla="*/ 850 w 867"/>
                <a:gd name="T23" fmla="*/ 47 h 214"/>
                <a:gd name="T24" fmla="*/ 834 w 867"/>
                <a:gd name="T25" fmla="*/ 47 h 214"/>
                <a:gd name="T26" fmla="*/ 818 w 867"/>
                <a:gd name="T27" fmla="*/ 47 h 214"/>
                <a:gd name="T28" fmla="*/ 810 w 867"/>
                <a:gd name="T29" fmla="*/ 55 h 214"/>
                <a:gd name="T30" fmla="*/ 794 w 867"/>
                <a:gd name="T31" fmla="*/ 63 h 214"/>
                <a:gd name="T32" fmla="*/ 779 w 867"/>
                <a:gd name="T33" fmla="*/ 79 h 214"/>
                <a:gd name="T34" fmla="*/ 763 w 867"/>
                <a:gd name="T35" fmla="*/ 87 h 214"/>
                <a:gd name="T36" fmla="*/ 755 w 867"/>
                <a:gd name="T37" fmla="*/ 95 h 214"/>
                <a:gd name="T38" fmla="*/ 739 w 867"/>
                <a:gd name="T39" fmla="*/ 95 h 214"/>
                <a:gd name="T40" fmla="*/ 723 w 867"/>
                <a:gd name="T41" fmla="*/ 95 h 214"/>
                <a:gd name="T42" fmla="*/ 707 w 867"/>
                <a:gd name="T43" fmla="*/ 95 h 214"/>
                <a:gd name="T44" fmla="*/ 691 w 867"/>
                <a:gd name="T45" fmla="*/ 95 h 214"/>
                <a:gd name="T46" fmla="*/ 667 w 867"/>
                <a:gd name="T47" fmla="*/ 95 h 214"/>
                <a:gd name="T48" fmla="*/ 644 w 867"/>
                <a:gd name="T49" fmla="*/ 95 h 214"/>
                <a:gd name="T50" fmla="*/ 628 w 867"/>
                <a:gd name="T51" fmla="*/ 95 h 214"/>
                <a:gd name="T52" fmla="*/ 508 w 867"/>
                <a:gd name="T53" fmla="*/ 142 h 214"/>
                <a:gd name="T54" fmla="*/ 493 w 867"/>
                <a:gd name="T55" fmla="*/ 142 h 214"/>
                <a:gd name="T56" fmla="*/ 477 w 867"/>
                <a:gd name="T57" fmla="*/ 142 h 214"/>
                <a:gd name="T58" fmla="*/ 461 w 867"/>
                <a:gd name="T59" fmla="*/ 142 h 214"/>
                <a:gd name="T60" fmla="*/ 445 w 867"/>
                <a:gd name="T61" fmla="*/ 142 h 214"/>
                <a:gd name="T62" fmla="*/ 421 w 867"/>
                <a:gd name="T63" fmla="*/ 142 h 214"/>
                <a:gd name="T64" fmla="*/ 405 w 867"/>
                <a:gd name="T65" fmla="*/ 142 h 214"/>
                <a:gd name="T66" fmla="*/ 389 w 867"/>
                <a:gd name="T67" fmla="*/ 142 h 214"/>
                <a:gd name="T68" fmla="*/ 373 w 867"/>
                <a:gd name="T69" fmla="*/ 142 h 214"/>
                <a:gd name="T70" fmla="*/ 358 w 867"/>
                <a:gd name="T71" fmla="*/ 142 h 214"/>
                <a:gd name="T72" fmla="*/ 342 w 867"/>
                <a:gd name="T73" fmla="*/ 142 h 214"/>
                <a:gd name="T74" fmla="*/ 342 w 867"/>
                <a:gd name="T75" fmla="*/ 158 h 214"/>
                <a:gd name="T76" fmla="*/ 342 w 867"/>
                <a:gd name="T77" fmla="*/ 174 h 214"/>
                <a:gd name="T78" fmla="*/ 342 w 867"/>
                <a:gd name="T79" fmla="*/ 189 h 214"/>
                <a:gd name="T80" fmla="*/ 334 w 867"/>
                <a:gd name="T81" fmla="*/ 205 h 214"/>
                <a:gd name="T82" fmla="*/ 326 w 867"/>
                <a:gd name="T83" fmla="*/ 213 h 214"/>
                <a:gd name="T84" fmla="*/ 310 w 867"/>
                <a:gd name="T85" fmla="*/ 213 h 214"/>
                <a:gd name="T86" fmla="*/ 294 w 867"/>
                <a:gd name="T87" fmla="*/ 213 h 214"/>
                <a:gd name="T88" fmla="*/ 278 w 867"/>
                <a:gd name="T89" fmla="*/ 213 h 214"/>
                <a:gd name="T90" fmla="*/ 262 w 867"/>
                <a:gd name="T91" fmla="*/ 205 h 214"/>
                <a:gd name="T92" fmla="*/ 254 w 867"/>
                <a:gd name="T93" fmla="*/ 189 h 214"/>
                <a:gd name="T94" fmla="*/ 246 w 867"/>
                <a:gd name="T95" fmla="*/ 181 h 214"/>
                <a:gd name="T96" fmla="*/ 246 w 867"/>
                <a:gd name="T97" fmla="*/ 12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980" y="2840"/>
              <a:ext cx="626" cy="221"/>
            </a:xfrm>
            <a:custGeom>
              <a:avLst/>
              <a:gdLst>
                <a:gd name="T0" fmla="*/ 625 w 626"/>
                <a:gd name="T1" fmla="*/ 0 h 221"/>
                <a:gd name="T2" fmla="*/ 625 w 626"/>
                <a:gd name="T3" fmla="*/ 49 h 221"/>
                <a:gd name="T4" fmla="*/ 585 w 626"/>
                <a:gd name="T5" fmla="*/ 49 h 221"/>
                <a:gd name="T6" fmla="*/ 513 w 626"/>
                <a:gd name="T7" fmla="*/ 98 h 221"/>
                <a:gd name="T8" fmla="*/ 377 w 626"/>
                <a:gd name="T9" fmla="*/ 98 h 221"/>
                <a:gd name="T10" fmla="*/ 264 w 626"/>
                <a:gd name="T11" fmla="*/ 147 h 221"/>
                <a:gd name="T12" fmla="*/ 96 w 626"/>
                <a:gd name="T13" fmla="*/ 147 h 221"/>
                <a:gd name="T14" fmla="*/ 96 w 626"/>
                <a:gd name="T15" fmla="*/ 204 h 221"/>
                <a:gd name="T16" fmla="*/ 70 w 626"/>
                <a:gd name="T17" fmla="*/ 220 h 221"/>
                <a:gd name="T18" fmla="*/ 26 w 626"/>
                <a:gd name="T19" fmla="*/ 220 h 221"/>
                <a:gd name="T20" fmla="*/ 0 w 626"/>
                <a:gd name="T21" fmla="*/ 199 h 221"/>
                <a:gd name="T22" fmla="*/ 0 w 626"/>
                <a:gd name="T23" fmla="*/ 14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4088" y="2373"/>
              <a:ext cx="867" cy="211"/>
            </a:xfrm>
            <a:custGeom>
              <a:avLst/>
              <a:gdLst>
                <a:gd name="T0" fmla="*/ 659 w 867"/>
                <a:gd name="T1" fmla="*/ 0 h 211"/>
                <a:gd name="T2" fmla="*/ 405 w 867"/>
                <a:gd name="T3" fmla="*/ 0 h 211"/>
                <a:gd name="T4" fmla="*/ 215 w 867"/>
                <a:gd name="T5" fmla="*/ 0 h 211"/>
                <a:gd name="T6" fmla="*/ 79 w 867"/>
                <a:gd name="T7" fmla="*/ 0 h 211"/>
                <a:gd name="T8" fmla="*/ 8 w 867"/>
                <a:gd name="T9" fmla="*/ 0 h 211"/>
                <a:gd name="T10" fmla="*/ 0 w 867"/>
                <a:gd name="T11" fmla="*/ 16 h 211"/>
                <a:gd name="T12" fmla="*/ 0 w 867"/>
                <a:gd name="T13" fmla="*/ 39 h 211"/>
                <a:gd name="T14" fmla="*/ 16 w 867"/>
                <a:gd name="T15" fmla="*/ 47 h 211"/>
                <a:gd name="T16" fmla="*/ 40 w 867"/>
                <a:gd name="T17" fmla="*/ 47 h 211"/>
                <a:gd name="T18" fmla="*/ 56 w 867"/>
                <a:gd name="T19" fmla="*/ 54 h 211"/>
                <a:gd name="T20" fmla="*/ 79 w 867"/>
                <a:gd name="T21" fmla="*/ 70 h 211"/>
                <a:gd name="T22" fmla="*/ 103 w 867"/>
                <a:gd name="T23" fmla="*/ 86 h 211"/>
                <a:gd name="T24" fmla="*/ 119 w 867"/>
                <a:gd name="T25" fmla="*/ 93 h 211"/>
                <a:gd name="T26" fmla="*/ 143 w 867"/>
                <a:gd name="T27" fmla="*/ 93 h 211"/>
                <a:gd name="T28" fmla="*/ 167 w 867"/>
                <a:gd name="T29" fmla="*/ 93 h 211"/>
                <a:gd name="T30" fmla="*/ 199 w 867"/>
                <a:gd name="T31" fmla="*/ 93 h 211"/>
                <a:gd name="T32" fmla="*/ 230 w 867"/>
                <a:gd name="T33" fmla="*/ 93 h 211"/>
                <a:gd name="T34" fmla="*/ 262 w 867"/>
                <a:gd name="T35" fmla="*/ 93 h 211"/>
                <a:gd name="T36" fmla="*/ 286 w 867"/>
                <a:gd name="T37" fmla="*/ 101 h 211"/>
                <a:gd name="T38" fmla="*/ 302 w 867"/>
                <a:gd name="T39" fmla="*/ 109 h 211"/>
                <a:gd name="T40" fmla="*/ 326 w 867"/>
                <a:gd name="T41" fmla="*/ 109 h 211"/>
                <a:gd name="T42" fmla="*/ 334 w 867"/>
                <a:gd name="T43" fmla="*/ 124 h 211"/>
                <a:gd name="T44" fmla="*/ 358 w 867"/>
                <a:gd name="T45" fmla="*/ 132 h 211"/>
                <a:gd name="T46" fmla="*/ 373 w 867"/>
                <a:gd name="T47" fmla="*/ 140 h 211"/>
                <a:gd name="T48" fmla="*/ 397 w 867"/>
                <a:gd name="T49" fmla="*/ 140 h 211"/>
                <a:gd name="T50" fmla="*/ 421 w 867"/>
                <a:gd name="T51" fmla="*/ 140 h 211"/>
                <a:gd name="T52" fmla="*/ 453 w 867"/>
                <a:gd name="T53" fmla="*/ 140 h 211"/>
                <a:gd name="T54" fmla="*/ 477 w 867"/>
                <a:gd name="T55" fmla="*/ 140 h 211"/>
                <a:gd name="T56" fmla="*/ 501 w 867"/>
                <a:gd name="T57" fmla="*/ 140 h 211"/>
                <a:gd name="T58" fmla="*/ 524 w 867"/>
                <a:gd name="T59" fmla="*/ 140 h 211"/>
                <a:gd name="T60" fmla="*/ 524 w 867"/>
                <a:gd name="T61" fmla="*/ 163 h 211"/>
                <a:gd name="T62" fmla="*/ 524 w 867"/>
                <a:gd name="T63" fmla="*/ 187 h 211"/>
                <a:gd name="T64" fmla="*/ 540 w 867"/>
                <a:gd name="T65" fmla="*/ 202 h 211"/>
                <a:gd name="T66" fmla="*/ 556 w 867"/>
                <a:gd name="T67" fmla="*/ 210 h 211"/>
                <a:gd name="T68" fmla="*/ 580 w 867"/>
                <a:gd name="T69" fmla="*/ 210 h 211"/>
                <a:gd name="T70" fmla="*/ 604 w 867"/>
                <a:gd name="T71" fmla="*/ 202 h 211"/>
                <a:gd name="T72" fmla="*/ 620 w 867"/>
                <a:gd name="T73" fmla="*/ 187 h 211"/>
                <a:gd name="T74" fmla="*/ 620 w 867"/>
                <a:gd name="T75" fmla="*/ 163 h 211"/>
                <a:gd name="T76" fmla="*/ 620 w 867"/>
                <a:gd name="T77" fmla="*/ 140 h 211"/>
                <a:gd name="T78" fmla="*/ 644 w 867"/>
                <a:gd name="T79" fmla="*/ 140 h 211"/>
                <a:gd name="T80" fmla="*/ 667 w 867"/>
                <a:gd name="T81" fmla="*/ 140 h 211"/>
                <a:gd name="T82" fmla="*/ 691 w 867"/>
                <a:gd name="T83" fmla="*/ 140 h 211"/>
                <a:gd name="T84" fmla="*/ 866 w 867"/>
                <a:gd name="T8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7" h="211">
                  <a:moveTo>
                    <a:pt x="866" y="0"/>
                  </a:moveTo>
                  <a:lnTo>
                    <a:pt x="755" y="0"/>
                  </a:lnTo>
                  <a:lnTo>
                    <a:pt x="659" y="0"/>
                  </a:lnTo>
                  <a:lnTo>
                    <a:pt x="572" y="0"/>
                  </a:lnTo>
                  <a:lnTo>
                    <a:pt x="485" y="0"/>
                  </a:lnTo>
                  <a:lnTo>
                    <a:pt x="405" y="0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215" y="0"/>
                  </a:lnTo>
                  <a:lnTo>
                    <a:pt x="159" y="0"/>
                  </a:lnTo>
                  <a:lnTo>
                    <a:pt x="119" y="0"/>
                  </a:lnTo>
                  <a:lnTo>
                    <a:pt x="79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6" y="54"/>
                  </a:lnTo>
                  <a:lnTo>
                    <a:pt x="64" y="62"/>
                  </a:lnTo>
                  <a:lnTo>
                    <a:pt x="72" y="62"/>
                  </a:lnTo>
                  <a:lnTo>
                    <a:pt x="79" y="70"/>
                  </a:lnTo>
                  <a:lnTo>
                    <a:pt x="87" y="78"/>
                  </a:lnTo>
                  <a:lnTo>
                    <a:pt x="95" y="78"/>
                  </a:lnTo>
                  <a:lnTo>
                    <a:pt x="103" y="86"/>
                  </a:lnTo>
                  <a:lnTo>
                    <a:pt x="111" y="86"/>
                  </a:lnTo>
                  <a:lnTo>
                    <a:pt x="111" y="93"/>
                  </a:lnTo>
                  <a:lnTo>
                    <a:pt x="119" y="93"/>
                  </a:lnTo>
                  <a:lnTo>
                    <a:pt x="127" y="93"/>
                  </a:lnTo>
                  <a:lnTo>
                    <a:pt x="135" y="93"/>
                  </a:lnTo>
                  <a:lnTo>
                    <a:pt x="143" y="93"/>
                  </a:lnTo>
                  <a:lnTo>
                    <a:pt x="151" y="93"/>
                  </a:lnTo>
                  <a:lnTo>
                    <a:pt x="159" y="93"/>
                  </a:lnTo>
                  <a:lnTo>
                    <a:pt x="167" y="93"/>
                  </a:lnTo>
                  <a:lnTo>
                    <a:pt x="175" y="93"/>
                  </a:lnTo>
                  <a:lnTo>
                    <a:pt x="183" y="93"/>
                  </a:lnTo>
                  <a:lnTo>
                    <a:pt x="199" y="93"/>
                  </a:lnTo>
                  <a:lnTo>
                    <a:pt x="207" y="93"/>
                  </a:lnTo>
                  <a:lnTo>
                    <a:pt x="222" y="93"/>
                  </a:lnTo>
                  <a:lnTo>
                    <a:pt x="230" y="93"/>
                  </a:lnTo>
                  <a:lnTo>
                    <a:pt x="238" y="93"/>
                  </a:lnTo>
                  <a:lnTo>
                    <a:pt x="246" y="93"/>
                  </a:lnTo>
                  <a:lnTo>
                    <a:pt x="262" y="93"/>
                  </a:lnTo>
                  <a:lnTo>
                    <a:pt x="270" y="101"/>
                  </a:lnTo>
                  <a:lnTo>
                    <a:pt x="278" y="101"/>
                  </a:lnTo>
                  <a:lnTo>
                    <a:pt x="286" y="101"/>
                  </a:lnTo>
                  <a:lnTo>
                    <a:pt x="294" y="101"/>
                  </a:lnTo>
                  <a:lnTo>
                    <a:pt x="302" y="101"/>
                  </a:lnTo>
                  <a:lnTo>
                    <a:pt x="302" y="109"/>
                  </a:lnTo>
                  <a:lnTo>
                    <a:pt x="310" y="109"/>
                  </a:lnTo>
                  <a:lnTo>
                    <a:pt x="318" y="109"/>
                  </a:lnTo>
                  <a:lnTo>
                    <a:pt x="326" y="109"/>
                  </a:lnTo>
                  <a:lnTo>
                    <a:pt x="326" y="117"/>
                  </a:lnTo>
                  <a:lnTo>
                    <a:pt x="334" y="117"/>
                  </a:lnTo>
                  <a:lnTo>
                    <a:pt x="334" y="124"/>
                  </a:lnTo>
                  <a:lnTo>
                    <a:pt x="342" y="124"/>
                  </a:lnTo>
                  <a:lnTo>
                    <a:pt x="350" y="132"/>
                  </a:lnTo>
                  <a:lnTo>
                    <a:pt x="358" y="132"/>
                  </a:lnTo>
                  <a:lnTo>
                    <a:pt x="358" y="140"/>
                  </a:lnTo>
                  <a:lnTo>
                    <a:pt x="365" y="140"/>
                  </a:lnTo>
                  <a:lnTo>
                    <a:pt x="373" y="140"/>
                  </a:lnTo>
                  <a:lnTo>
                    <a:pt x="381" y="140"/>
                  </a:lnTo>
                  <a:lnTo>
                    <a:pt x="389" y="140"/>
                  </a:lnTo>
                  <a:lnTo>
                    <a:pt x="397" y="140"/>
                  </a:lnTo>
                  <a:lnTo>
                    <a:pt x="405" y="140"/>
                  </a:lnTo>
                  <a:lnTo>
                    <a:pt x="413" y="140"/>
                  </a:lnTo>
                  <a:lnTo>
                    <a:pt x="421" y="140"/>
                  </a:lnTo>
                  <a:lnTo>
                    <a:pt x="429" y="140"/>
                  </a:lnTo>
                  <a:lnTo>
                    <a:pt x="445" y="140"/>
                  </a:lnTo>
                  <a:lnTo>
                    <a:pt x="453" y="140"/>
                  </a:lnTo>
                  <a:lnTo>
                    <a:pt x="461" y="140"/>
                  </a:lnTo>
                  <a:lnTo>
                    <a:pt x="469" y="140"/>
                  </a:lnTo>
                  <a:lnTo>
                    <a:pt x="477" y="140"/>
                  </a:lnTo>
                  <a:lnTo>
                    <a:pt x="485" y="140"/>
                  </a:lnTo>
                  <a:lnTo>
                    <a:pt x="493" y="140"/>
                  </a:lnTo>
                  <a:lnTo>
                    <a:pt x="501" y="140"/>
                  </a:lnTo>
                  <a:lnTo>
                    <a:pt x="508" y="140"/>
                  </a:lnTo>
                  <a:lnTo>
                    <a:pt x="516" y="140"/>
                  </a:lnTo>
                  <a:lnTo>
                    <a:pt x="524" y="140"/>
                  </a:lnTo>
                  <a:lnTo>
                    <a:pt x="524" y="148"/>
                  </a:lnTo>
                  <a:lnTo>
                    <a:pt x="524" y="156"/>
                  </a:lnTo>
                  <a:lnTo>
                    <a:pt x="524" y="163"/>
                  </a:lnTo>
                  <a:lnTo>
                    <a:pt x="524" y="171"/>
                  </a:lnTo>
                  <a:lnTo>
                    <a:pt x="524" y="179"/>
                  </a:lnTo>
                  <a:lnTo>
                    <a:pt x="524" y="187"/>
                  </a:lnTo>
                  <a:lnTo>
                    <a:pt x="524" y="194"/>
                  </a:lnTo>
                  <a:lnTo>
                    <a:pt x="532" y="202"/>
                  </a:lnTo>
                  <a:lnTo>
                    <a:pt x="540" y="202"/>
                  </a:lnTo>
                  <a:lnTo>
                    <a:pt x="540" y="210"/>
                  </a:lnTo>
                  <a:lnTo>
                    <a:pt x="548" y="210"/>
                  </a:lnTo>
                  <a:lnTo>
                    <a:pt x="556" y="210"/>
                  </a:lnTo>
                  <a:lnTo>
                    <a:pt x="564" y="210"/>
                  </a:lnTo>
                  <a:lnTo>
                    <a:pt x="572" y="210"/>
                  </a:lnTo>
                  <a:lnTo>
                    <a:pt x="580" y="210"/>
                  </a:lnTo>
                  <a:lnTo>
                    <a:pt x="588" y="210"/>
                  </a:lnTo>
                  <a:lnTo>
                    <a:pt x="596" y="210"/>
                  </a:lnTo>
                  <a:lnTo>
                    <a:pt x="604" y="202"/>
                  </a:lnTo>
                  <a:lnTo>
                    <a:pt x="612" y="194"/>
                  </a:lnTo>
                  <a:lnTo>
                    <a:pt x="612" y="187"/>
                  </a:lnTo>
                  <a:lnTo>
                    <a:pt x="620" y="187"/>
                  </a:lnTo>
                  <a:lnTo>
                    <a:pt x="620" y="179"/>
                  </a:lnTo>
                  <a:lnTo>
                    <a:pt x="620" y="171"/>
                  </a:lnTo>
                  <a:lnTo>
                    <a:pt x="620" y="163"/>
                  </a:lnTo>
                  <a:lnTo>
                    <a:pt x="620" y="156"/>
                  </a:lnTo>
                  <a:lnTo>
                    <a:pt x="620" y="148"/>
                  </a:lnTo>
                  <a:lnTo>
                    <a:pt x="620" y="140"/>
                  </a:lnTo>
                  <a:lnTo>
                    <a:pt x="628" y="140"/>
                  </a:lnTo>
                  <a:lnTo>
                    <a:pt x="636" y="140"/>
                  </a:lnTo>
                  <a:lnTo>
                    <a:pt x="644" y="140"/>
                  </a:lnTo>
                  <a:lnTo>
                    <a:pt x="651" y="140"/>
                  </a:lnTo>
                  <a:lnTo>
                    <a:pt x="659" y="140"/>
                  </a:lnTo>
                  <a:lnTo>
                    <a:pt x="667" y="140"/>
                  </a:lnTo>
                  <a:lnTo>
                    <a:pt x="675" y="140"/>
                  </a:lnTo>
                  <a:lnTo>
                    <a:pt x="683" y="140"/>
                  </a:lnTo>
                  <a:lnTo>
                    <a:pt x="691" y="140"/>
                  </a:lnTo>
                  <a:lnTo>
                    <a:pt x="699" y="140"/>
                  </a:lnTo>
                  <a:lnTo>
                    <a:pt x="707" y="140"/>
                  </a:lnTo>
                  <a:lnTo>
                    <a:pt x="866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4085" y="2373"/>
              <a:ext cx="627" cy="217"/>
            </a:xfrm>
            <a:custGeom>
              <a:avLst/>
              <a:gdLst>
                <a:gd name="T0" fmla="*/ 0 w 627"/>
                <a:gd name="T1" fmla="*/ 0 h 217"/>
                <a:gd name="T2" fmla="*/ 0 w 627"/>
                <a:gd name="T3" fmla="*/ 48 h 217"/>
                <a:gd name="T4" fmla="*/ 40 w 627"/>
                <a:gd name="T5" fmla="*/ 48 h 217"/>
                <a:gd name="T6" fmla="*/ 112 w 627"/>
                <a:gd name="T7" fmla="*/ 96 h 217"/>
                <a:gd name="T8" fmla="*/ 248 w 627"/>
                <a:gd name="T9" fmla="*/ 96 h 217"/>
                <a:gd name="T10" fmla="*/ 359 w 627"/>
                <a:gd name="T11" fmla="*/ 144 h 217"/>
                <a:gd name="T12" fmla="*/ 530 w 627"/>
                <a:gd name="T13" fmla="*/ 144 h 217"/>
                <a:gd name="T14" fmla="*/ 528 w 627"/>
                <a:gd name="T15" fmla="*/ 200 h 217"/>
                <a:gd name="T16" fmla="*/ 554 w 627"/>
                <a:gd name="T17" fmla="*/ 216 h 217"/>
                <a:gd name="T18" fmla="*/ 598 w 627"/>
                <a:gd name="T19" fmla="*/ 216 h 217"/>
                <a:gd name="T20" fmla="*/ 626 w 627"/>
                <a:gd name="T21" fmla="*/ 203 h 217"/>
                <a:gd name="T22" fmla="*/ 626 w 627"/>
                <a:gd name="T23" fmla="*/ 14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7" h="217">
                  <a:moveTo>
                    <a:pt x="0" y="0"/>
                  </a:moveTo>
                  <a:lnTo>
                    <a:pt x="0" y="48"/>
                  </a:lnTo>
                  <a:lnTo>
                    <a:pt x="40" y="48"/>
                  </a:lnTo>
                  <a:lnTo>
                    <a:pt x="112" y="96"/>
                  </a:lnTo>
                  <a:lnTo>
                    <a:pt x="248" y="96"/>
                  </a:lnTo>
                  <a:lnTo>
                    <a:pt x="359" y="144"/>
                  </a:lnTo>
                  <a:lnTo>
                    <a:pt x="530" y="144"/>
                  </a:lnTo>
                  <a:lnTo>
                    <a:pt x="528" y="200"/>
                  </a:lnTo>
                  <a:lnTo>
                    <a:pt x="554" y="216"/>
                  </a:lnTo>
                  <a:lnTo>
                    <a:pt x="598" y="216"/>
                  </a:lnTo>
                  <a:lnTo>
                    <a:pt x="626" y="203"/>
                  </a:lnTo>
                  <a:lnTo>
                    <a:pt x="626" y="144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369" y="2373"/>
              <a:ext cx="867" cy="214"/>
            </a:xfrm>
            <a:custGeom>
              <a:avLst/>
              <a:gdLst>
                <a:gd name="T0" fmla="*/ 111 w 867"/>
                <a:gd name="T1" fmla="*/ 0 h 214"/>
                <a:gd name="T2" fmla="*/ 294 w 867"/>
                <a:gd name="T3" fmla="*/ 0 h 214"/>
                <a:gd name="T4" fmla="*/ 461 w 867"/>
                <a:gd name="T5" fmla="*/ 0 h 214"/>
                <a:gd name="T6" fmla="*/ 596 w 867"/>
                <a:gd name="T7" fmla="*/ 0 h 214"/>
                <a:gd name="T8" fmla="*/ 707 w 867"/>
                <a:gd name="T9" fmla="*/ 0 h 214"/>
                <a:gd name="T10" fmla="*/ 787 w 867"/>
                <a:gd name="T11" fmla="*/ 0 h 214"/>
                <a:gd name="T12" fmla="*/ 842 w 867"/>
                <a:gd name="T13" fmla="*/ 0 h 214"/>
                <a:gd name="T14" fmla="*/ 866 w 867"/>
                <a:gd name="T15" fmla="*/ 0 h 214"/>
                <a:gd name="T16" fmla="*/ 866 w 867"/>
                <a:gd name="T17" fmla="*/ 16 h 214"/>
                <a:gd name="T18" fmla="*/ 866 w 867"/>
                <a:gd name="T19" fmla="*/ 32 h 214"/>
                <a:gd name="T20" fmla="*/ 866 w 867"/>
                <a:gd name="T21" fmla="*/ 47 h 214"/>
                <a:gd name="T22" fmla="*/ 850 w 867"/>
                <a:gd name="T23" fmla="*/ 47 h 214"/>
                <a:gd name="T24" fmla="*/ 834 w 867"/>
                <a:gd name="T25" fmla="*/ 47 h 214"/>
                <a:gd name="T26" fmla="*/ 818 w 867"/>
                <a:gd name="T27" fmla="*/ 47 h 214"/>
                <a:gd name="T28" fmla="*/ 810 w 867"/>
                <a:gd name="T29" fmla="*/ 55 h 214"/>
                <a:gd name="T30" fmla="*/ 794 w 867"/>
                <a:gd name="T31" fmla="*/ 63 h 214"/>
                <a:gd name="T32" fmla="*/ 779 w 867"/>
                <a:gd name="T33" fmla="*/ 79 h 214"/>
                <a:gd name="T34" fmla="*/ 763 w 867"/>
                <a:gd name="T35" fmla="*/ 87 h 214"/>
                <a:gd name="T36" fmla="*/ 755 w 867"/>
                <a:gd name="T37" fmla="*/ 95 h 214"/>
                <a:gd name="T38" fmla="*/ 739 w 867"/>
                <a:gd name="T39" fmla="*/ 95 h 214"/>
                <a:gd name="T40" fmla="*/ 723 w 867"/>
                <a:gd name="T41" fmla="*/ 95 h 214"/>
                <a:gd name="T42" fmla="*/ 707 w 867"/>
                <a:gd name="T43" fmla="*/ 95 h 214"/>
                <a:gd name="T44" fmla="*/ 691 w 867"/>
                <a:gd name="T45" fmla="*/ 95 h 214"/>
                <a:gd name="T46" fmla="*/ 667 w 867"/>
                <a:gd name="T47" fmla="*/ 95 h 214"/>
                <a:gd name="T48" fmla="*/ 644 w 867"/>
                <a:gd name="T49" fmla="*/ 95 h 214"/>
                <a:gd name="T50" fmla="*/ 628 w 867"/>
                <a:gd name="T51" fmla="*/ 95 h 214"/>
                <a:gd name="T52" fmla="*/ 508 w 867"/>
                <a:gd name="T53" fmla="*/ 142 h 214"/>
                <a:gd name="T54" fmla="*/ 493 w 867"/>
                <a:gd name="T55" fmla="*/ 142 h 214"/>
                <a:gd name="T56" fmla="*/ 477 w 867"/>
                <a:gd name="T57" fmla="*/ 142 h 214"/>
                <a:gd name="T58" fmla="*/ 461 w 867"/>
                <a:gd name="T59" fmla="*/ 142 h 214"/>
                <a:gd name="T60" fmla="*/ 445 w 867"/>
                <a:gd name="T61" fmla="*/ 142 h 214"/>
                <a:gd name="T62" fmla="*/ 421 w 867"/>
                <a:gd name="T63" fmla="*/ 142 h 214"/>
                <a:gd name="T64" fmla="*/ 405 w 867"/>
                <a:gd name="T65" fmla="*/ 142 h 214"/>
                <a:gd name="T66" fmla="*/ 389 w 867"/>
                <a:gd name="T67" fmla="*/ 142 h 214"/>
                <a:gd name="T68" fmla="*/ 373 w 867"/>
                <a:gd name="T69" fmla="*/ 142 h 214"/>
                <a:gd name="T70" fmla="*/ 358 w 867"/>
                <a:gd name="T71" fmla="*/ 142 h 214"/>
                <a:gd name="T72" fmla="*/ 342 w 867"/>
                <a:gd name="T73" fmla="*/ 142 h 214"/>
                <a:gd name="T74" fmla="*/ 342 w 867"/>
                <a:gd name="T75" fmla="*/ 158 h 214"/>
                <a:gd name="T76" fmla="*/ 342 w 867"/>
                <a:gd name="T77" fmla="*/ 174 h 214"/>
                <a:gd name="T78" fmla="*/ 342 w 867"/>
                <a:gd name="T79" fmla="*/ 189 h 214"/>
                <a:gd name="T80" fmla="*/ 334 w 867"/>
                <a:gd name="T81" fmla="*/ 205 h 214"/>
                <a:gd name="T82" fmla="*/ 326 w 867"/>
                <a:gd name="T83" fmla="*/ 213 h 214"/>
                <a:gd name="T84" fmla="*/ 310 w 867"/>
                <a:gd name="T85" fmla="*/ 213 h 214"/>
                <a:gd name="T86" fmla="*/ 294 w 867"/>
                <a:gd name="T87" fmla="*/ 213 h 214"/>
                <a:gd name="T88" fmla="*/ 278 w 867"/>
                <a:gd name="T89" fmla="*/ 213 h 214"/>
                <a:gd name="T90" fmla="*/ 262 w 867"/>
                <a:gd name="T91" fmla="*/ 205 h 214"/>
                <a:gd name="T92" fmla="*/ 254 w 867"/>
                <a:gd name="T93" fmla="*/ 189 h 214"/>
                <a:gd name="T94" fmla="*/ 246 w 867"/>
                <a:gd name="T95" fmla="*/ 181 h 214"/>
                <a:gd name="T96" fmla="*/ 246 w 867"/>
                <a:gd name="T97" fmla="*/ 12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214">
                  <a:moveTo>
                    <a:pt x="0" y="0"/>
                  </a:moveTo>
                  <a:lnTo>
                    <a:pt x="111" y="0"/>
                  </a:lnTo>
                  <a:lnTo>
                    <a:pt x="207" y="0"/>
                  </a:lnTo>
                  <a:lnTo>
                    <a:pt x="294" y="0"/>
                  </a:lnTo>
                  <a:lnTo>
                    <a:pt x="381" y="0"/>
                  </a:lnTo>
                  <a:lnTo>
                    <a:pt x="461" y="0"/>
                  </a:lnTo>
                  <a:lnTo>
                    <a:pt x="532" y="0"/>
                  </a:lnTo>
                  <a:lnTo>
                    <a:pt x="596" y="0"/>
                  </a:lnTo>
                  <a:lnTo>
                    <a:pt x="651" y="0"/>
                  </a:lnTo>
                  <a:lnTo>
                    <a:pt x="707" y="0"/>
                  </a:lnTo>
                  <a:lnTo>
                    <a:pt x="747" y="0"/>
                  </a:lnTo>
                  <a:lnTo>
                    <a:pt x="787" y="0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58" y="0"/>
                  </a:lnTo>
                  <a:lnTo>
                    <a:pt x="866" y="0"/>
                  </a:lnTo>
                  <a:lnTo>
                    <a:pt x="866" y="8"/>
                  </a:lnTo>
                  <a:lnTo>
                    <a:pt x="866" y="16"/>
                  </a:lnTo>
                  <a:lnTo>
                    <a:pt x="866" y="24"/>
                  </a:lnTo>
                  <a:lnTo>
                    <a:pt x="866" y="32"/>
                  </a:lnTo>
                  <a:lnTo>
                    <a:pt x="866" y="39"/>
                  </a:lnTo>
                  <a:lnTo>
                    <a:pt x="866" y="47"/>
                  </a:lnTo>
                  <a:lnTo>
                    <a:pt x="858" y="47"/>
                  </a:lnTo>
                  <a:lnTo>
                    <a:pt x="850" y="47"/>
                  </a:lnTo>
                  <a:lnTo>
                    <a:pt x="842" y="47"/>
                  </a:lnTo>
                  <a:lnTo>
                    <a:pt x="834" y="47"/>
                  </a:lnTo>
                  <a:lnTo>
                    <a:pt x="826" y="47"/>
                  </a:lnTo>
                  <a:lnTo>
                    <a:pt x="818" y="47"/>
                  </a:lnTo>
                  <a:lnTo>
                    <a:pt x="818" y="55"/>
                  </a:lnTo>
                  <a:lnTo>
                    <a:pt x="810" y="55"/>
                  </a:lnTo>
                  <a:lnTo>
                    <a:pt x="802" y="63"/>
                  </a:lnTo>
                  <a:lnTo>
                    <a:pt x="794" y="63"/>
                  </a:lnTo>
                  <a:lnTo>
                    <a:pt x="787" y="71"/>
                  </a:lnTo>
                  <a:lnTo>
                    <a:pt x="779" y="79"/>
                  </a:lnTo>
                  <a:lnTo>
                    <a:pt x="771" y="79"/>
                  </a:lnTo>
                  <a:lnTo>
                    <a:pt x="763" y="87"/>
                  </a:lnTo>
                  <a:lnTo>
                    <a:pt x="755" y="87"/>
                  </a:lnTo>
                  <a:lnTo>
                    <a:pt x="755" y="95"/>
                  </a:lnTo>
                  <a:lnTo>
                    <a:pt x="747" y="95"/>
                  </a:lnTo>
                  <a:lnTo>
                    <a:pt x="739" y="95"/>
                  </a:lnTo>
                  <a:lnTo>
                    <a:pt x="731" y="95"/>
                  </a:lnTo>
                  <a:lnTo>
                    <a:pt x="723" y="95"/>
                  </a:lnTo>
                  <a:lnTo>
                    <a:pt x="715" y="95"/>
                  </a:lnTo>
                  <a:lnTo>
                    <a:pt x="707" y="95"/>
                  </a:lnTo>
                  <a:lnTo>
                    <a:pt x="699" y="95"/>
                  </a:lnTo>
                  <a:lnTo>
                    <a:pt x="691" y="95"/>
                  </a:lnTo>
                  <a:lnTo>
                    <a:pt x="683" y="95"/>
                  </a:lnTo>
                  <a:lnTo>
                    <a:pt x="667" y="95"/>
                  </a:lnTo>
                  <a:lnTo>
                    <a:pt x="659" y="95"/>
                  </a:lnTo>
                  <a:lnTo>
                    <a:pt x="644" y="95"/>
                  </a:lnTo>
                  <a:lnTo>
                    <a:pt x="636" y="95"/>
                  </a:lnTo>
                  <a:lnTo>
                    <a:pt x="628" y="95"/>
                  </a:lnTo>
                  <a:lnTo>
                    <a:pt x="620" y="95"/>
                  </a:lnTo>
                  <a:lnTo>
                    <a:pt x="508" y="142"/>
                  </a:lnTo>
                  <a:lnTo>
                    <a:pt x="501" y="142"/>
                  </a:lnTo>
                  <a:lnTo>
                    <a:pt x="493" y="142"/>
                  </a:lnTo>
                  <a:lnTo>
                    <a:pt x="485" y="142"/>
                  </a:lnTo>
                  <a:lnTo>
                    <a:pt x="477" y="142"/>
                  </a:lnTo>
                  <a:lnTo>
                    <a:pt x="469" y="142"/>
                  </a:lnTo>
                  <a:lnTo>
                    <a:pt x="461" y="142"/>
                  </a:lnTo>
                  <a:lnTo>
                    <a:pt x="453" y="142"/>
                  </a:lnTo>
                  <a:lnTo>
                    <a:pt x="445" y="142"/>
                  </a:lnTo>
                  <a:lnTo>
                    <a:pt x="437" y="142"/>
                  </a:lnTo>
                  <a:lnTo>
                    <a:pt x="421" y="142"/>
                  </a:lnTo>
                  <a:lnTo>
                    <a:pt x="413" y="142"/>
                  </a:lnTo>
                  <a:lnTo>
                    <a:pt x="405" y="142"/>
                  </a:lnTo>
                  <a:lnTo>
                    <a:pt x="397" y="142"/>
                  </a:lnTo>
                  <a:lnTo>
                    <a:pt x="389" y="142"/>
                  </a:lnTo>
                  <a:lnTo>
                    <a:pt x="381" y="142"/>
                  </a:lnTo>
                  <a:lnTo>
                    <a:pt x="373" y="142"/>
                  </a:lnTo>
                  <a:lnTo>
                    <a:pt x="365" y="142"/>
                  </a:lnTo>
                  <a:lnTo>
                    <a:pt x="358" y="142"/>
                  </a:lnTo>
                  <a:lnTo>
                    <a:pt x="350" y="142"/>
                  </a:lnTo>
                  <a:lnTo>
                    <a:pt x="342" y="142"/>
                  </a:lnTo>
                  <a:lnTo>
                    <a:pt x="342" y="150"/>
                  </a:lnTo>
                  <a:lnTo>
                    <a:pt x="342" y="158"/>
                  </a:lnTo>
                  <a:lnTo>
                    <a:pt x="342" y="166"/>
                  </a:lnTo>
                  <a:lnTo>
                    <a:pt x="342" y="174"/>
                  </a:lnTo>
                  <a:lnTo>
                    <a:pt x="342" y="181"/>
                  </a:lnTo>
                  <a:lnTo>
                    <a:pt x="342" y="189"/>
                  </a:lnTo>
                  <a:lnTo>
                    <a:pt x="342" y="197"/>
                  </a:lnTo>
                  <a:lnTo>
                    <a:pt x="334" y="205"/>
                  </a:lnTo>
                  <a:lnTo>
                    <a:pt x="326" y="205"/>
                  </a:lnTo>
                  <a:lnTo>
                    <a:pt x="326" y="213"/>
                  </a:lnTo>
                  <a:lnTo>
                    <a:pt x="318" y="213"/>
                  </a:lnTo>
                  <a:lnTo>
                    <a:pt x="310" y="213"/>
                  </a:lnTo>
                  <a:lnTo>
                    <a:pt x="302" y="213"/>
                  </a:lnTo>
                  <a:lnTo>
                    <a:pt x="294" y="213"/>
                  </a:lnTo>
                  <a:lnTo>
                    <a:pt x="286" y="213"/>
                  </a:lnTo>
                  <a:lnTo>
                    <a:pt x="278" y="213"/>
                  </a:lnTo>
                  <a:lnTo>
                    <a:pt x="270" y="213"/>
                  </a:lnTo>
                  <a:lnTo>
                    <a:pt x="262" y="205"/>
                  </a:lnTo>
                  <a:lnTo>
                    <a:pt x="254" y="197"/>
                  </a:lnTo>
                  <a:lnTo>
                    <a:pt x="254" y="189"/>
                  </a:lnTo>
                  <a:lnTo>
                    <a:pt x="246" y="189"/>
                  </a:lnTo>
                  <a:lnTo>
                    <a:pt x="246" y="181"/>
                  </a:lnTo>
                  <a:lnTo>
                    <a:pt x="246" y="174"/>
                  </a:lnTo>
                  <a:lnTo>
                    <a:pt x="246" y="120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4614" y="2372"/>
              <a:ext cx="626" cy="221"/>
            </a:xfrm>
            <a:custGeom>
              <a:avLst/>
              <a:gdLst>
                <a:gd name="T0" fmla="*/ 625 w 626"/>
                <a:gd name="T1" fmla="*/ 0 h 221"/>
                <a:gd name="T2" fmla="*/ 625 w 626"/>
                <a:gd name="T3" fmla="*/ 49 h 221"/>
                <a:gd name="T4" fmla="*/ 585 w 626"/>
                <a:gd name="T5" fmla="*/ 49 h 221"/>
                <a:gd name="T6" fmla="*/ 513 w 626"/>
                <a:gd name="T7" fmla="*/ 98 h 221"/>
                <a:gd name="T8" fmla="*/ 377 w 626"/>
                <a:gd name="T9" fmla="*/ 98 h 221"/>
                <a:gd name="T10" fmla="*/ 264 w 626"/>
                <a:gd name="T11" fmla="*/ 147 h 221"/>
                <a:gd name="T12" fmla="*/ 96 w 626"/>
                <a:gd name="T13" fmla="*/ 147 h 221"/>
                <a:gd name="T14" fmla="*/ 96 w 626"/>
                <a:gd name="T15" fmla="*/ 204 h 221"/>
                <a:gd name="T16" fmla="*/ 70 w 626"/>
                <a:gd name="T17" fmla="*/ 220 h 221"/>
                <a:gd name="T18" fmla="*/ 26 w 626"/>
                <a:gd name="T19" fmla="*/ 220 h 221"/>
                <a:gd name="T20" fmla="*/ 0 w 626"/>
                <a:gd name="T21" fmla="*/ 199 h 221"/>
                <a:gd name="T22" fmla="*/ 0 w 626"/>
                <a:gd name="T23" fmla="*/ 14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221">
                  <a:moveTo>
                    <a:pt x="625" y="0"/>
                  </a:moveTo>
                  <a:lnTo>
                    <a:pt x="625" y="49"/>
                  </a:lnTo>
                  <a:lnTo>
                    <a:pt x="585" y="49"/>
                  </a:lnTo>
                  <a:lnTo>
                    <a:pt x="513" y="98"/>
                  </a:lnTo>
                  <a:lnTo>
                    <a:pt x="377" y="98"/>
                  </a:lnTo>
                  <a:lnTo>
                    <a:pt x="264" y="147"/>
                  </a:lnTo>
                  <a:lnTo>
                    <a:pt x="96" y="147"/>
                  </a:lnTo>
                  <a:lnTo>
                    <a:pt x="96" y="204"/>
                  </a:lnTo>
                  <a:lnTo>
                    <a:pt x="70" y="220"/>
                  </a:lnTo>
                  <a:lnTo>
                    <a:pt x="26" y="220"/>
                  </a:lnTo>
                  <a:lnTo>
                    <a:pt x="0" y="199"/>
                  </a:lnTo>
                  <a:lnTo>
                    <a:pt x="0" y="147"/>
                  </a:lnTo>
                </a:path>
              </a:pathLst>
            </a:custGeom>
            <a:grp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43847" y="5577096"/>
            <a:ext cx="137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REDUCESUPPLY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12787" y="1546831"/>
            <a:ext cx="955557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Legal reform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1301407" y="4500255"/>
            <a:ext cx="1845176" cy="7289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Inter/intra </a:t>
            </a:r>
            <a:r>
              <a:rPr lang="en-GB" sz="1400" dirty="0"/>
              <a:t>agency </a:t>
            </a:r>
            <a:r>
              <a:rPr lang="en-GB" sz="1400" dirty="0" smtClean="0"/>
              <a:t>coordination and data coordination/ sharing </a:t>
            </a:r>
            <a:endParaRPr lang="en-GB" sz="1400" dirty="0"/>
          </a:p>
        </p:txBody>
      </p:sp>
      <p:sp>
        <p:nvSpPr>
          <p:cNvPr id="38" name="Rectangle 37"/>
          <p:cNvSpPr/>
          <p:nvPr/>
        </p:nvSpPr>
        <p:spPr>
          <a:xfrm>
            <a:off x="1292225" y="2708920"/>
            <a:ext cx="1854358" cy="8892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Accountability</a:t>
            </a:r>
            <a:r>
              <a:rPr lang="en-GB" sz="1400" dirty="0"/>
              <a:t>, efficiency and morale of enforcement agencies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92225" y="1834863"/>
            <a:ext cx="1257098" cy="8042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Regulate legal trade – quota monitoring</a:t>
            </a:r>
            <a:endParaRPr lang="en-GB" sz="1400" dirty="0"/>
          </a:p>
        </p:txBody>
      </p:sp>
      <p:sp>
        <p:nvSpPr>
          <p:cNvPr id="45" name="Rectangle 44"/>
          <p:cNvSpPr/>
          <p:nvPr/>
        </p:nvSpPr>
        <p:spPr>
          <a:xfrm>
            <a:off x="1301407" y="3679914"/>
            <a:ext cx="1845176" cy="757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Reducing hunting and poaching – increase ground patrols</a:t>
            </a:r>
            <a:endParaRPr lang="en-GB" sz="1400" dirty="0"/>
          </a:p>
        </p:txBody>
      </p:sp>
      <p:sp>
        <p:nvSpPr>
          <p:cNvPr id="46" name="Rectangle 45"/>
          <p:cNvSpPr/>
          <p:nvPr/>
        </p:nvSpPr>
        <p:spPr>
          <a:xfrm>
            <a:off x="5680877" y="3872926"/>
            <a:ext cx="2005306" cy="7082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Focus on criminal kingpins and elite buyers – PPATK/KPK</a:t>
            </a:r>
            <a:endParaRPr lang="en-GB" sz="1400" dirty="0"/>
          </a:p>
        </p:txBody>
      </p:sp>
      <p:sp>
        <p:nvSpPr>
          <p:cNvPr id="47" name="Rectangle 46"/>
          <p:cNvSpPr/>
          <p:nvPr/>
        </p:nvSpPr>
        <p:spPr>
          <a:xfrm>
            <a:off x="1292225" y="1192997"/>
            <a:ext cx="744736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Legal reform</a:t>
            </a:r>
            <a:endParaRPr lang="en-GB" sz="1400" dirty="0"/>
          </a:p>
        </p:txBody>
      </p:sp>
      <p:sp>
        <p:nvSpPr>
          <p:cNvPr id="48" name="Rectangle 47"/>
          <p:cNvSpPr/>
          <p:nvPr/>
        </p:nvSpPr>
        <p:spPr>
          <a:xfrm>
            <a:off x="5680877" y="3068960"/>
            <a:ext cx="2005306" cy="7334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Accountability</a:t>
            </a:r>
            <a:r>
              <a:rPr lang="en-GB" sz="1400" dirty="0"/>
              <a:t>, efficiency and morale of enforcement agencies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60118" y="5538488"/>
            <a:ext cx="146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REDUCE DEMAND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07140" y="2161463"/>
            <a:ext cx="1352824" cy="8354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t"/>
            <a:r>
              <a:rPr lang="en-GB" sz="1400" dirty="0" smtClean="0"/>
              <a:t>Int’l engagement on wildlife crime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SUCCESSFUL APPROACHES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310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MOMENTUM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807518" cy="3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022549"/>
            <a:ext cx="3802709" cy="2535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8" y="3724086"/>
            <a:ext cx="3802709" cy="2566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022549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ASEAN Wildlife Enforcement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Indonesia-US Action to </a:t>
            </a:r>
            <a:r>
              <a:rPr lang="en-GB" dirty="0"/>
              <a:t>Protect Wildlife and Combat Wildlife </a:t>
            </a:r>
            <a:r>
              <a:rPr lang="en-GB" dirty="0" smtClean="0"/>
              <a:t>Crime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08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70700" y="6511925"/>
            <a:ext cx="1866900" cy="182563"/>
          </a:xfrm>
          <a:noFill/>
        </p:spPr>
        <p:txBody>
          <a:bodyPr/>
          <a:lstStyle>
            <a:lvl1pPr defTabSz="89535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-윤고딕130" pitchFamily="18" charset="-127"/>
              </a:defRPr>
            </a:lvl9pPr>
          </a:lstStyle>
          <a:p>
            <a:pPr eaLnBrk="1" hangingPunct="1"/>
            <a:fld id="{6EC93BC4-18E4-4211-861D-A6AE5394C09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6" name="Picture 4" descr="Stretched-targe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5425" y="1706563"/>
            <a:ext cx="3124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gray">
          <a:xfrm>
            <a:off x="449263" y="1641475"/>
            <a:ext cx="796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gray">
          <a:xfrm>
            <a:off x="449263" y="5399088"/>
            <a:ext cx="796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491880" y="1706563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Political – Indonesia </a:t>
            </a:r>
            <a:r>
              <a:rPr lang="en-GB" sz="2400" dirty="0" smtClean="0"/>
              <a:t>has an opportunity for regional leadership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Much can happen without legal reform, and </a:t>
            </a:r>
            <a:r>
              <a:rPr lang="en-GB" sz="2400" dirty="0" smtClean="0"/>
              <a:t>rapidly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Regional relationships can be strengthened – investigations stop at borders.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525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Solutions are possible: manta rays</a:t>
            </a:r>
            <a:endParaRPr lang="en-US" sz="2800" b="1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73669" y="3284984"/>
            <a:ext cx="7258406" cy="0"/>
          </a:xfrm>
          <a:prstGeom prst="straightConnector1">
            <a:avLst/>
          </a:prstGeom>
          <a:ln w="76200" cmpd="sng">
            <a:solidFill>
              <a:srgbClr val="20202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3" y="34048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efore 2012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2012		2013	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88435" y="2684756"/>
            <a:ext cx="0" cy="360036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847392"/>
            <a:ext cx="2142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Before 2012:</a:t>
            </a: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Indonesia is the world’s largest shark fishery (&gt;120,000 tons/year)</a:t>
            </a:r>
            <a:endParaRPr lang="en-US" b="1" dirty="0">
              <a:solidFill>
                <a:srgbClr val="20202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836712"/>
            <a:ext cx="2142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March 2013:</a:t>
            </a: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CITES lists Mantas and 5 shark species on Appendix II for the first time</a:t>
            </a:r>
            <a:endParaRPr lang="en-US" b="1" dirty="0">
              <a:solidFill>
                <a:srgbClr val="20202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855565" y="3573024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6216" y="4255928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During 2013:</a:t>
            </a: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Significant advocacy effort to lobby for manta protection in Indonesia (CI, </a:t>
            </a:r>
            <a:r>
              <a:rPr lang="en-US" b="1" dirty="0" err="1" smtClean="0">
                <a:solidFill>
                  <a:srgbClr val="202020"/>
                </a:solidFill>
              </a:rPr>
              <a:t>WildAid</a:t>
            </a:r>
            <a:r>
              <a:rPr lang="en-US" b="1" dirty="0" smtClean="0">
                <a:solidFill>
                  <a:srgbClr val="202020"/>
                </a:solidFill>
              </a:rPr>
              <a:t>, Shark Savers, WCS, WWF)</a:t>
            </a:r>
            <a:endParaRPr lang="en-US" b="1" dirty="0">
              <a:solidFill>
                <a:srgbClr val="20202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24128" y="2348880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83769" y="836712"/>
            <a:ext cx="2142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During 2012:</a:t>
            </a: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Estimated 1,320 manta rays killed in Indonesia</a:t>
            </a:r>
            <a:endParaRPr lang="en-US" b="1" dirty="0">
              <a:solidFill>
                <a:srgbClr val="202020"/>
              </a:solidFill>
            </a:endParaRPr>
          </a:p>
        </p:txBody>
      </p:sp>
      <p:pic>
        <p:nvPicPr>
          <p:cNvPr id="20" name="Picture 19" descr="manta ray butchered.jpg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478" y="4005063"/>
            <a:ext cx="3816424" cy="2530921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3563888" y="2348880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90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755576" y="3645024"/>
            <a:ext cx="7848872" cy="0"/>
          </a:xfrm>
          <a:prstGeom prst="straightConnector1">
            <a:avLst/>
          </a:prstGeom>
          <a:ln w="76200" cmpd="sng">
            <a:solidFill>
              <a:srgbClr val="20202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37648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2014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			2015			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624" y="2684760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9914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January 2014:</a:t>
            </a:r>
          </a:p>
          <a:p>
            <a:pPr algn="ctr"/>
            <a:r>
              <a:rPr lang="en-US" b="1" dirty="0">
                <a:solidFill>
                  <a:srgbClr val="202020"/>
                </a:solidFill>
              </a:rPr>
              <a:t>Indonesia declares mantas a protected species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32" y="98072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202020"/>
                </a:solidFill>
              </a:rPr>
              <a:t>27 January 2015:</a:t>
            </a:r>
          </a:p>
          <a:p>
            <a:pPr algn="ctr"/>
            <a:r>
              <a:rPr lang="en-US" b="1" dirty="0" smtClean="0">
                <a:solidFill>
                  <a:srgbClr val="202020"/>
                </a:solidFill>
              </a:rPr>
              <a:t>First manta trader jailed for 16 months and fined $5,000</a:t>
            </a:r>
            <a:endParaRPr lang="en-US" b="1" dirty="0">
              <a:solidFill>
                <a:srgbClr val="20202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980728"/>
            <a:ext cx="2195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02020"/>
                </a:solidFill>
              </a:rPr>
              <a:t>April 2015:</a:t>
            </a:r>
            <a:endParaRPr lang="en-US" b="1" dirty="0">
              <a:solidFill>
                <a:srgbClr val="202020"/>
              </a:solidFill>
            </a:endParaRPr>
          </a:p>
          <a:p>
            <a:pPr algn="ctr"/>
            <a:r>
              <a:rPr lang="en-US" b="1" dirty="0">
                <a:solidFill>
                  <a:srgbClr val="202020"/>
                </a:solidFill>
              </a:rPr>
              <a:t>8 </a:t>
            </a:r>
            <a:r>
              <a:rPr lang="en-US" b="1" dirty="0" smtClean="0">
                <a:solidFill>
                  <a:srgbClr val="202020"/>
                </a:solidFill>
              </a:rPr>
              <a:t>arrests, all facilitated by WCS-WCU; </a:t>
            </a:r>
            <a:r>
              <a:rPr lang="en-US" b="1" dirty="0">
                <a:solidFill>
                  <a:srgbClr val="202020"/>
                </a:solidFill>
              </a:rPr>
              <a:t>6 prosecutions finished; sentences up to 1.5 </a:t>
            </a:r>
            <a:r>
              <a:rPr lang="en-US" b="1" dirty="0" smtClean="0">
                <a:solidFill>
                  <a:srgbClr val="202020"/>
                </a:solidFill>
              </a:rPr>
              <a:t>years</a:t>
            </a:r>
            <a:endParaRPr lang="en-US" b="1" dirty="0">
              <a:solidFill>
                <a:srgbClr val="20202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24128" y="2708920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9752" y="98072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202020"/>
                </a:solidFill>
              </a:rPr>
              <a:t>22 August 2014:</a:t>
            </a:r>
          </a:p>
          <a:p>
            <a:pPr algn="ctr"/>
            <a:r>
              <a:rPr lang="en-US" b="1" dirty="0">
                <a:solidFill>
                  <a:srgbClr val="202020"/>
                </a:solidFill>
              </a:rPr>
              <a:t>First ever arrest of a manta ray trader, by MMAF, facilitated by WCS-WCU.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19872" y="2708920"/>
            <a:ext cx="0" cy="720072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84368" y="2996952"/>
            <a:ext cx="0" cy="432040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54198" y="4725144"/>
            <a:ext cx="2538282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Main manta ray traders no longer selling manta products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316416" y="4081260"/>
            <a:ext cx="0" cy="571876"/>
          </a:xfrm>
          <a:prstGeom prst="straightConnector1">
            <a:avLst/>
          </a:prstGeom>
          <a:ln>
            <a:solidFill>
              <a:srgbClr val="2020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932" y="4367198"/>
            <a:ext cx="492739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1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850776"/>
            <a:ext cx="3742182" cy="5026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42357"/>
            <a:ext cx="4922369" cy="41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38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4" name="Picture 2" descr="D:\DATA\Logo\logo wcs all\WCS-LOGO TRANSPARENT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77680"/>
            <a:ext cx="1619672" cy="16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544522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Matt Leggett</a:t>
            </a:r>
          </a:p>
          <a:p>
            <a:pPr algn="ctr"/>
            <a:r>
              <a:rPr lang="en-GB" sz="2000" b="1" dirty="0" smtClean="0"/>
              <a:t>mleggett@wcs.org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00839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04856" cy="552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26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RHINO PARADOX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95536" y="548680"/>
            <a:ext cx="7632848" cy="5832648"/>
            <a:chOff x="251520" y="476672"/>
            <a:chExt cx="7632848" cy="5832648"/>
          </a:xfrm>
        </p:grpSpPr>
        <p:pic>
          <p:nvPicPr>
            <p:cNvPr id="6" name="Picture 5" descr="2012_08_15_4759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7584" y="764704"/>
              <a:ext cx="7056784" cy="5292588"/>
            </a:xfrm>
            <a:prstGeom prst="rect">
              <a:avLst/>
            </a:prstGeom>
          </p:spPr>
        </p:pic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58040035"/>
                </p:ext>
              </p:extLst>
            </p:nvPr>
          </p:nvGraphicFramePr>
          <p:xfrm>
            <a:off x="251520" y="476672"/>
            <a:ext cx="7575648" cy="5832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1783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326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values ($)</a:t>
            </a:r>
            <a:endParaRPr lang="en-GB" dirty="0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6516688" y="6092825"/>
            <a:ext cx="2376487" cy="576263"/>
          </a:xfrm>
          <a:prstGeom prst="wedgeRectCallout">
            <a:avLst>
              <a:gd name="adj1" fmla="val -117000"/>
              <a:gd name="adj2" fmla="val -695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Beef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$0.75 - $1</a:t>
            </a: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6588125" y="989013"/>
            <a:ext cx="2376488" cy="611187"/>
          </a:xfrm>
          <a:prstGeom prst="wedgeRectCallout">
            <a:avLst>
              <a:gd name="adj1" fmla="val -113630"/>
              <a:gd name="adj2" fmla="val -122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Gold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$4800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6588125" y="1844675"/>
            <a:ext cx="2376488" cy="576263"/>
          </a:xfrm>
          <a:prstGeom prst="wedgeRectCallout">
            <a:avLst>
              <a:gd name="adj1" fmla="val -114491"/>
              <a:gd name="adj2" fmla="val -1137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Heroin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$1500-2000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6545263" y="3848100"/>
            <a:ext cx="2376487" cy="647700"/>
          </a:xfrm>
          <a:prstGeom prst="wedgeRectCallout">
            <a:avLst>
              <a:gd name="adj1" fmla="val -117537"/>
              <a:gd name="adj2" fmla="val -110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Amphetamine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$100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6529388" y="4533900"/>
            <a:ext cx="2376487" cy="647700"/>
          </a:xfrm>
          <a:prstGeom prst="wedgeRectCallout">
            <a:avLst>
              <a:gd name="adj1" fmla="val -118870"/>
              <a:gd name="adj2" fmla="val -137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Opium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$50</a:t>
            </a: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395288" y="1831975"/>
            <a:ext cx="2376487" cy="576263"/>
          </a:xfrm>
          <a:prstGeom prst="wedgeRectCallout">
            <a:avLst>
              <a:gd name="adj1" fmla="val 94824"/>
              <a:gd name="adj2" fmla="val 219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Tiger bone balm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$850</a:t>
            </a: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395288" y="908050"/>
            <a:ext cx="2347912" cy="768350"/>
          </a:xfrm>
          <a:prstGeom prst="wedgeRectCallout">
            <a:avLst>
              <a:gd name="adj1" fmla="val 99032"/>
              <a:gd name="adj2" fmla="val -36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 dirty="0">
                <a:solidFill>
                  <a:srgbClr val="FF0000"/>
                </a:solidFill>
                <a:latin typeface="+mj-lt"/>
              </a:rPr>
              <a:t>Rhino horn</a:t>
            </a:r>
          </a:p>
          <a:p>
            <a:pPr algn="ctr" eaLnBrk="1" hangingPunct="1"/>
            <a:r>
              <a:rPr lang="en-GB" altLang="en-US" sz="1600" dirty="0">
                <a:latin typeface="+mj-lt"/>
              </a:rPr>
              <a:t>$2000-$6000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381000" y="3352800"/>
            <a:ext cx="2376488" cy="576263"/>
          </a:xfrm>
          <a:prstGeom prst="wedgeRectCallout">
            <a:avLst>
              <a:gd name="adj1" fmla="val 101384"/>
              <a:gd name="adj2" fmla="val -887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Golden Turtle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$300-$500</a:t>
            </a: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381000" y="4800600"/>
            <a:ext cx="2376488" cy="576263"/>
          </a:xfrm>
          <a:prstGeom prst="wedgeRectCallout">
            <a:avLst>
              <a:gd name="adj1" fmla="val 95255"/>
              <a:gd name="adj2" fmla="val -2795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Pangolin scales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$200-400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454400" y="6237312"/>
            <a:ext cx="187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 dirty="0">
                <a:latin typeface="+mj-lt"/>
              </a:rPr>
              <a:t>Per 100g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381000" y="2514600"/>
            <a:ext cx="2376488" cy="576263"/>
          </a:xfrm>
          <a:prstGeom prst="wedgeRectCallout">
            <a:avLst>
              <a:gd name="adj1" fmla="val 100815"/>
              <a:gd name="adj2" fmla="val -18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-112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en-GB" altLang="en-US" sz="1600" b="1">
                <a:solidFill>
                  <a:srgbClr val="FF0000"/>
                </a:solidFill>
                <a:latin typeface="+mj-lt"/>
              </a:rPr>
              <a:t>Elephant ivory</a:t>
            </a:r>
          </a:p>
          <a:p>
            <a:pPr algn="ctr" eaLnBrk="1" hangingPunct="1"/>
            <a:r>
              <a:rPr lang="en-GB" altLang="en-US" sz="1600">
                <a:latin typeface="+mj-lt"/>
              </a:rPr>
              <a:t>$50-$700</a:t>
            </a:r>
          </a:p>
        </p:txBody>
      </p:sp>
      <p:cxnSp>
        <p:nvCxnSpPr>
          <p:cNvPr id="17" name="Straight Arrow Connector 16"/>
          <p:cNvCxnSpPr>
            <a:stCxn id="14" idx="0"/>
          </p:cNvCxnSpPr>
          <p:nvPr/>
        </p:nvCxnSpPr>
        <p:spPr>
          <a:xfrm flipV="1">
            <a:off x="4394200" y="885502"/>
            <a:ext cx="0" cy="5351810"/>
          </a:xfrm>
          <a:prstGeom prst="straightConnector1">
            <a:avLst/>
          </a:prstGeom>
          <a:ln w="508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80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"/>
          <a:stretch/>
        </p:blipFill>
        <p:spPr bwMode="auto">
          <a:xfrm>
            <a:off x="2156992" y="2492896"/>
            <a:ext cx="4469976" cy="28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124744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WILDLIFE CRIME AND TRADE IS ONLY AN ASIAN PROBLEM….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7609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 and Europe are critical MARKETS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7" y="1834852"/>
            <a:ext cx="7588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7" y="910461"/>
            <a:ext cx="8056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New </a:t>
            </a:r>
            <a:r>
              <a:rPr lang="en-GB" sz="2000" dirty="0"/>
              <a:t>York, $2m of ivory seized in 2012.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JFK </a:t>
            </a:r>
            <a:r>
              <a:rPr lang="en-GB" sz="2000" dirty="0"/>
              <a:t>airport </a:t>
            </a:r>
            <a:r>
              <a:rPr lang="en-GB" sz="2000" dirty="0" smtClean="0"/>
              <a:t>– 1.4 billion tons of freight…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19675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</a:t>
            </a:r>
            <a:r>
              <a:rPr lang="en-GB" sz="2000" dirty="0" smtClean="0"/>
              <a:t>ut only 6 </a:t>
            </a:r>
            <a:r>
              <a:rPr lang="en-GB" sz="2000" dirty="0"/>
              <a:t>inspectors and 4 police agents</a:t>
            </a:r>
          </a:p>
        </p:txBody>
      </p:sp>
    </p:spTree>
    <p:extLst>
      <p:ext uri="{BB962C8B-B14F-4D97-AF65-F5344CB8AC3E}">
        <p14:creationId xmlns:p14="http://schemas.microsoft.com/office/powerpoint/2010/main" val="3087751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WmAawCEmkp7WfPMFh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_Design_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7923</TotalTime>
  <Words>1939</Words>
  <Application>Microsoft Office PowerPoint</Application>
  <PresentationFormat>On-screen Show (4:3)</PresentationFormat>
  <Paragraphs>298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TS103417271</vt:lpstr>
      <vt:lpstr>REGIONAL WILDLIFE TRADE TRENDS AND ISSUES Manado, 20th May 2015</vt:lpstr>
      <vt:lpstr>What are we going to do?</vt:lpstr>
      <vt:lpstr>GLOBAL TRENDS</vt:lpstr>
      <vt:lpstr>BROAD GLOBAL TRENDS</vt:lpstr>
      <vt:lpstr>THE RHINO PARADOX</vt:lpstr>
      <vt:lpstr>REGIONAL TRENDS</vt:lpstr>
      <vt:lpstr>Market values ($)</vt:lpstr>
      <vt:lpstr>PowerPoint Presentation</vt:lpstr>
      <vt:lpstr>USA and Europe are critical MARKETS</vt:lpstr>
      <vt:lpstr>BUT IN ASIA, MARKETS ARE TRANSNATIONAL</vt:lpstr>
      <vt:lpstr>….FACILITATED BY ROAD NETWORKS</vt:lpstr>
      <vt:lpstr>AND ARE EVOLVING FROM THIS…</vt:lpstr>
      <vt:lpstr>….TO THIS</vt:lpstr>
      <vt:lpstr>PowerPoint Presentation</vt:lpstr>
      <vt:lpstr>PowerPoint Presentation</vt:lpstr>
      <vt:lpstr>…On an industrial scale</vt:lpstr>
      <vt:lpstr>PowerPoint Presentation</vt:lpstr>
      <vt:lpstr>PowerPoint Presentation</vt:lpstr>
      <vt:lpstr>A modern (illegal) supply chain</vt:lpstr>
      <vt:lpstr>PowerPoint Presentation</vt:lpstr>
      <vt:lpstr>PowerPoint Presentation</vt:lpstr>
      <vt:lpstr>Far reaching impacts</vt:lpstr>
      <vt:lpstr>Indonesian trends and challenges</vt:lpstr>
      <vt:lpstr>PowerPoint Presentation</vt:lpstr>
      <vt:lpstr>PowerPoint Presentation</vt:lpstr>
      <vt:lpstr>Indicators of VOLUME</vt:lpstr>
      <vt:lpstr>Indicators of volume</vt:lpstr>
      <vt:lpstr>CASE Studies - sulawesi</vt:lpstr>
      <vt:lpstr>PowerPoint Presentation</vt:lpstr>
      <vt:lpstr>MARKET values</vt:lpstr>
      <vt:lpstr>Extraction areas </vt:lpstr>
      <vt:lpstr>Trade routes</vt:lpstr>
      <vt:lpstr>Key challenges</vt:lpstr>
      <vt:lpstr>PowerPoint Presentation</vt:lpstr>
      <vt:lpstr>EXAMPLE: Legal Scope - Identified Challenges</vt:lpstr>
      <vt:lpstr>EXAMPLE: Legal Scope - Possible actions</vt:lpstr>
      <vt:lpstr>OTHER IDENTIFIED CHALLENGES </vt:lpstr>
      <vt:lpstr>OTHER IDENTIFIED CHALLENGES </vt:lpstr>
      <vt:lpstr>CRITICAL GAP: Data availability</vt:lpstr>
      <vt:lpstr>PowerPoint Presentation</vt:lpstr>
      <vt:lpstr>SUCCESSFUL APPROACHES </vt:lpstr>
      <vt:lpstr>GLOBAL MOMENTUM</vt:lpstr>
      <vt:lpstr>Opportunities</vt:lpstr>
      <vt:lpstr>Solutions are possible: manta rays</vt:lpstr>
      <vt:lpstr>PowerPoint Presentation</vt:lpstr>
      <vt:lpstr>PowerPoint Presentation</vt:lpstr>
      <vt:lpstr>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Mike</cp:lastModifiedBy>
  <cp:revision>124</cp:revision>
  <dcterms:created xsi:type="dcterms:W3CDTF">2015-04-14T14:32:38Z</dcterms:created>
  <dcterms:modified xsi:type="dcterms:W3CDTF">2016-03-09T02:12:40Z</dcterms:modified>
</cp:coreProperties>
</file>