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59" r:id="rId3"/>
    <p:sldId id="258" r:id="rId4"/>
    <p:sldId id="257" r:id="rId5"/>
    <p:sldId id="260" r:id="rId6"/>
    <p:sldId id="261" r:id="rId7"/>
    <p:sldId id="269" r:id="rId8"/>
    <p:sldId id="268" r:id="rId9"/>
    <p:sldId id="266" r:id="rId10"/>
    <p:sldId id="263" r:id="rId11"/>
    <p:sldId id="264" r:id="rId12"/>
    <p:sldId id="272" r:id="rId13"/>
    <p:sldId id="262" r:id="rId14"/>
    <p:sldId id="265" r:id="rId15"/>
    <p:sldId id="274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6CE465E-2008-492A-9AA4-41F87D1D68F3}">
          <p14:sldIdLst>
            <p14:sldId id="256"/>
            <p14:sldId id="259"/>
            <p14:sldId id="258"/>
            <p14:sldId id="257"/>
            <p14:sldId id="260"/>
            <p14:sldId id="261"/>
            <p14:sldId id="269"/>
            <p14:sldId id="268"/>
            <p14:sldId id="266"/>
            <p14:sldId id="263"/>
            <p14:sldId id="264"/>
            <p14:sldId id="272"/>
            <p14:sldId id="262"/>
            <p14:sldId id="265"/>
            <p14:sldId id="274"/>
            <p14:sldId id="273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ke" initials="Mik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679" autoAdjust="0"/>
  </p:normalViewPr>
  <p:slideViewPr>
    <p:cSldViewPr>
      <p:cViewPr>
        <p:scale>
          <a:sx n="120" d="100"/>
          <a:sy n="120" d="100"/>
        </p:scale>
        <p:origin x="174" y="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5B0A1-2A3A-40AE-B839-A47FF7EABCFD}" type="datetimeFigureOut">
              <a:rPr lang="en-AU" smtClean="0"/>
              <a:t>26/03/2016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570A8-5193-452F-A659-86788DD3AA0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0311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Introduction  My back ground  Reason here    Presentation introduction to</a:t>
            </a:r>
            <a:r>
              <a:rPr lang="en-AU" b="1" baseline="0" dirty="0" smtClean="0"/>
              <a:t> ILI  Practical exercise Goals</a:t>
            </a:r>
            <a:endParaRPr lang="en-AU" b="1" dirty="0" smtClean="0"/>
          </a:p>
          <a:p>
            <a:r>
              <a:rPr lang="en-AU" b="1" dirty="0" smtClean="0"/>
              <a:t>Exercise is</a:t>
            </a:r>
            <a:r>
              <a:rPr lang="en-AU" b="1" baseline="0" dirty="0" smtClean="0"/>
              <a:t> to promote a discussion and problem solving workshop on how we can investigate transnational crime, arrest/prosecute offenders and share information </a:t>
            </a: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570A8-5193-452F-A659-86788DD3AA0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92823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baseline="0" dirty="0" smtClean="0"/>
              <a:t>Helps create  an understanding of a network</a:t>
            </a: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570A8-5193-452F-A659-86788DD3AA0F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0290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A complex investigation</a:t>
            </a: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570A8-5193-452F-A659-86788DD3AA0F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66038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Luke Bond</a:t>
            </a: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570A8-5193-452F-A659-86788DD3AA0F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76910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Ratcliff simple analogy- reactive</a:t>
            </a:r>
            <a:r>
              <a:rPr lang="en-AU" b="1" baseline="0" dirty="0" smtClean="0"/>
              <a:t> policing, crime scene and investigation. ILP going up stream to prevent the crime.</a:t>
            </a: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570A8-5193-452F-A659-86788DD3AA0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8431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Pulling the bodies from the</a:t>
            </a:r>
            <a:r>
              <a:rPr lang="en-AU" b="1" baseline="0" dirty="0" smtClean="0"/>
              <a:t> river without any investigation. Very few top level traffickers are ever prosecuted.</a:t>
            </a: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570A8-5193-452F-A659-86788DD3AA0F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2584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The</a:t>
            </a:r>
            <a:r>
              <a:rPr lang="en-AU" b="1" baseline="0" dirty="0" smtClean="0"/>
              <a:t> intelligence leads the police not the police leading the intelligence</a:t>
            </a:r>
            <a:r>
              <a:rPr lang="en-AU" b="1" dirty="0" smtClean="0"/>
              <a:t>     </a:t>
            </a: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570A8-5193-452F-A659-86788DD3AA0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0661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History</a:t>
            </a:r>
            <a:r>
              <a:rPr lang="en-AU" b="1" baseline="0" dirty="0" smtClean="0"/>
              <a:t>   (20 years) particularly effective against transnational and organised crime Police </a:t>
            </a:r>
            <a:r>
              <a:rPr lang="en-AU" b="1" baseline="0" dirty="0" err="1" smtClean="0"/>
              <a:t>depts</a:t>
            </a:r>
            <a:r>
              <a:rPr lang="en-AU" b="1" baseline="0" dirty="0" smtClean="0"/>
              <a:t> world wide</a:t>
            </a: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570A8-5193-452F-A659-86788DD3AA0F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2992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ILP is Crime fighting guided by effective intelligence gathering</a:t>
            </a:r>
            <a:r>
              <a:rPr lang="en-AU" b="1" baseline="0" dirty="0" smtClean="0"/>
              <a:t> </a:t>
            </a:r>
            <a:r>
              <a:rPr lang="en-AU" b="1" dirty="0" smtClean="0"/>
              <a:t>and analysis</a:t>
            </a: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570A8-5193-452F-A659-86788DD3AA0F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2942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Direct resources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570A8-5193-452F-A659-86788DD3AA0F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4946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baseline="0" dirty="0" smtClean="0"/>
              <a:t>Many seizures good enforcement or increasing crime?        Few seizures poor enforcement of no trafficking </a:t>
            </a: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570A8-5193-452F-A659-86788DD3AA0F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93482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Central</a:t>
            </a:r>
            <a:r>
              <a:rPr lang="en-AU" b="1" baseline="0" dirty="0" smtClean="0"/>
              <a:t> database--- entire team can access       can choose to share with other agencies</a:t>
            </a: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570A8-5193-452F-A659-86788DD3AA0F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240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B5A7-631E-4FB8-9C50-2549195D3E02}" type="datetimeFigureOut">
              <a:rPr lang="en-AU" smtClean="0"/>
              <a:t>26/03/2016</a:t>
            </a:fld>
            <a:endParaRPr lang="en-A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A5E5-D1BD-4BE4-A74D-10A0E48E104E}" type="slidenum">
              <a:rPr lang="en-AU" smtClean="0"/>
              <a:t>‹#›</a:t>
            </a:fld>
            <a:endParaRPr lang="en-AU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B5A7-631E-4FB8-9C50-2549195D3E02}" type="datetimeFigureOut">
              <a:rPr lang="en-AU" smtClean="0"/>
              <a:t>26/03/2016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A5E5-D1BD-4BE4-A74D-10A0E48E104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B5A7-631E-4FB8-9C50-2549195D3E02}" type="datetimeFigureOut">
              <a:rPr lang="en-AU" smtClean="0"/>
              <a:t>26/03/2016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A5E5-D1BD-4BE4-A74D-10A0E48E104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B5A7-631E-4FB8-9C50-2549195D3E02}" type="datetimeFigureOut">
              <a:rPr lang="en-AU" smtClean="0"/>
              <a:t>26/03/2016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A5E5-D1BD-4BE4-A74D-10A0E48E104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B5A7-631E-4FB8-9C50-2549195D3E02}" type="datetimeFigureOut">
              <a:rPr lang="en-AU" smtClean="0"/>
              <a:t>26/03/2016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DD0A5E5-D1BD-4BE4-A74D-10A0E48E104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B5A7-631E-4FB8-9C50-2549195D3E02}" type="datetimeFigureOut">
              <a:rPr lang="en-AU" smtClean="0"/>
              <a:t>26/03/2016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A5E5-D1BD-4BE4-A74D-10A0E48E104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B5A7-631E-4FB8-9C50-2549195D3E02}" type="datetimeFigureOut">
              <a:rPr lang="en-AU" smtClean="0"/>
              <a:t>26/03/2016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A5E5-D1BD-4BE4-A74D-10A0E48E104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B5A7-631E-4FB8-9C50-2549195D3E02}" type="datetimeFigureOut">
              <a:rPr lang="en-AU" smtClean="0"/>
              <a:t>26/03/2016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A5E5-D1BD-4BE4-A74D-10A0E48E104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B5A7-631E-4FB8-9C50-2549195D3E02}" type="datetimeFigureOut">
              <a:rPr lang="en-AU" smtClean="0"/>
              <a:t>26/03/2016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A5E5-D1BD-4BE4-A74D-10A0E48E104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B5A7-631E-4FB8-9C50-2549195D3E02}" type="datetimeFigureOut">
              <a:rPr lang="en-AU" smtClean="0"/>
              <a:t>26/03/2016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A5E5-D1BD-4BE4-A74D-10A0E48E104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DB5A7-631E-4FB8-9C50-2549195D3E02}" type="datetimeFigureOut">
              <a:rPr lang="en-AU" smtClean="0"/>
              <a:t>26/03/2016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0A5E5-D1BD-4BE4-A74D-10A0E48E104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5DB5A7-631E-4FB8-9C50-2549195D3E02}" type="datetimeFigureOut">
              <a:rPr lang="en-AU" smtClean="0"/>
              <a:t>26/03/2016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DD0A5E5-D1BD-4BE4-A74D-10A0E48E104E}" type="slidenum">
              <a:rPr lang="en-AU" smtClean="0"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Relationship Id="rId9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412776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accent1"/>
                </a:solidFill>
              </a:rPr>
              <a:t>Intelligence -led regional investigations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001128" y="2644143"/>
            <a:ext cx="6511131" cy="329259"/>
          </a:xfrm>
        </p:spPr>
        <p:txBody>
          <a:bodyPr>
            <a:noAutofit/>
          </a:bodyPr>
          <a:lstStyle/>
          <a:p>
            <a:r>
              <a:rPr lang="en-AU" sz="2400" dirty="0" smtClean="0"/>
              <a:t>Indo-Burma  Trafficking Network</a:t>
            </a:r>
            <a:endParaRPr lang="en-A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347864" y="5733256"/>
            <a:ext cx="32496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dirty="0" err="1" smtClean="0"/>
              <a:t>Paksan</a:t>
            </a:r>
            <a:r>
              <a:rPr lang="en-AU" sz="1600" dirty="0" smtClean="0"/>
              <a:t> Lao PDR -28</a:t>
            </a:r>
            <a:r>
              <a:rPr lang="en-AU" sz="1600" baseline="30000" dirty="0" smtClean="0"/>
              <a:t>th</a:t>
            </a:r>
            <a:r>
              <a:rPr lang="en-AU" sz="1600" dirty="0" smtClean="0"/>
              <a:t> March 2016</a:t>
            </a:r>
            <a:endParaRPr lang="en-AU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93096"/>
            <a:ext cx="1303040" cy="110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8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>
                <a:solidFill>
                  <a:schemeClr val="accent1"/>
                </a:solidFill>
              </a:rPr>
              <a:t>Information management</a:t>
            </a:r>
            <a:endParaRPr lang="en-AU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C:\Users\Owner\AppData\Local\Microsoft\Windows\Temporary Internet Files\Content.IE5\MWBQ48KX\brain-1color[1]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182" y="2304462"/>
            <a:ext cx="1296558" cy="980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Owner\AppData\Local\Microsoft\Windows\Temporary Internet Files\Content.IE5\BJ1KGZ5H\notebooks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896407"/>
            <a:ext cx="1107194" cy="130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Owner\AppData\Local\Microsoft\Windows\Temporary Internet Files\Content.IE5\FWWW4UYT\Filing_cabinet_icon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645024"/>
            <a:ext cx="1534635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Owner\AppData\Local\Microsoft\Windows\Temporary Internet Files\Content.IE5\FWWW4UYT\Paper04[1]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155" y="3789040"/>
            <a:ext cx="1197062" cy="8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Owner\AppData\Local\Microsoft\Windows\Temporary Internet Files\Content.IE5\X8IUPLQP\Laptop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395" y="5013176"/>
            <a:ext cx="1927130" cy="121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38210"/>
            <a:ext cx="1368152" cy="11567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2896407"/>
            <a:ext cx="16562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Where are we </a:t>
            </a:r>
          </a:p>
          <a:p>
            <a:r>
              <a:rPr lang="en-AU" dirty="0" smtClean="0"/>
              <a:t>Storing our</a:t>
            </a:r>
          </a:p>
          <a:p>
            <a:r>
              <a:rPr lang="en-AU" dirty="0" smtClean="0"/>
              <a:t>information?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722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accent1"/>
                </a:solidFill>
              </a:rPr>
              <a:t>Database management systems</a:t>
            </a:r>
            <a:endParaRPr lang="en-AU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6353175" cy="4133850"/>
          </a:xfrm>
        </p:spPr>
      </p:pic>
      <p:sp>
        <p:nvSpPr>
          <p:cNvPr id="3" name="TextBox 2"/>
          <p:cNvSpPr txBox="1"/>
          <p:nvPr/>
        </p:nvSpPr>
        <p:spPr>
          <a:xfrm>
            <a:off x="1547664" y="6021288"/>
            <a:ext cx="5328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i="1" dirty="0" smtClean="0"/>
              <a:t>Remember….Information in before Information out!</a:t>
            </a:r>
            <a:endParaRPr lang="en-AU" sz="2400" b="1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733257"/>
            <a:ext cx="1242053" cy="105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Simple Link Analysis</a:t>
            </a:r>
            <a:endParaRPr lang="en-AU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08" y="1600200"/>
            <a:ext cx="6936384" cy="4708525"/>
          </a:xfrm>
        </p:spPr>
      </p:pic>
    </p:spTree>
    <p:extLst>
      <p:ext uri="{BB962C8B-B14F-4D97-AF65-F5344CB8AC3E}">
        <p14:creationId xmlns:p14="http://schemas.microsoft.com/office/powerpoint/2010/main" val="15720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/>
                </a:solidFill>
              </a:rPr>
              <a:t>Link Analysis</a:t>
            </a:r>
            <a:endParaRPr lang="en-AU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76" y="1412776"/>
            <a:ext cx="8042647" cy="5040559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7814"/>
            <a:ext cx="1351832" cy="114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6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accent1"/>
                </a:solidFill>
              </a:rPr>
              <a:t>Managing and sharing information across international borders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en-AU" dirty="0" smtClean="0"/>
          </a:p>
          <a:p>
            <a:r>
              <a:rPr lang="en-AU" dirty="0" smtClean="0"/>
              <a:t>-Interpol  I 247</a:t>
            </a:r>
          </a:p>
          <a:p>
            <a:r>
              <a:rPr lang="en-AU" dirty="0" smtClean="0"/>
              <a:t>-World customs  Organisation , CEN</a:t>
            </a:r>
          </a:p>
          <a:p>
            <a:r>
              <a:rPr lang="en-AU" dirty="0" smtClean="0"/>
              <a:t>ASEAN WEN</a:t>
            </a:r>
          </a:p>
          <a:p>
            <a:r>
              <a:rPr lang="en-AU" dirty="0" smtClean="0"/>
              <a:t>Contacts</a:t>
            </a:r>
          </a:p>
          <a:p>
            <a:r>
              <a:rPr lang="en-AU" dirty="0" smtClean="0"/>
              <a:t>Border Liaison Offices</a:t>
            </a:r>
          </a:p>
          <a:p>
            <a:r>
              <a:rPr lang="en-AU" dirty="0" smtClean="0"/>
              <a:t>Embassies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517232"/>
            <a:ext cx="1384399" cy="11704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76256" y="5640811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FF00"/>
                </a:solidFill>
              </a:rPr>
              <a:t>How are you</a:t>
            </a:r>
          </a:p>
          <a:p>
            <a:r>
              <a:rPr lang="en-AU" dirty="0" smtClean="0">
                <a:solidFill>
                  <a:srgbClr val="FFFF00"/>
                </a:solidFill>
              </a:rPr>
              <a:t>Doing it now?</a:t>
            </a:r>
            <a:endParaRPr lang="en-A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8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Summary</a:t>
            </a:r>
            <a:br>
              <a:rPr lang="en-AU" dirty="0" smtClean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09160"/>
          </a:xfrm>
        </p:spPr>
        <p:txBody>
          <a:bodyPr/>
          <a:lstStyle/>
          <a:p>
            <a:r>
              <a:rPr lang="en-AU" dirty="0" smtClean="0"/>
              <a:t>If we are to effectively combat  transnational wildlife crime we need to:</a:t>
            </a:r>
          </a:p>
          <a:p>
            <a:pPr marL="137160" indent="0">
              <a:buNone/>
            </a:pPr>
            <a:r>
              <a:rPr lang="en-AU" dirty="0" smtClean="0"/>
              <a:t>-Use  intelligence led investigations and enforcement</a:t>
            </a:r>
          </a:p>
          <a:p>
            <a:pPr marL="137160" indent="0">
              <a:buNone/>
            </a:pPr>
            <a:r>
              <a:rPr lang="en-AU" dirty="0" smtClean="0"/>
              <a:t>-Share information and co operate with other </a:t>
            </a:r>
            <a:r>
              <a:rPr lang="en-AU" dirty="0" smtClean="0"/>
              <a:t>agencies  nationally and internationally</a:t>
            </a:r>
            <a:endParaRPr lang="en-AU" dirty="0" smtClean="0"/>
          </a:p>
          <a:p>
            <a:pPr marL="137160" indent="0">
              <a:buNone/>
            </a:pPr>
            <a:r>
              <a:rPr lang="en-AU" dirty="0" smtClean="0"/>
              <a:t>-</a:t>
            </a:r>
            <a:r>
              <a:rPr lang="en-AU" dirty="0" smtClean="0"/>
              <a:t>Work together</a:t>
            </a:r>
            <a:endParaRPr lang="en-AU" dirty="0" smtClean="0"/>
          </a:p>
          <a:p>
            <a:pPr marL="137160" indent="0">
              <a:buNone/>
            </a:pPr>
            <a:r>
              <a:rPr lang="en-AU" i="1" dirty="0" smtClean="0"/>
              <a:t>                </a:t>
            </a:r>
            <a:r>
              <a:rPr lang="en-AU" i="1" dirty="0" smtClean="0">
                <a:solidFill>
                  <a:schemeClr val="accent1"/>
                </a:solidFill>
              </a:rPr>
              <a:t>We cannot succeed alone!</a:t>
            </a:r>
          </a:p>
          <a:p>
            <a:pPr marL="137160" indent="0">
              <a:buNone/>
            </a:pPr>
            <a:endParaRPr lang="en-AU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157192"/>
            <a:ext cx="1152128" cy="97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2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Thank you</a:t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lo-LA" sz="5300" dirty="0" smtClean="0"/>
              <a:t>ຂອບ</a:t>
            </a:r>
            <a:r>
              <a:rPr lang="lo-LA" sz="5300" dirty="0"/>
              <a:t>​</a:t>
            </a:r>
            <a:r>
              <a:rPr lang="lo-LA" sz="5300" dirty="0" smtClean="0"/>
              <a:t>ໃຈ</a:t>
            </a:r>
            <a:r>
              <a:rPr lang="en-AU" sz="5300" dirty="0" smtClean="0"/>
              <a:t/>
            </a:r>
            <a:br>
              <a:rPr lang="en-AU" sz="5300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vi-VN" dirty="0"/>
              <a:t>cảm ơn </a:t>
            </a:r>
            <a:r>
              <a:rPr lang="vi-VN" dirty="0" smtClean="0"/>
              <a:t>bạn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ja-JP" altLang="en-US" sz="8000" dirty="0" smtClean="0"/>
              <a:t>谢</a:t>
            </a:r>
            <a:r>
              <a:rPr lang="ja-JP" altLang="en-US" sz="8000" dirty="0"/>
              <a:t>谢</a:t>
            </a:r>
            <a:r>
              <a:rPr lang="ja-JP" altLang="en-US" dirty="0"/>
              <a:t/>
            </a:r>
            <a:br>
              <a:rPr lang="ja-JP" altLang="en-US" dirty="0"/>
            </a:br>
            <a:r>
              <a:rPr lang="vi-VN" dirty="0"/>
              <a:t/>
            </a:r>
            <a:br>
              <a:rPr lang="vi-VN" dirty="0"/>
            </a:br>
            <a:r>
              <a:rPr lang="en-AU" dirty="0" smtClean="0"/>
              <a:t/>
            </a:r>
            <a:br>
              <a:rPr lang="en-AU" dirty="0" smtClean="0"/>
            </a:b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6899672"/>
            <a:ext cx="576262" cy="2881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085184"/>
            <a:ext cx="1210183" cy="1023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844824"/>
            <a:ext cx="2619375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2"/>
            <a:ext cx="24669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1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accent1"/>
                </a:solidFill>
              </a:rPr>
              <a:t>Intelligence led investigations</a:t>
            </a:r>
            <a:endParaRPr lang="en-AU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Owner\AppData\Local\Microsoft\Windows\Temporary Internet Files\Content.IE5\BJ1KGZ5H\Starkes_Ferry_Ocklawaha_River_north01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3040" y="1622742"/>
            <a:ext cx="6217920" cy="466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wner\AppData\Local\Microsoft\Windows\Temporary Internet Files\Content.IE5\BJ1KGZ5H\15586-illustration-of-a-dancing-cartoon-blue-man-pv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507" y="4077072"/>
            <a:ext cx="504056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Owner\AppData\Local\Microsoft\Windows\Temporary Internet Files\Content.IE5\BJ1KGZ5H\15586-illustration-of-a-dancing-cartoon-blue-man-pv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535" y="4605897"/>
            <a:ext cx="142646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Owner\AppData\Local\Microsoft\Windows\Temporary Internet Files\Content.IE5\BJ1KGZ5H\15586-illustration-of-a-dancing-cartoon-blue-man-pv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4797152"/>
            <a:ext cx="936105" cy="103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Owner\AppData\Local\Microsoft\Windows\Temporary Internet Files\Content.IE5\BJ1KGZ5H\British_policeman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84983"/>
            <a:ext cx="936104" cy="928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686017"/>
            <a:ext cx="1184746" cy="10016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6829" y="4256811"/>
            <a:ext cx="10743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Traditional</a:t>
            </a:r>
          </a:p>
          <a:p>
            <a:r>
              <a:rPr lang="en-AU" sz="1400" dirty="0" smtClean="0"/>
              <a:t>Or</a:t>
            </a:r>
          </a:p>
          <a:p>
            <a:r>
              <a:rPr lang="en-AU" sz="1400" dirty="0" smtClean="0"/>
              <a:t>reactive</a:t>
            </a:r>
          </a:p>
          <a:p>
            <a:r>
              <a:rPr lang="en-AU" sz="1400" dirty="0" smtClean="0"/>
              <a:t>Policing</a:t>
            </a:r>
            <a:endParaRPr lang="en-A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7740352" y="1568679"/>
            <a:ext cx="11112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Intelligence</a:t>
            </a:r>
          </a:p>
          <a:p>
            <a:r>
              <a:rPr lang="en-AU" sz="1400" dirty="0" smtClean="0"/>
              <a:t>Led</a:t>
            </a:r>
          </a:p>
          <a:p>
            <a:r>
              <a:rPr lang="en-AU" sz="1400" dirty="0" smtClean="0"/>
              <a:t>Policing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41241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>
                <a:solidFill>
                  <a:schemeClr val="accent1"/>
                </a:solidFill>
              </a:rPr>
              <a:t>Are we doing all we can  as investigators?</a:t>
            </a:r>
            <a:endParaRPr lang="en-AU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Owner\AppData\Local\Microsoft\Windows\Temporary Internet Files\Content.IE5\BJ1KGZ5H\800px-Hudson_river_from_bear_mountain_bridge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0000" y="2430462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wner\AppData\Local\Microsoft\Windows\Temporary Internet Files\Content.IE5\BJ1KGZ5H\800px-Hudson_river_from_bear_mountain_bridg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170" y="1590768"/>
            <a:ext cx="7992888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293095"/>
            <a:ext cx="1086991" cy="720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551" y="4996023"/>
            <a:ext cx="1080120" cy="809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627088"/>
            <a:ext cx="1152128" cy="7734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9" y="6017697"/>
            <a:ext cx="887515" cy="750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287" y="5517976"/>
            <a:ext cx="877737" cy="9994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148" y="5888620"/>
            <a:ext cx="1080120" cy="7576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7711" y="3692930"/>
            <a:ext cx="9284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Are we</a:t>
            </a:r>
          </a:p>
          <a:p>
            <a:r>
              <a:rPr lang="en-AU" sz="1200" dirty="0" smtClean="0"/>
              <a:t>Just </a:t>
            </a:r>
          </a:p>
          <a:p>
            <a:r>
              <a:rPr lang="en-AU" sz="1200" dirty="0" smtClean="0"/>
              <a:t>Pulling </a:t>
            </a:r>
          </a:p>
          <a:p>
            <a:r>
              <a:rPr lang="en-AU" sz="1200" dirty="0" smtClean="0"/>
              <a:t>The bodies</a:t>
            </a:r>
          </a:p>
          <a:p>
            <a:r>
              <a:rPr lang="en-AU" sz="1200" dirty="0" smtClean="0"/>
              <a:t>Out of</a:t>
            </a:r>
          </a:p>
          <a:p>
            <a:r>
              <a:rPr lang="en-AU" sz="1200" dirty="0" smtClean="0"/>
              <a:t>The river?</a:t>
            </a:r>
            <a:endParaRPr lang="en-A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7740352" y="2106722"/>
            <a:ext cx="10693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/>
              <a:t> </a:t>
            </a:r>
            <a:r>
              <a:rPr lang="en-AU" dirty="0" smtClean="0"/>
              <a:t> </a:t>
            </a:r>
          </a:p>
          <a:p>
            <a:r>
              <a:rPr lang="en-AU" sz="1200" b="1" dirty="0" smtClean="0">
                <a:solidFill>
                  <a:schemeClr val="bg1"/>
                </a:solidFill>
              </a:rPr>
              <a:t>Has any</a:t>
            </a:r>
          </a:p>
          <a:p>
            <a:r>
              <a:rPr lang="en-AU" sz="1200" b="1" dirty="0" smtClean="0">
                <a:solidFill>
                  <a:schemeClr val="bg1"/>
                </a:solidFill>
              </a:rPr>
              <a:t>High level</a:t>
            </a:r>
          </a:p>
          <a:p>
            <a:r>
              <a:rPr lang="en-AU" sz="1200" b="1" dirty="0" smtClean="0">
                <a:solidFill>
                  <a:schemeClr val="bg1"/>
                </a:solidFill>
              </a:rPr>
              <a:t>Trafficker</a:t>
            </a:r>
          </a:p>
          <a:p>
            <a:r>
              <a:rPr lang="en-AU" sz="1200" b="1" dirty="0" smtClean="0">
                <a:solidFill>
                  <a:schemeClr val="bg1"/>
                </a:solidFill>
              </a:rPr>
              <a:t>Ever been</a:t>
            </a:r>
          </a:p>
          <a:p>
            <a:r>
              <a:rPr lang="en-AU" sz="1200" b="1" dirty="0" smtClean="0">
                <a:solidFill>
                  <a:schemeClr val="bg1"/>
                </a:solidFill>
              </a:rPr>
              <a:t>Prosecuted</a:t>
            </a:r>
          </a:p>
          <a:p>
            <a:r>
              <a:rPr lang="en-AU" b="1" dirty="0">
                <a:solidFill>
                  <a:schemeClr val="bg1"/>
                </a:solidFill>
              </a:rPr>
              <a:t>?</a:t>
            </a:r>
            <a:r>
              <a:rPr lang="en-AU" sz="1200" b="1" dirty="0" smtClean="0">
                <a:solidFill>
                  <a:schemeClr val="bg1"/>
                </a:solidFill>
              </a:rPr>
              <a:t>                    </a:t>
            </a:r>
          </a:p>
          <a:p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24724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Intelligence and intelligence led enforcement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100628"/>
            <a:ext cx="7520940" cy="3696524"/>
          </a:xfrm>
        </p:spPr>
        <p:txBody>
          <a:bodyPr/>
          <a:lstStyle/>
          <a:p>
            <a:endParaRPr lang="en-AU" dirty="0" smtClean="0">
              <a:latin typeface="Arial Black" panose="020B0A04020102020204" pitchFamily="34" charset="0"/>
            </a:endParaRPr>
          </a:p>
          <a:p>
            <a:r>
              <a:rPr lang="en-AU" sz="3200" dirty="0" smtClean="0"/>
              <a:t>Reactive policing (traditional policing) is reacting to a criminal incident</a:t>
            </a:r>
          </a:p>
          <a:p>
            <a:r>
              <a:rPr lang="en-AU" sz="3200" dirty="0" smtClean="0"/>
              <a:t>ILP is crime fighting guided by effective intelligence gathering and analysis</a:t>
            </a:r>
          </a:p>
          <a:p>
            <a:endParaRPr lang="en-AU" sz="2400" dirty="0" smtClean="0">
              <a:latin typeface="Arial Black" panose="020B0A04020102020204" pitchFamily="34" charset="0"/>
            </a:endParaRPr>
          </a:p>
          <a:p>
            <a:endParaRPr lang="en-AU" sz="2400" dirty="0" smtClean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5589240"/>
            <a:ext cx="1199489" cy="101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57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>
                <a:solidFill>
                  <a:schemeClr val="accent1"/>
                </a:solidFill>
              </a:rPr>
              <a:t>Intelligence led law </a:t>
            </a:r>
            <a:r>
              <a:rPr lang="en-AU" dirty="0" smtClean="0">
                <a:solidFill>
                  <a:schemeClr val="accent1"/>
                </a:solidFill>
              </a:rPr>
              <a:t>enforcement: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AU" sz="3200" dirty="0" smtClean="0"/>
              <a:t>-Targets serious and prolific offenders</a:t>
            </a:r>
          </a:p>
          <a:p>
            <a:pPr marL="137160" indent="0">
              <a:buNone/>
            </a:pPr>
            <a:r>
              <a:rPr lang="en-AU" sz="3200" dirty="0" smtClean="0"/>
              <a:t>-</a:t>
            </a:r>
            <a:r>
              <a:rPr lang="en-AU" sz="3200" dirty="0"/>
              <a:t>Creates better resource </a:t>
            </a:r>
            <a:r>
              <a:rPr lang="en-AU" sz="3200" dirty="0" smtClean="0"/>
              <a:t>allocation</a:t>
            </a:r>
          </a:p>
          <a:p>
            <a:pPr marL="137160" indent="0">
              <a:buNone/>
            </a:pPr>
            <a:r>
              <a:rPr lang="en-AU" sz="3200" dirty="0"/>
              <a:t>-Predicts emerging area of criminality</a:t>
            </a:r>
          </a:p>
          <a:p>
            <a:pPr marL="137160" indent="0">
              <a:buNone/>
            </a:pPr>
            <a:r>
              <a:rPr lang="en-AU" sz="3200" dirty="0" smtClean="0"/>
              <a:t>-</a:t>
            </a:r>
            <a:r>
              <a:rPr lang="en-AU" sz="3200" dirty="0" smtClean="0"/>
              <a:t>Dismantles networks by targeted investigations and prosecuting offenders.</a:t>
            </a:r>
          </a:p>
          <a:p>
            <a:pPr marL="137160" indent="0">
              <a:buNone/>
            </a:pPr>
            <a:r>
              <a:rPr lang="en-AU" sz="3200" dirty="0" smtClean="0"/>
              <a:t>-Results in better information sharing</a:t>
            </a:r>
          </a:p>
          <a:p>
            <a:pPr marL="13716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5517232"/>
            <a:ext cx="1278325" cy="108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66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/>
                </a:solidFill>
              </a:rPr>
              <a:t>Information and intelligence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AU" sz="3600" dirty="0"/>
              <a:t>Information is not intelligence</a:t>
            </a:r>
            <a:r>
              <a:rPr lang="en-AU" sz="3600" dirty="0" smtClean="0"/>
              <a:t>.</a:t>
            </a:r>
          </a:p>
          <a:p>
            <a:r>
              <a:rPr lang="en-AU" sz="3600" dirty="0" smtClean="0"/>
              <a:t>You </a:t>
            </a:r>
            <a:r>
              <a:rPr lang="en-AU" sz="3600" dirty="0"/>
              <a:t>do not collect intelligence….you collect information and produce intelligence</a:t>
            </a:r>
            <a:r>
              <a:rPr lang="en-AU" sz="3600" dirty="0" smtClean="0"/>
              <a:t>.</a:t>
            </a:r>
          </a:p>
          <a:p>
            <a:r>
              <a:rPr lang="en-AU" sz="3600" dirty="0" smtClean="0"/>
              <a:t>Information </a:t>
            </a:r>
            <a:r>
              <a:rPr lang="en-AU" sz="3600" dirty="0"/>
              <a:t>plus analysis = </a:t>
            </a:r>
            <a:r>
              <a:rPr lang="en-AU" sz="3600" dirty="0" smtClean="0"/>
              <a:t>Intelligence</a:t>
            </a:r>
          </a:p>
          <a:p>
            <a:r>
              <a:rPr lang="en-AU" sz="3600" dirty="0" smtClean="0"/>
              <a:t>Computers assist by compiling data into an easy assessable format to be analysed by a professional to form intelligence.</a:t>
            </a:r>
          </a:p>
          <a:p>
            <a:endParaRPr lang="en-AU" sz="3600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77272"/>
            <a:ext cx="886972" cy="74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9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/>
                </a:solidFill>
              </a:rPr>
              <a:t>The intelligence cycle</a:t>
            </a:r>
            <a:endParaRPr lang="en-AU" dirty="0">
              <a:solidFill>
                <a:schemeClr val="accent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44824"/>
            <a:ext cx="6336704" cy="40324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84752"/>
            <a:ext cx="1368152" cy="115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28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/>
                </a:solidFill>
              </a:rPr>
              <a:t>Seizures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AU" sz="4000" dirty="0" smtClean="0"/>
              <a:t>Cannot be used as a measure of success</a:t>
            </a:r>
          </a:p>
          <a:p>
            <a:r>
              <a:rPr lang="en-AU" sz="4000" dirty="0" smtClean="0"/>
              <a:t>Only a single action in the enforcement chain</a:t>
            </a:r>
          </a:p>
          <a:p>
            <a:r>
              <a:rPr lang="en-AU" sz="4000" dirty="0" smtClean="0"/>
              <a:t>Rarely result in the arrest of high level traffickers.</a:t>
            </a:r>
          </a:p>
          <a:p>
            <a:r>
              <a:rPr lang="en-US" altLang="en-US" sz="4000" dirty="0" smtClean="0"/>
              <a:t>Seizures </a:t>
            </a:r>
            <a:r>
              <a:rPr lang="en-US" altLang="en-US" sz="4000" dirty="0"/>
              <a:t>do not appear to cause financial impact on illegal trade – shipments keep coming</a:t>
            </a:r>
          </a:p>
          <a:p>
            <a:r>
              <a:rPr lang="en-US" altLang="en-US" sz="4000" dirty="0"/>
              <a:t>Seizures may drive poaching since the commodity does not reach the </a:t>
            </a:r>
            <a:r>
              <a:rPr lang="en-US" altLang="en-US" sz="4000" dirty="0" smtClean="0"/>
              <a:t>market</a:t>
            </a:r>
          </a:p>
          <a:p>
            <a:endParaRPr lang="en-US" altLang="en-US" sz="4000" dirty="0" smtClean="0"/>
          </a:p>
          <a:p>
            <a:r>
              <a:rPr lang="en-US" altLang="en-US" sz="4000" i="1" dirty="0" smtClean="0"/>
              <a:t>An opportunity for a reactive investigation.....follow the trail. A good starting point for information that can be turned into intelligence.</a:t>
            </a:r>
          </a:p>
          <a:p>
            <a:pPr marL="137160" indent="0">
              <a:buNone/>
            </a:pPr>
            <a:r>
              <a:rPr lang="en-US" altLang="en-US" sz="4000" b="1" i="1" dirty="0" smtClean="0">
                <a:solidFill>
                  <a:schemeClr val="bg1"/>
                </a:solidFill>
              </a:rPr>
              <a:t>Conduct a reactive investigation </a:t>
            </a:r>
            <a:r>
              <a:rPr lang="en-US" altLang="en-US" b="1" i="1" dirty="0" smtClean="0">
                <a:solidFill>
                  <a:schemeClr val="bg1"/>
                </a:solidFill>
              </a:rPr>
              <a:t>and follow the trail. An opportunity to gather information.</a:t>
            </a:r>
            <a:endParaRPr lang="en-US" altLang="en-US" b="1" i="1" dirty="0">
              <a:solidFill>
                <a:schemeClr val="bg1"/>
              </a:solidFill>
            </a:endParaRP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6" y="5949280"/>
            <a:ext cx="1022884" cy="86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1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1"/>
                </a:solidFill>
              </a:rPr>
              <a:t>Sources of Information</a:t>
            </a:r>
            <a:endParaRPr lang="en-AU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sz="3000" dirty="0" smtClean="0"/>
              <a:t>Own investigations (overt/covert)</a:t>
            </a:r>
          </a:p>
          <a:p>
            <a:r>
              <a:rPr lang="en-AU" sz="3000" dirty="0" smtClean="0"/>
              <a:t>LE agencies</a:t>
            </a:r>
          </a:p>
          <a:p>
            <a:r>
              <a:rPr lang="en-AU" sz="3000" dirty="0" smtClean="0"/>
              <a:t>Wildlife traders</a:t>
            </a:r>
          </a:p>
          <a:p>
            <a:r>
              <a:rPr lang="en-AU" sz="3000" dirty="0" smtClean="0"/>
              <a:t>Wildlife restaurants</a:t>
            </a:r>
          </a:p>
          <a:p>
            <a:r>
              <a:rPr lang="en-AU" sz="3000" dirty="0" smtClean="0"/>
              <a:t>Wildlife farms</a:t>
            </a:r>
          </a:p>
          <a:p>
            <a:r>
              <a:rPr lang="en-AU" sz="3000" dirty="0" smtClean="0"/>
              <a:t>Journalists</a:t>
            </a:r>
          </a:p>
          <a:p>
            <a:r>
              <a:rPr lang="en-AU" sz="3000" dirty="0" smtClean="0"/>
              <a:t>Surveys</a:t>
            </a:r>
          </a:p>
          <a:p>
            <a:r>
              <a:rPr lang="en-AU" sz="3000" dirty="0" smtClean="0"/>
              <a:t>News scans</a:t>
            </a:r>
          </a:p>
          <a:p>
            <a:r>
              <a:rPr lang="en-AU" sz="3000" dirty="0" smtClean="0"/>
              <a:t>Internet forums</a:t>
            </a:r>
          </a:p>
          <a:p>
            <a:r>
              <a:rPr lang="en-AU" dirty="0" smtClean="0"/>
              <a:t>Informants</a:t>
            </a:r>
          </a:p>
          <a:p>
            <a:r>
              <a:rPr lang="en-AU" dirty="0" smtClean="0"/>
              <a:t>Government records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219" y="5301208"/>
            <a:ext cx="1459245" cy="123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6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1164</TotalTime>
  <Words>554</Words>
  <Application>Microsoft Office PowerPoint</Application>
  <PresentationFormat>On-screen Show (4:3)</PresentationFormat>
  <Paragraphs>112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Intelligence -led regional investigations</vt:lpstr>
      <vt:lpstr>Intelligence led investigations</vt:lpstr>
      <vt:lpstr>Are we doing all we can  as investigators?</vt:lpstr>
      <vt:lpstr>Intelligence and intelligence led enforcement</vt:lpstr>
      <vt:lpstr>Intelligence led law enforcement:</vt:lpstr>
      <vt:lpstr>Information and intelligence</vt:lpstr>
      <vt:lpstr>The intelligence cycle</vt:lpstr>
      <vt:lpstr>Seizures</vt:lpstr>
      <vt:lpstr>Sources of Information</vt:lpstr>
      <vt:lpstr>Information management</vt:lpstr>
      <vt:lpstr>Database management systems</vt:lpstr>
      <vt:lpstr>Simple Link Analysis</vt:lpstr>
      <vt:lpstr>Link Analysis</vt:lpstr>
      <vt:lpstr>Managing and sharing information across international borders</vt:lpstr>
      <vt:lpstr>Summary </vt:lpstr>
      <vt:lpstr>       Thank you  ຂອບ​ໃຈ  cảm ơn bạn 谢谢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Indo Burma trafficking network</dc:title>
  <dc:creator>Mike</dc:creator>
  <cp:lastModifiedBy>Mike</cp:lastModifiedBy>
  <cp:revision>117</cp:revision>
  <dcterms:created xsi:type="dcterms:W3CDTF">2016-03-17T06:16:25Z</dcterms:created>
  <dcterms:modified xsi:type="dcterms:W3CDTF">2016-03-26T09:01:10Z</dcterms:modified>
</cp:coreProperties>
</file>