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70" r:id="rId5"/>
    <p:sldId id="258" r:id="rId6"/>
    <p:sldId id="259" r:id="rId7"/>
    <p:sldId id="262" r:id="rId8"/>
    <p:sldId id="264" r:id="rId9"/>
    <p:sldId id="263" r:id="rId10"/>
    <p:sldId id="268" r:id="rId11"/>
    <p:sldId id="271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340"/>
    <a:srgbClr val="FFCC00"/>
    <a:srgbClr val="99FF33"/>
    <a:srgbClr val="A5002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91" autoAdjust="0"/>
  </p:normalViewPr>
  <p:slideViewPr>
    <p:cSldViewPr>
      <p:cViewPr>
        <p:scale>
          <a:sx n="43" d="100"/>
          <a:sy n="4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58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FD56A-F722-4101-933C-72CDFF4F3439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378A1E8-0BC4-4EE3-8F0A-E3F18701BC13}">
      <dgm:prSet phldrT="[Text]"/>
      <dgm:spPr>
        <a:solidFill>
          <a:srgbClr val="B64340"/>
        </a:solidFill>
        <a:ln>
          <a:noFill/>
        </a:ln>
      </dgm:spPr>
      <dgm:t>
        <a:bodyPr/>
        <a:lstStyle/>
        <a:p>
          <a:r>
            <a:rPr lang="ja-JP" altLang="en-US" dirty="0" smtClean="0"/>
            <a:t>广州</a:t>
          </a:r>
          <a:endParaRPr lang="en-US" dirty="0"/>
        </a:p>
      </dgm:t>
    </dgm:pt>
    <dgm:pt modelId="{9CD78E38-BBFB-4C43-AC08-968BA3D5482B}" type="parTrans" cxnId="{D0A15CE9-DD19-4902-A21F-DC1EB734D1F4}">
      <dgm:prSet/>
      <dgm:spPr/>
      <dgm:t>
        <a:bodyPr/>
        <a:lstStyle/>
        <a:p>
          <a:endParaRPr lang="en-US"/>
        </a:p>
      </dgm:t>
    </dgm:pt>
    <dgm:pt modelId="{FFAED9DE-8C08-4A0E-94C2-E710247832B9}" type="sibTrans" cxnId="{D0A15CE9-DD19-4902-A21F-DC1EB734D1F4}">
      <dgm:prSet/>
      <dgm:spPr/>
      <dgm:t>
        <a:bodyPr/>
        <a:lstStyle/>
        <a:p>
          <a:endParaRPr lang="en-US"/>
        </a:p>
      </dgm:t>
    </dgm:pt>
    <dgm:pt modelId="{4063A3EC-E9AE-48A7-9683-BAC55763112C}">
      <dgm:prSet phldrT="[Text]" custT="1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zh-CN" sz="1800" dirty="0" smtClean="0">
              <a:latin typeface="+mn-lt"/>
            </a:rPr>
            <a:t>黄沙水产 </a:t>
          </a:r>
          <a:r>
            <a:rPr lang="en-US" sz="1800" dirty="0" smtClean="0">
              <a:latin typeface="+mn-lt"/>
            </a:rPr>
            <a:t>Huang </a:t>
          </a:r>
          <a:r>
            <a:rPr lang="en-US" sz="1800" dirty="0" err="1" smtClean="0">
              <a:latin typeface="+mn-lt"/>
            </a:rPr>
            <a:t>Sha</a:t>
          </a:r>
          <a:r>
            <a:rPr lang="en-US" sz="1800" dirty="0" smtClean="0">
              <a:latin typeface="+mn-lt"/>
            </a:rPr>
            <a:t> (food)</a:t>
          </a:r>
          <a:endParaRPr lang="en-US" sz="1800" dirty="0">
            <a:latin typeface="+mn-lt"/>
          </a:endParaRPr>
        </a:p>
      </dgm:t>
    </dgm:pt>
    <dgm:pt modelId="{C51CF1B0-A52B-4382-B271-8A6DD128556D}" type="parTrans" cxnId="{0CC9AC1F-EFF3-4E48-8457-4E6B5D3EBB9C}">
      <dgm:prSet/>
      <dgm:spPr/>
      <dgm:t>
        <a:bodyPr/>
        <a:lstStyle/>
        <a:p>
          <a:endParaRPr lang="en-US"/>
        </a:p>
      </dgm:t>
    </dgm:pt>
    <dgm:pt modelId="{FE6FA9C1-6FC3-473F-950A-A3373D2F8781}" type="sibTrans" cxnId="{0CC9AC1F-EFF3-4E48-8457-4E6B5D3EBB9C}">
      <dgm:prSet/>
      <dgm:spPr/>
      <dgm:t>
        <a:bodyPr/>
        <a:lstStyle/>
        <a:p>
          <a:endParaRPr lang="en-US"/>
        </a:p>
      </dgm:t>
    </dgm:pt>
    <dgm:pt modelId="{8F0B99D6-586C-4DF0-9784-9B2C93B59AF2}">
      <dgm:prSet custT="1"/>
      <dgm:spPr>
        <a:ln>
          <a:noFill/>
        </a:ln>
      </dgm:spPr>
      <dgm:t>
        <a:bodyPr/>
        <a:lstStyle/>
        <a:p>
          <a:r>
            <a:rPr lang="zh-CN" sz="1800" dirty="0" smtClean="0">
              <a:latin typeface="+mn-lt"/>
            </a:rPr>
            <a:t>花地湾 </a:t>
          </a:r>
          <a:r>
            <a:rPr lang="en-US" sz="1800" dirty="0" err="1" smtClean="0">
              <a:latin typeface="+mn-lt"/>
            </a:rPr>
            <a:t>Hua</a:t>
          </a:r>
          <a:r>
            <a:rPr lang="en-US" sz="1800" dirty="0" smtClean="0">
              <a:latin typeface="+mn-lt"/>
            </a:rPr>
            <a:t> </a:t>
          </a:r>
          <a:r>
            <a:rPr lang="en-US" sz="1800" dirty="0" err="1" smtClean="0">
              <a:latin typeface="+mn-lt"/>
            </a:rPr>
            <a:t>DiWan</a:t>
          </a:r>
          <a:r>
            <a:rPr lang="en-US" sz="1800" dirty="0" smtClean="0">
              <a:latin typeface="+mn-lt"/>
            </a:rPr>
            <a:t> (pet)</a:t>
          </a:r>
          <a:endParaRPr lang="en-US" sz="1800" dirty="0">
            <a:latin typeface="+mn-lt"/>
          </a:endParaRPr>
        </a:p>
      </dgm:t>
    </dgm:pt>
    <dgm:pt modelId="{C6F71476-4C1D-45A3-8FC4-F6220D65452F}" type="parTrans" cxnId="{388B6C74-555F-4572-B148-F9F8D2C8945D}">
      <dgm:prSet/>
      <dgm:spPr/>
      <dgm:t>
        <a:bodyPr/>
        <a:lstStyle/>
        <a:p>
          <a:endParaRPr lang="en-US"/>
        </a:p>
      </dgm:t>
    </dgm:pt>
    <dgm:pt modelId="{B544FAE4-B539-470C-980F-0FBE0BBCD6DF}" type="sibTrans" cxnId="{388B6C74-555F-4572-B148-F9F8D2C8945D}">
      <dgm:prSet/>
      <dgm:spPr/>
      <dgm:t>
        <a:bodyPr/>
        <a:lstStyle/>
        <a:p>
          <a:endParaRPr lang="en-US"/>
        </a:p>
      </dgm:t>
    </dgm:pt>
    <dgm:pt modelId="{8487F054-9566-412F-ACFB-ACC3BB340429}">
      <dgm:prSet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CN" sz="1800" dirty="0" smtClean="0">
              <a:latin typeface="+mn-lt"/>
            </a:rPr>
            <a:t>天嘉批发 </a:t>
          </a:r>
          <a:r>
            <a:rPr lang="en-US" sz="1800" dirty="0" err="1" smtClean="0">
              <a:latin typeface="+mn-lt"/>
            </a:rPr>
            <a:t>Tian</a:t>
          </a:r>
          <a:r>
            <a:rPr lang="en-US" sz="1800" dirty="0" smtClean="0">
              <a:latin typeface="+mn-lt"/>
            </a:rPr>
            <a:t> </a:t>
          </a:r>
          <a:r>
            <a:rPr lang="en-US" sz="1800" dirty="0" err="1" smtClean="0">
              <a:latin typeface="+mn-lt"/>
            </a:rPr>
            <a:t>Jia</a:t>
          </a:r>
          <a:r>
            <a:rPr lang="en-US" sz="1800" dirty="0" smtClean="0">
              <a:latin typeface="+mn-lt"/>
            </a:rPr>
            <a:t> (food)</a:t>
          </a:r>
          <a:endParaRPr lang="en-US" sz="1800" dirty="0">
            <a:latin typeface="+mn-lt"/>
          </a:endParaRPr>
        </a:p>
      </dgm:t>
    </dgm:pt>
    <dgm:pt modelId="{2ADA86B5-B887-42D2-8FA8-013C7CA97D25}" type="parTrans" cxnId="{41697C7E-4CFE-46B9-BBF4-173FD525B9D6}">
      <dgm:prSet/>
      <dgm:spPr/>
      <dgm:t>
        <a:bodyPr/>
        <a:lstStyle/>
        <a:p>
          <a:endParaRPr lang="en-US"/>
        </a:p>
      </dgm:t>
    </dgm:pt>
    <dgm:pt modelId="{83D8305B-214C-432F-880E-23C28E81B29B}" type="sibTrans" cxnId="{41697C7E-4CFE-46B9-BBF4-173FD525B9D6}">
      <dgm:prSet/>
      <dgm:spPr/>
      <dgm:t>
        <a:bodyPr/>
        <a:lstStyle/>
        <a:p>
          <a:endParaRPr lang="en-US"/>
        </a:p>
      </dgm:t>
    </dgm:pt>
    <dgm:pt modelId="{286DF56C-36BD-4A4F-BFB8-26E50A43D6BD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zh-CN" sz="1800" dirty="0" smtClean="0">
              <a:latin typeface="+mn-lt"/>
            </a:rPr>
            <a:t>清平沿路散店 </a:t>
          </a:r>
          <a:r>
            <a:rPr lang="en-US" sz="1800" dirty="0" smtClean="0">
              <a:latin typeface="+mn-lt"/>
            </a:rPr>
            <a:t>Qing Ping road (TCM)</a:t>
          </a:r>
          <a:endParaRPr lang="en-US" sz="1800" dirty="0">
            <a:latin typeface="+mn-lt"/>
          </a:endParaRPr>
        </a:p>
      </dgm:t>
    </dgm:pt>
    <dgm:pt modelId="{2E3AA248-519C-4C79-828B-3DE88F97BF08}" type="parTrans" cxnId="{0BA8204A-8553-445E-A843-D1FAFBBF8921}">
      <dgm:prSet/>
      <dgm:spPr/>
      <dgm:t>
        <a:bodyPr/>
        <a:lstStyle/>
        <a:p>
          <a:endParaRPr lang="en-US"/>
        </a:p>
      </dgm:t>
    </dgm:pt>
    <dgm:pt modelId="{1E27BC9F-FFE7-43C1-B18E-739497739BB6}" type="sibTrans" cxnId="{0BA8204A-8553-445E-A843-D1FAFBBF8921}">
      <dgm:prSet/>
      <dgm:spPr/>
      <dgm:t>
        <a:bodyPr/>
        <a:lstStyle/>
        <a:p>
          <a:endParaRPr lang="en-US"/>
        </a:p>
      </dgm:t>
    </dgm:pt>
    <dgm:pt modelId="{67D402EB-AE70-4347-AD8D-2C584E753717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800" dirty="0" smtClean="0">
              <a:latin typeface="+mn-lt"/>
            </a:rPr>
            <a:t>online</a:t>
          </a:r>
          <a:endParaRPr lang="en-US" sz="1800" dirty="0">
            <a:latin typeface="+mn-lt"/>
          </a:endParaRPr>
        </a:p>
      </dgm:t>
    </dgm:pt>
    <dgm:pt modelId="{517E04A7-9CCC-42F5-8CAC-10D5FAB3566C}" type="parTrans" cxnId="{4586DCD9-02D9-4A79-879E-42A222BE3913}">
      <dgm:prSet/>
      <dgm:spPr/>
      <dgm:t>
        <a:bodyPr/>
        <a:lstStyle/>
        <a:p>
          <a:endParaRPr lang="en-US"/>
        </a:p>
      </dgm:t>
    </dgm:pt>
    <dgm:pt modelId="{0806D633-D81F-4105-9E2C-5063B7D5C470}" type="sibTrans" cxnId="{4586DCD9-02D9-4A79-879E-42A222BE3913}">
      <dgm:prSet/>
      <dgm:spPr/>
      <dgm:t>
        <a:bodyPr/>
        <a:lstStyle/>
        <a:p>
          <a:endParaRPr lang="en-US"/>
        </a:p>
      </dgm:t>
    </dgm:pt>
    <dgm:pt modelId="{8F88CA83-E5D1-47A2-8EA0-6FCD68267C1F}" type="pres">
      <dgm:prSet presAssocID="{5E3FD56A-F722-4101-933C-72CDFF4F34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322986-2FA2-44B0-954F-916BB3E9A122}" type="pres">
      <dgm:prSet presAssocID="{C378A1E8-0BC4-4EE3-8F0A-E3F18701BC13}" presName="singleCycle" presStyleCnt="0"/>
      <dgm:spPr/>
    </dgm:pt>
    <dgm:pt modelId="{7098DBF1-0760-4F54-93EF-A10D41EFB9AC}" type="pres">
      <dgm:prSet presAssocID="{C378A1E8-0BC4-4EE3-8F0A-E3F18701BC13}" presName="singleCenter" presStyleLbl="node1" presStyleIdx="0" presStyleCnt="6" custScaleX="135427" custScaleY="95523" custLinFactNeighborX="8138" custLinFactNeighborY="-1168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76AA30A-F860-42DA-897E-070A7880D566}" type="pres">
      <dgm:prSet presAssocID="{C51CF1B0-A52B-4382-B271-8A6DD128556D}" presName="Name56" presStyleLbl="parChTrans1D2" presStyleIdx="0" presStyleCnt="5"/>
      <dgm:spPr/>
      <dgm:t>
        <a:bodyPr/>
        <a:lstStyle/>
        <a:p>
          <a:endParaRPr lang="en-US"/>
        </a:p>
      </dgm:t>
    </dgm:pt>
    <dgm:pt modelId="{EEB5F031-1AE1-4A54-BF64-FB5A40E31027}" type="pres">
      <dgm:prSet presAssocID="{4063A3EC-E9AE-48A7-9683-BAC55763112C}" presName="text0" presStyleLbl="node1" presStyleIdx="1" presStyleCnt="6" custScaleX="251485" custScaleY="153572" custRadScaleRad="153076" custRadScaleInc="-191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15EF9-A5B9-4563-B235-4134CED1EE19}" type="pres">
      <dgm:prSet presAssocID="{C6F71476-4C1D-45A3-8FC4-F6220D65452F}" presName="Name56" presStyleLbl="parChTrans1D2" presStyleIdx="1" presStyleCnt="5"/>
      <dgm:spPr/>
      <dgm:t>
        <a:bodyPr/>
        <a:lstStyle/>
        <a:p>
          <a:endParaRPr lang="en-US"/>
        </a:p>
      </dgm:t>
    </dgm:pt>
    <dgm:pt modelId="{4C1CDC33-C2F7-45A7-B2ED-8BC6A246363B}" type="pres">
      <dgm:prSet presAssocID="{8F0B99D6-586C-4DF0-9784-9B2C93B59AF2}" presName="text0" presStyleLbl="node1" presStyleIdx="2" presStyleCnt="6" custScaleX="275592" custScaleY="149581" custRadScaleRad="194633" custRadScaleInc="-16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2F0F-8780-4037-9344-F317C1C58536}" type="pres">
      <dgm:prSet presAssocID="{2ADA86B5-B887-42D2-8FA8-013C7CA97D25}" presName="Name56" presStyleLbl="parChTrans1D2" presStyleIdx="2" presStyleCnt="5"/>
      <dgm:spPr/>
      <dgm:t>
        <a:bodyPr/>
        <a:lstStyle/>
        <a:p>
          <a:endParaRPr lang="en-US"/>
        </a:p>
      </dgm:t>
    </dgm:pt>
    <dgm:pt modelId="{DAE185CE-9D40-400B-B4E8-2E7957C4CA4D}" type="pres">
      <dgm:prSet presAssocID="{8487F054-9566-412F-ACFB-ACC3BB340429}" presName="text0" presStyleLbl="node1" presStyleIdx="3" presStyleCnt="6" custScaleX="275592" custScaleY="163634" custRadScaleRad="190812" custRadScaleInc="-100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3B5AD-7C5C-4F07-AE44-ABF78FDE3344}" type="pres">
      <dgm:prSet presAssocID="{2E3AA248-519C-4C79-828B-3DE88F97BF08}" presName="Name56" presStyleLbl="parChTrans1D2" presStyleIdx="3" presStyleCnt="5"/>
      <dgm:spPr/>
      <dgm:t>
        <a:bodyPr/>
        <a:lstStyle/>
        <a:p>
          <a:endParaRPr lang="en-US"/>
        </a:p>
      </dgm:t>
    </dgm:pt>
    <dgm:pt modelId="{FB4B6178-AB53-49F3-BF83-FAC23B4F6BAA}" type="pres">
      <dgm:prSet presAssocID="{286DF56C-36BD-4A4F-BFB8-26E50A43D6BD}" presName="text0" presStyleLbl="node1" presStyleIdx="4" presStyleCnt="6" custScaleX="338984" custScaleY="169090" custRadScaleRad="159943" custRadScaleInc="85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3E111-FECB-42DC-A031-DC7FC9137C6E}" type="pres">
      <dgm:prSet presAssocID="{517E04A7-9CCC-42F5-8CAC-10D5FAB3566C}" presName="Name56" presStyleLbl="parChTrans1D2" presStyleIdx="4" presStyleCnt="5"/>
      <dgm:spPr/>
      <dgm:t>
        <a:bodyPr/>
        <a:lstStyle/>
        <a:p>
          <a:endParaRPr lang="en-US"/>
        </a:p>
      </dgm:t>
    </dgm:pt>
    <dgm:pt modelId="{A04860DD-EFBD-4B31-BF68-EA93B31A0DD8}" type="pres">
      <dgm:prSet presAssocID="{67D402EB-AE70-4347-AD8D-2C584E753717}" presName="text0" presStyleLbl="node1" presStyleIdx="5" presStyleCnt="6" custScaleX="163389" custRadScaleRad="74826" custRadScaleInc="-336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CC4B9B-7211-4766-891D-72AC84286E32}" type="presOf" srcId="{2E3AA248-519C-4C79-828B-3DE88F97BF08}" destId="{E533B5AD-7C5C-4F07-AE44-ABF78FDE3344}" srcOrd="0" destOrd="0" presId="urn:microsoft.com/office/officeart/2008/layout/RadialCluster"/>
    <dgm:cxn modelId="{E5E3620A-A90F-4FF4-AB18-EDF692ED073B}" type="presOf" srcId="{5E3FD56A-F722-4101-933C-72CDFF4F3439}" destId="{8F88CA83-E5D1-47A2-8EA0-6FCD68267C1F}" srcOrd="0" destOrd="0" presId="urn:microsoft.com/office/officeart/2008/layout/RadialCluster"/>
    <dgm:cxn modelId="{0CC9AC1F-EFF3-4E48-8457-4E6B5D3EBB9C}" srcId="{C378A1E8-0BC4-4EE3-8F0A-E3F18701BC13}" destId="{4063A3EC-E9AE-48A7-9683-BAC55763112C}" srcOrd="0" destOrd="0" parTransId="{C51CF1B0-A52B-4382-B271-8A6DD128556D}" sibTransId="{FE6FA9C1-6FC3-473F-950A-A3373D2F8781}"/>
    <dgm:cxn modelId="{388B6C74-555F-4572-B148-F9F8D2C8945D}" srcId="{C378A1E8-0BC4-4EE3-8F0A-E3F18701BC13}" destId="{8F0B99D6-586C-4DF0-9784-9B2C93B59AF2}" srcOrd="1" destOrd="0" parTransId="{C6F71476-4C1D-45A3-8FC4-F6220D65452F}" sibTransId="{B544FAE4-B539-470C-980F-0FBE0BBCD6DF}"/>
    <dgm:cxn modelId="{B5F5942D-1EA4-49BA-A1D5-97D455F540DD}" type="presOf" srcId="{286DF56C-36BD-4A4F-BFB8-26E50A43D6BD}" destId="{FB4B6178-AB53-49F3-BF83-FAC23B4F6BAA}" srcOrd="0" destOrd="0" presId="urn:microsoft.com/office/officeart/2008/layout/RadialCluster"/>
    <dgm:cxn modelId="{745B4169-2B1C-4022-9D50-B3FADDC398F2}" type="presOf" srcId="{C6F71476-4C1D-45A3-8FC4-F6220D65452F}" destId="{71315EF9-A5B9-4563-B235-4134CED1EE19}" srcOrd="0" destOrd="0" presId="urn:microsoft.com/office/officeart/2008/layout/RadialCluster"/>
    <dgm:cxn modelId="{36BB728D-D3B3-462E-A6FB-24B6A1836A1B}" type="presOf" srcId="{8F0B99D6-586C-4DF0-9784-9B2C93B59AF2}" destId="{4C1CDC33-C2F7-45A7-B2ED-8BC6A246363B}" srcOrd="0" destOrd="0" presId="urn:microsoft.com/office/officeart/2008/layout/RadialCluster"/>
    <dgm:cxn modelId="{834E3E66-137E-4EC3-8828-1D50A74F58BC}" type="presOf" srcId="{C51CF1B0-A52B-4382-B271-8A6DD128556D}" destId="{E76AA30A-F860-42DA-897E-070A7880D566}" srcOrd="0" destOrd="0" presId="urn:microsoft.com/office/officeart/2008/layout/RadialCluster"/>
    <dgm:cxn modelId="{D0A15CE9-DD19-4902-A21F-DC1EB734D1F4}" srcId="{5E3FD56A-F722-4101-933C-72CDFF4F3439}" destId="{C378A1E8-0BC4-4EE3-8F0A-E3F18701BC13}" srcOrd="0" destOrd="0" parTransId="{9CD78E38-BBFB-4C43-AC08-968BA3D5482B}" sibTransId="{FFAED9DE-8C08-4A0E-94C2-E710247832B9}"/>
    <dgm:cxn modelId="{7FEBABDE-8BA5-482B-B7A4-085155442ECF}" type="presOf" srcId="{2ADA86B5-B887-42D2-8FA8-013C7CA97D25}" destId="{B97D2F0F-8780-4037-9344-F317C1C58536}" srcOrd="0" destOrd="0" presId="urn:microsoft.com/office/officeart/2008/layout/RadialCluster"/>
    <dgm:cxn modelId="{4586DCD9-02D9-4A79-879E-42A222BE3913}" srcId="{C378A1E8-0BC4-4EE3-8F0A-E3F18701BC13}" destId="{67D402EB-AE70-4347-AD8D-2C584E753717}" srcOrd="4" destOrd="0" parTransId="{517E04A7-9CCC-42F5-8CAC-10D5FAB3566C}" sibTransId="{0806D633-D81F-4105-9E2C-5063B7D5C470}"/>
    <dgm:cxn modelId="{4C01DC4C-269E-42D1-B01C-B74F2B22C53D}" type="presOf" srcId="{67D402EB-AE70-4347-AD8D-2C584E753717}" destId="{A04860DD-EFBD-4B31-BF68-EA93B31A0DD8}" srcOrd="0" destOrd="0" presId="urn:microsoft.com/office/officeart/2008/layout/RadialCluster"/>
    <dgm:cxn modelId="{1C805A5E-1B09-4C10-B40A-12F2DB02D05B}" type="presOf" srcId="{8487F054-9566-412F-ACFB-ACC3BB340429}" destId="{DAE185CE-9D40-400B-B4E8-2E7957C4CA4D}" srcOrd="0" destOrd="0" presId="urn:microsoft.com/office/officeart/2008/layout/RadialCluster"/>
    <dgm:cxn modelId="{0BA8204A-8553-445E-A843-D1FAFBBF8921}" srcId="{C378A1E8-0BC4-4EE3-8F0A-E3F18701BC13}" destId="{286DF56C-36BD-4A4F-BFB8-26E50A43D6BD}" srcOrd="3" destOrd="0" parTransId="{2E3AA248-519C-4C79-828B-3DE88F97BF08}" sibTransId="{1E27BC9F-FFE7-43C1-B18E-739497739BB6}"/>
    <dgm:cxn modelId="{2B081F6C-2A86-4DCB-8B60-51850D56FC87}" type="presOf" srcId="{C378A1E8-0BC4-4EE3-8F0A-E3F18701BC13}" destId="{7098DBF1-0760-4F54-93EF-A10D41EFB9AC}" srcOrd="0" destOrd="0" presId="urn:microsoft.com/office/officeart/2008/layout/RadialCluster"/>
    <dgm:cxn modelId="{41697C7E-4CFE-46B9-BBF4-173FD525B9D6}" srcId="{C378A1E8-0BC4-4EE3-8F0A-E3F18701BC13}" destId="{8487F054-9566-412F-ACFB-ACC3BB340429}" srcOrd="2" destOrd="0" parTransId="{2ADA86B5-B887-42D2-8FA8-013C7CA97D25}" sibTransId="{83D8305B-214C-432F-880E-23C28E81B29B}"/>
    <dgm:cxn modelId="{59109B05-0ECF-4489-B5F3-B9E3B24D1173}" type="presOf" srcId="{4063A3EC-E9AE-48A7-9683-BAC55763112C}" destId="{EEB5F031-1AE1-4A54-BF64-FB5A40E31027}" srcOrd="0" destOrd="0" presId="urn:microsoft.com/office/officeart/2008/layout/RadialCluster"/>
    <dgm:cxn modelId="{A94EE3C9-727D-4CF7-BB99-70F00C2DB7DE}" type="presOf" srcId="{517E04A7-9CCC-42F5-8CAC-10D5FAB3566C}" destId="{7673E111-FECB-42DC-A031-DC7FC9137C6E}" srcOrd="0" destOrd="0" presId="urn:microsoft.com/office/officeart/2008/layout/RadialCluster"/>
    <dgm:cxn modelId="{00748B8B-AE6B-46BD-A1E6-6CE357C285CE}" type="presParOf" srcId="{8F88CA83-E5D1-47A2-8EA0-6FCD68267C1F}" destId="{1E322986-2FA2-44B0-954F-916BB3E9A122}" srcOrd="0" destOrd="0" presId="urn:microsoft.com/office/officeart/2008/layout/RadialCluster"/>
    <dgm:cxn modelId="{464E2D7F-AEE7-48D4-84C7-193E226C5855}" type="presParOf" srcId="{1E322986-2FA2-44B0-954F-916BB3E9A122}" destId="{7098DBF1-0760-4F54-93EF-A10D41EFB9AC}" srcOrd="0" destOrd="0" presId="urn:microsoft.com/office/officeart/2008/layout/RadialCluster"/>
    <dgm:cxn modelId="{B343C941-D9E5-4BB6-89CB-7266DB40C5C3}" type="presParOf" srcId="{1E322986-2FA2-44B0-954F-916BB3E9A122}" destId="{E76AA30A-F860-42DA-897E-070A7880D566}" srcOrd="1" destOrd="0" presId="urn:microsoft.com/office/officeart/2008/layout/RadialCluster"/>
    <dgm:cxn modelId="{27FA8870-8FA1-421E-A018-464AD2E392AA}" type="presParOf" srcId="{1E322986-2FA2-44B0-954F-916BB3E9A122}" destId="{EEB5F031-1AE1-4A54-BF64-FB5A40E31027}" srcOrd="2" destOrd="0" presId="urn:microsoft.com/office/officeart/2008/layout/RadialCluster"/>
    <dgm:cxn modelId="{5952F297-BADF-4D44-8D45-113D4226C6F5}" type="presParOf" srcId="{1E322986-2FA2-44B0-954F-916BB3E9A122}" destId="{71315EF9-A5B9-4563-B235-4134CED1EE19}" srcOrd="3" destOrd="0" presId="urn:microsoft.com/office/officeart/2008/layout/RadialCluster"/>
    <dgm:cxn modelId="{9BA62EA8-D39C-4520-A64D-DE6019EFC475}" type="presParOf" srcId="{1E322986-2FA2-44B0-954F-916BB3E9A122}" destId="{4C1CDC33-C2F7-45A7-B2ED-8BC6A246363B}" srcOrd="4" destOrd="0" presId="urn:microsoft.com/office/officeart/2008/layout/RadialCluster"/>
    <dgm:cxn modelId="{3F10D19A-9468-4BE3-8714-D6C89FC77DF9}" type="presParOf" srcId="{1E322986-2FA2-44B0-954F-916BB3E9A122}" destId="{B97D2F0F-8780-4037-9344-F317C1C58536}" srcOrd="5" destOrd="0" presId="urn:microsoft.com/office/officeart/2008/layout/RadialCluster"/>
    <dgm:cxn modelId="{0F4AAC01-5AE7-4F27-A7C9-2169910A0B24}" type="presParOf" srcId="{1E322986-2FA2-44B0-954F-916BB3E9A122}" destId="{DAE185CE-9D40-400B-B4E8-2E7957C4CA4D}" srcOrd="6" destOrd="0" presId="urn:microsoft.com/office/officeart/2008/layout/RadialCluster"/>
    <dgm:cxn modelId="{96DD7908-54F4-494F-AFEA-FBE6BAC6388E}" type="presParOf" srcId="{1E322986-2FA2-44B0-954F-916BB3E9A122}" destId="{E533B5AD-7C5C-4F07-AE44-ABF78FDE3344}" srcOrd="7" destOrd="0" presId="urn:microsoft.com/office/officeart/2008/layout/RadialCluster"/>
    <dgm:cxn modelId="{A465D1F8-07F1-47E5-9F13-F7E0EBEED9CF}" type="presParOf" srcId="{1E322986-2FA2-44B0-954F-916BB3E9A122}" destId="{FB4B6178-AB53-49F3-BF83-FAC23B4F6BAA}" srcOrd="8" destOrd="0" presId="urn:microsoft.com/office/officeart/2008/layout/RadialCluster"/>
    <dgm:cxn modelId="{C215AC4A-1D9E-4220-849E-FB0E9A442D95}" type="presParOf" srcId="{1E322986-2FA2-44B0-954F-916BB3E9A122}" destId="{7673E111-FECB-42DC-A031-DC7FC9137C6E}" srcOrd="9" destOrd="0" presId="urn:microsoft.com/office/officeart/2008/layout/RadialCluster"/>
    <dgm:cxn modelId="{49E1B76B-A1D2-4A50-AE91-AAA27BEB7B4B}" type="presParOf" srcId="{1E322986-2FA2-44B0-954F-916BB3E9A122}" destId="{A04860DD-EFBD-4B31-BF68-EA93B31A0DD8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C9A13-9E6D-46F3-9140-AECB9C4E7F4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74CF9-CE27-4815-8142-25D7B73E1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2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4CF9-CE27-4815-8142-25D7B73E12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7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4CF9-CE27-4815-8142-25D7B73E12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4CF9-CE27-4815-8142-25D7B73E12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5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4CF9-CE27-4815-8142-25D7B73E12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4CF9-CE27-4815-8142-25D7B73E12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4CF9-CE27-4815-8142-25D7B73E12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0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4CF9-CE27-4815-8142-25D7B73E12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9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4CF9-CE27-4815-8142-25D7B73E12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3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4CF9-CE27-4815-8142-25D7B73E12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5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4CF9-CE27-4815-8142-25D7B73E12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5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7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290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98"/>
            <a:ext cx="45558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709208"/>
            <a:ext cx="3605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/>
              <a:t>WCS China</a:t>
            </a:r>
          </a:p>
          <a:p>
            <a:pPr algn="r"/>
            <a:r>
              <a:rPr lang="en-US" sz="4800" b="1" dirty="0" smtClean="0"/>
              <a:t>Trade Program</a:t>
            </a:r>
          </a:p>
          <a:p>
            <a:pPr algn="r"/>
            <a:endParaRPr lang="en-US" sz="4800" b="1" dirty="0" smtClean="0"/>
          </a:p>
          <a:p>
            <a:pPr algn="r"/>
            <a:r>
              <a:rPr lang="en-US" sz="4400" b="1" dirty="0" smtClean="0"/>
              <a:t>2013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972" y1="56093" x2="91741" y2="52418"/>
                        <a14:foregroundMark x1="42667" y1="33864" x2="42667" y2="33864"/>
                        <a14:foregroundMark x1="46000" y1="33864" x2="46000" y2="33864"/>
                        <a14:foregroundMark x1="50952" y1="34773" x2="50952" y2="34773"/>
                        <a14:foregroundMark x1="57048" y1="27045" x2="57048" y2="27045"/>
                        <a14:foregroundMark x1="64857" y1="28864" x2="64857" y2="28864"/>
                        <a14:foregroundMark x1="71810" y1="30000" x2="71810" y2="30000"/>
                        <a14:foregroundMark x1="76762" y1="30000" x2="76762" y2="30000"/>
                        <a14:foregroundMark x1="81333" y1="32955" x2="81333" y2="32955"/>
                        <a14:foregroundMark x1="87429" y1="32955" x2="87429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719" y="152400"/>
            <a:ext cx="436636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9100" y="4810539"/>
            <a:ext cx="32385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4400" b="1" dirty="0"/>
              <a:t>Social Media</a:t>
            </a:r>
          </a:p>
          <a:p>
            <a:r>
              <a:rPr kumimoji="0" lang="en-US" altLang="zh-CN" sz="4400" b="1" dirty="0"/>
              <a:t>Campaign</a:t>
            </a:r>
          </a:p>
        </p:txBody>
      </p:sp>
      <p:sp>
        <p:nvSpPr>
          <p:cNvPr id="1026" name="TextBox 7"/>
          <p:cNvSpPr txBox="1">
            <a:spLocks noChangeArrowheads="1"/>
          </p:cNvSpPr>
          <p:nvPr/>
        </p:nvSpPr>
        <p:spPr bwMode="auto">
          <a:xfrm>
            <a:off x="3581400" y="4800600"/>
            <a:ext cx="5562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kumimoji="0" lang="en-US" altLang="zh-CN" sz="2000" dirty="0"/>
              <a:t>Use Social Media</a:t>
            </a:r>
            <a:r>
              <a:rPr kumimoji="0" lang="en-US" altLang="en-US" sz="2000" dirty="0"/>
              <a:t>’</a:t>
            </a:r>
            <a:r>
              <a:rPr kumimoji="0" lang="en-US" altLang="zh-CN" sz="2000" dirty="0"/>
              <a:t>s spread influence to integrate the new-generation communication strategy for wildlife conservation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kumimoji="0" lang="en-US" altLang="zh-CN" sz="2000" dirty="0"/>
              <a:t>Create cross-industry cooperation on the campaign and have more enterprise and individual involve in the conservation movement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1"/>
          <p:cNvSpPr/>
          <p:nvPr/>
        </p:nvSpPr>
        <p:spPr>
          <a:xfrm>
            <a:off x="3505200" y="304800"/>
            <a:ext cx="2346960" cy="201168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WCS China Trade Program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5235" y="2176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1676400" y="1295400"/>
            <a:ext cx="2194560" cy="2011680"/>
          </a:xfrm>
          <a:prstGeom prst="hexagon">
            <a:avLst/>
          </a:prstGeom>
          <a:solidFill>
            <a:srgbClr val="A5002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Public Awareness</a:t>
            </a:r>
          </a:p>
        </p:txBody>
      </p:sp>
      <p:sp>
        <p:nvSpPr>
          <p:cNvPr id="7" name="Hexagon 6"/>
          <p:cNvSpPr/>
          <p:nvPr/>
        </p:nvSpPr>
        <p:spPr>
          <a:xfrm>
            <a:off x="5501640" y="1295400"/>
            <a:ext cx="2194560" cy="2011680"/>
          </a:xfrm>
          <a:prstGeom prst="hexagon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US" sz="2000" b="1" dirty="0" smtClean="0"/>
              <a:t>Capacity Development</a:t>
            </a:r>
            <a:endParaRPr lang="en-US" sz="2000" b="1" dirty="0"/>
          </a:p>
        </p:txBody>
      </p:sp>
      <p:sp>
        <p:nvSpPr>
          <p:cNvPr id="12" name="Hexagon 11"/>
          <p:cNvSpPr/>
          <p:nvPr/>
        </p:nvSpPr>
        <p:spPr>
          <a:xfrm>
            <a:off x="3505200" y="2453964"/>
            <a:ext cx="2346960" cy="201168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WCS China Trade Program</a:t>
            </a:r>
            <a:endParaRPr lang="en-US" sz="2400" b="1" dirty="0"/>
          </a:p>
        </p:txBody>
      </p:sp>
      <p:sp>
        <p:nvSpPr>
          <p:cNvPr id="13" name="Hexagon 12"/>
          <p:cNvSpPr/>
          <p:nvPr/>
        </p:nvSpPr>
        <p:spPr>
          <a:xfrm>
            <a:off x="5501640" y="3550920"/>
            <a:ext cx="2194560" cy="2011680"/>
          </a:xfrm>
          <a:prstGeom prst="hexagon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/>
              <a:t>Technical Support</a:t>
            </a:r>
          </a:p>
        </p:txBody>
      </p:sp>
      <p:sp>
        <p:nvSpPr>
          <p:cNvPr id="14" name="Hexagon 13"/>
          <p:cNvSpPr/>
          <p:nvPr/>
        </p:nvSpPr>
        <p:spPr>
          <a:xfrm>
            <a:off x="1676400" y="3550920"/>
            <a:ext cx="2194560" cy="2011680"/>
          </a:xfrm>
          <a:prstGeom prst="hexagon">
            <a:avLst/>
          </a:prstGeo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Policy </a:t>
            </a:r>
            <a:r>
              <a:rPr lang="en-US" sz="2000" b="1" dirty="0" smtClean="0"/>
              <a:t>Analysis</a:t>
            </a:r>
            <a:endParaRPr lang="en-US" sz="2000" b="1" dirty="0"/>
          </a:p>
        </p:txBody>
      </p:sp>
      <p:sp>
        <p:nvSpPr>
          <p:cNvPr id="15" name="Hexagon 14"/>
          <p:cNvSpPr/>
          <p:nvPr/>
        </p:nvSpPr>
        <p:spPr>
          <a:xfrm>
            <a:off x="3581400" y="4617720"/>
            <a:ext cx="2194560" cy="2011680"/>
          </a:xfrm>
          <a:prstGeom prst="hexagon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Market </a:t>
            </a:r>
            <a:r>
              <a:rPr lang="en-US" sz="2000" b="1" dirty="0" smtClean="0">
                <a:solidFill>
                  <a:schemeClr val="bg1"/>
                </a:solidFill>
              </a:rPr>
              <a:t>Monitoring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581400" y="304800"/>
            <a:ext cx="2194560" cy="2011680"/>
          </a:xfrm>
          <a:prstGeom prst="hexagon">
            <a:avLst/>
          </a:prstGeom>
          <a:solidFill>
            <a:srgbClr val="00B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/>
              <a:t>Innovation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80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4509E-6 L -0.0033 0.30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55698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206836" y="5947975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Ramacandra</a:t>
            </a:r>
            <a:r>
              <a:rPr lang="en-US" dirty="0" smtClean="0"/>
              <a:t> Wong rwong@wcs.org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03"/>
          <a:stretch/>
        </p:blipFill>
        <p:spPr bwMode="auto">
          <a:xfrm>
            <a:off x="0" y="-31652"/>
            <a:ext cx="9144000" cy="55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0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5235" y="2176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1676400" y="1295400"/>
            <a:ext cx="2194560" cy="2011680"/>
          </a:xfrm>
          <a:prstGeom prst="hexagon">
            <a:avLst/>
          </a:prstGeom>
          <a:solidFill>
            <a:srgbClr val="A5002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Public Awareness</a:t>
            </a:r>
          </a:p>
        </p:txBody>
      </p:sp>
      <p:sp>
        <p:nvSpPr>
          <p:cNvPr id="7" name="Hexagon 6"/>
          <p:cNvSpPr/>
          <p:nvPr/>
        </p:nvSpPr>
        <p:spPr>
          <a:xfrm>
            <a:off x="5501640" y="1295400"/>
            <a:ext cx="2194560" cy="2011680"/>
          </a:xfrm>
          <a:prstGeom prst="hexagon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US" sz="2000" b="1" dirty="0" smtClean="0"/>
              <a:t>Capacity Development</a:t>
            </a:r>
            <a:endParaRPr lang="en-US" sz="2000" b="1" dirty="0"/>
          </a:p>
        </p:txBody>
      </p:sp>
      <p:sp>
        <p:nvSpPr>
          <p:cNvPr id="11" name="Hexagon 10"/>
          <p:cNvSpPr/>
          <p:nvPr/>
        </p:nvSpPr>
        <p:spPr>
          <a:xfrm>
            <a:off x="3581400" y="304800"/>
            <a:ext cx="2194560" cy="2011680"/>
          </a:xfrm>
          <a:prstGeom prst="hexagon">
            <a:avLst/>
          </a:prstGeom>
          <a:solidFill>
            <a:srgbClr val="00B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/>
              <a:t>Innovation</a:t>
            </a:r>
            <a:endParaRPr lang="en-US" sz="2000" b="1" dirty="0"/>
          </a:p>
        </p:txBody>
      </p:sp>
      <p:sp>
        <p:nvSpPr>
          <p:cNvPr id="12" name="Hexagon 11"/>
          <p:cNvSpPr/>
          <p:nvPr/>
        </p:nvSpPr>
        <p:spPr>
          <a:xfrm>
            <a:off x="3505200" y="2453964"/>
            <a:ext cx="2346960" cy="201168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WCS China Trade Program</a:t>
            </a:r>
            <a:endParaRPr lang="en-US" sz="2400" b="1" dirty="0"/>
          </a:p>
        </p:txBody>
      </p:sp>
      <p:sp>
        <p:nvSpPr>
          <p:cNvPr id="13" name="Hexagon 12"/>
          <p:cNvSpPr/>
          <p:nvPr/>
        </p:nvSpPr>
        <p:spPr>
          <a:xfrm>
            <a:off x="5501640" y="3550920"/>
            <a:ext cx="2194560" cy="2011680"/>
          </a:xfrm>
          <a:prstGeom prst="hexagon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/>
              <a:t>Technical Support</a:t>
            </a:r>
          </a:p>
        </p:txBody>
      </p:sp>
      <p:sp>
        <p:nvSpPr>
          <p:cNvPr id="14" name="Hexagon 13"/>
          <p:cNvSpPr/>
          <p:nvPr/>
        </p:nvSpPr>
        <p:spPr>
          <a:xfrm>
            <a:off x="1676400" y="3550920"/>
            <a:ext cx="2194560" cy="2011680"/>
          </a:xfrm>
          <a:prstGeom prst="hexagon">
            <a:avLst/>
          </a:prstGeo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Policy </a:t>
            </a:r>
            <a:r>
              <a:rPr lang="en-US" sz="2000" b="1" dirty="0" smtClean="0"/>
              <a:t>Analysis</a:t>
            </a:r>
            <a:endParaRPr lang="en-US" sz="2000" b="1" dirty="0"/>
          </a:p>
        </p:txBody>
      </p:sp>
      <p:sp>
        <p:nvSpPr>
          <p:cNvPr id="15" name="Hexagon 14"/>
          <p:cNvSpPr/>
          <p:nvPr/>
        </p:nvSpPr>
        <p:spPr>
          <a:xfrm>
            <a:off x="3581400" y="4617720"/>
            <a:ext cx="2194560" cy="2011680"/>
          </a:xfrm>
          <a:prstGeom prst="hexagon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Market </a:t>
            </a:r>
            <a:r>
              <a:rPr lang="en-US" sz="2000" b="1" dirty="0" smtClean="0">
                <a:solidFill>
                  <a:schemeClr val="bg1"/>
                </a:solidFill>
              </a:rPr>
              <a:t>Monitoring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4820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/>
              <a:t>Capacity Development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0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4648200"/>
            <a:ext cx="4267200" cy="144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SzPct val="80000"/>
              <a:buFont typeface="Wingdings" charset="2"/>
              <a:buChar char="Ø"/>
            </a:pPr>
            <a:r>
              <a:rPr lang="en-US" dirty="0" smtClean="0"/>
              <a:t> Law enforcement agencies Local NGOs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SzPct val="80000"/>
              <a:buFont typeface="Wingdings" charset="2"/>
              <a:buChar char="Ø"/>
            </a:pPr>
            <a:r>
              <a:rPr lang="en-US" dirty="0" smtClean="0"/>
              <a:t> Needs assessments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SzPct val="80000"/>
              <a:buFont typeface="Wingdings" charset="2"/>
              <a:buChar char="Ø"/>
            </a:pPr>
            <a:r>
              <a:rPr lang="en-US" dirty="0" smtClean="0"/>
              <a:t> Training materials and handbooks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94324"/>
            <a:ext cx="2545599" cy="148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/>
              <a:t>Technical Support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2114" y="4270925"/>
            <a:ext cx="509088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house WCS expertise 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Network of authoritative partner experts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Guaranteed &lt;8h response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time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dirty="0" smtClean="0"/>
              <a:t>Jan-Mar 2013</a:t>
            </a:r>
            <a:r>
              <a:rPr lang="en-US" dirty="0"/>
              <a:t>, </a:t>
            </a:r>
            <a:r>
              <a:rPr lang="en-US" dirty="0" smtClean="0"/>
              <a:t>4 incoming inquiries, 100% followed up within 20 min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4443442"/>
            <a:ext cx="51816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FF00"/>
              </a:buClr>
              <a:buSzPct val="80000"/>
              <a:defRPr/>
            </a:pPr>
            <a:r>
              <a:rPr lang="en-US" dirty="0" smtClean="0">
                <a:latin typeface="+mj-lt"/>
              </a:rPr>
              <a:t>Species identification mobile phone software:</a:t>
            </a:r>
          </a:p>
          <a:p>
            <a:pPr marL="522287" indent="-457200">
              <a:spcBef>
                <a:spcPts val="600"/>
              </a:spcBef>
              <a:buClr>
                <a:srgbClr val="00B050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Tailored to law enforcement agencies, NGOs and wildlife advocates</a:t>
            </a:r>
          </a:p>
          <a:p>
            <a:pPr marL="522287" indent="-457200">
              <a:spcBef>
                <a:spcPts val="600"/>
              </a:spcBef>
              <a:buClr>
                <a:srgbClr val="00B050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Featuring intuitive search functions for identifying wildlife species  and products</a:t>
            </a:r>
          </a:p>
          <a:p>
            <a:pPr marL="522287" indent="-457200">
              <a:spcBef>
                <a:spcPts val="600"/>
              </a:spcBef>
              <a:buClr>
                <a:srgbClr val="00B050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Featuring immediate reporting of the findings to law </a:t>
            </a:r>
            <a:r>
              <a:rPr lang="en-US" dirty="0" err="1" smtClean="0">
                <a:latin typeface="+mj-lt"/>
              </a:rPr>
              <a:t>enf</a:t>
            </a:r>
            <a:r>
              <a:rPr lang="en-US" dirty="0" smtClean="0">
                <a:latin typeface="+mj-lt"/>
              </a:rPr>
              <a:t>. or wildlife protection organizations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153916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Innovation</a:t>
            </a:r>
            <a:endParaRPr lang="en-US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48" y="0"/>
            <a:ext cx="9144000" cy="428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9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Official endorsement by CITES MA China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err="1" smtClean="0"/>
              <a:t>iOS</a:t>
            </a:r>
            <a:r>
              <a:rPr lang="en-US" dirty="0" smtClean="0"/>
              <a:t> and Android </a:t>
            </a:r>
            <a:r>
              <a:rPr lang="en-US" dirty="0"/>
              <a:t>[</a:t>
            </a:r>
            <a:r>
              <a:rPr lang="en-US" dirty="0" smtClean="0"/>
              <a:t>Dec. 2013]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400+ species database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 Authorized experts support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700+ downloads in the first 3 months from the release of the preview version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"/>
          <a:stretch/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152401"/>
            <a:ext cx="3123187" cy="31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" y="4800600"/>
            <a:ext cx="30901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Market Monitoring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7576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6118115"/>
              </p:ext>
            </p:extLst>
          </p:nvPr>
        </p:nvGraphicFramePr>
        <p:xfrm>
          <a:off x="3733800" y="4191000"/>
          <a:ext cx="5410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35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724400"/>
            <a:ext cx="2362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Policy Analysis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0"/>
            <a:ext cx="9128760" cy="4254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4953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Comprehensive review of current Chinese laws and regulations for wildlife protection at the national and provincial level. </a:t>
            </a:r>
          </a:p>
        </p:txBody>
      </p:sp>
    </p:spTree>
    <p:extLst>
      <p:ext uri="{BB962C8B-B14F-4D97-AF65-F5344CB8AC3E}">
        <p14:creationId xmlns:p14="http://schemas.microsoft.com/office/powerpoint/2010/main" val="31400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1000"/>
            <a:ext cx="2334965" cy="350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6335">
            <a:off x="6553446" y="704477"/>
            <a:ext cx="2157984" cy="32415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100" y="4648200"/>
            <a:ext cx="3040189" cy="1447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Public Awareness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28234" y="4953000"/>
            <a:ext cx="457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000" dirty="0" smtClean="0"/>
              <a:t>Citizen sensitization initiatives about the rarity of endangered species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000" dirty="0" smtClean="0"/>
              <a:t>Media campaigns to revert the luxury connotations of owning wildlife</a:t>
            </a:r>
            <a:endParaRPr lang="en-US" sz="2000" dirty="0"/>
          </a:p>
        </p:txBody>
      </p:sp>
      <p:pic>
        <p:nvPicPr>
          <p:cNvPr id="9" name="图片 18" descr="SNV31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3733800" cy="556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16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297</Words>
  <Application>Microsoft Office PowerPoint</Application>
  <PresentationFormat>On-screen Show (4:3)</PresentationFormat>
  <Paragraphs>66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 Wong</dc:creator>
  <cp:lastModifiedBy>Mike</cp:lastModifiedBy>
  <cp:revision>57</cp:revision>
  <dcterms:created xsi:type="dcterms:W3CDTF">2013-07-16T04:42:54Z</dcterms:created>
  <dcterms:modified xsi:type="dcterms:W3CDTF">2016-03-09T02:59:37Z</dcterms:modified>
</cp:coreProperties>
</file>