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66" r:id="rId3"/>
    <p:sldId id="267" r:id="rId4"/>
    <p:sldId id="268" r:id="rId5"/>
    <p:sldId id="269" r:id="rId6"/>
    <p:sldId id="270" r:id="rId7"/>
    <p:sldId id="261" r:id="rId8"/>
    <p:sldId id="262" r:id="rId9"/>
    <p:sldId id="257" r:id="rId10"/>
    <p:sldId id="263" r:id="rId11"/>
    <p:sldId id="273" r:id="rId12"/>
    <p:sldId id="278" r:id="rId13"/>
    <p:sldId id="276" r:id="rId14"/>
    <p:sldId id="277"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16" autoAdjust="0"/>
  </p:normalViewPr>
  <p:slideViewPr>
    <p:cSldViewPr snapToGrid="0" snapToObjects="1">
      <p:cViewPr varScale="1">
        <p:scale>
          <a:sx n="23" d="100"/>
          <a:sy n="23" d="100"/>
        </p:scale>
        <p:origin x="-18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F3C3A-6592-934A-AE85-7B5E11B06EB4}"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C62D8-19DF-394D-9B0D-7F732C6D2E0B}" type="slidenum">
              <a:rPr lang="en-US" smtClean="0"/>
              <a:t>‹#›</a:t>
            </a:fld>
            <a:endParaRPr lang="en-US"/>
          </a:p>
        </p:txBody>
      </p:sp>
    </p:spTree>
    <p:extLst>
      <p:ext uri="{BB962C8B-B14F-4D97-AF65-F5344CB8AC3E}">
        <p14:creationId xmlns:p14="http://schemas.microsoft.com/office/powerpoint/2010/main" val="3231519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WCS has been working with authorities on a multi-national trafficking network operating across</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IndoBurma</a:t>
            </a:r>
            <a:r>
              <a:rPr lang="en-GB" sz="1200" b="0" kern="1200" baseline="0" dirty="0" smtClean="0">
                <a:solidFill>
                  <a:schemeClr val="tx1"/>
                </a:solidFill>
                <a:effectLst/>
                <a:latin typeface="+mn-lt"/>
                <a:ea typeface="+mn-ea"/>
                <a:cs typeface="+mn-cs"/>
              </a:rPr>
              <a:t> (Myanmar across to China)</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With funding from CEPF in 2009-2012 our</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intelligence-gathering uncovered a massive trade in wild-caught reptiles across SEA to supply Chinese markets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Since then,</a:t>
            </a:r>
            <a:r>
              <a:rPr lang="en-GB" sz="1200" b="0" kern="1200" baseline="0" dirty="0" smtClean="0">
                <a:solidFill>
                  <a:schemeClr val="tx1"/>
                </a:solidFill>
                <a:effectLst/>
                <a:latin typeface="+mn-lt"/>
                <a:ea typeface="+mn-ea"/>
                <a:cs typeface="+mn-cs"/>
              </a:rPr>
              <a:t> we have confirmed </a:t>
            </a:r>
            <a:r>
              <a:rPr lang="en-GB" sz="1200" b="0" kern="1200" dirty="0" smtClean="0">
                <a:solidFill>
                  <a:schemeClr val="tx1"/>
                </a:solidFill>
                <a:effectLst/>
                <a:latin typeface="+mn-lt"/>
                <a:ea typeface="+mn-ea"/>
                <a:cs typeface="+mn-cs"/>
              </a:rPr>
              <a:t>these network</a:t>
            </a:r>
            <a:r>
              <a:rPr lang="en-GB" sz="1200" b="0" kern="1200" baseline="0" dirty="0" smtClean="0">
                <a:solidFill>
                  <a:schemeClr val="tx1"/>
                </a:solidFill>
                <a:effectLst/>
                <a:latin typeface="+mn-lt"/>
                <a:ea typeface="+mn-ea"/>
                <a:cs typeface="+mn-cs"/>
              </a:rPr>
              <a:t>s are also involved in the trade of </a:t>
            </a:r>
            <a:r>
              <a:rPr lang="en-GB" sz="1200" b="0" kern="1200" dirty="0" smtClean="0">
                <a:solidFill>
                  <a:schemeClr val="tx1"/>
                </a:solidFill>
                <a:effectLst/>
                <a:latin typeface="+mn-lt"/>
                <a:ea typeface="+mn-ea"/>
                <a:cs typeface="+mn-cs"/>
              </a:rPr>
              <a:t>other products such as lion &amp; tiger bones, ivory, pangolins, macaques and rhino horn</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2006-2010 data on</a:t>
            </a:r>
            <a:r>
              <a:rPr lang="en-GB" sz="1200" b="0" kern="1200" baseline="0" dirty="0" smtClean="0">
                <a:solidFill>
                  <a:schemeClr val="tx1"/>
                </a:solidFill>
                <a:effectLst/>
                <a:latin typeface="+mn-lt"/>
                <a:ea typeface="+mn-ea"/>
                <a:cs typeface="+mn-cs"/>
              </a:rPr>
              <a:t> trade found regular shipments of around two containers/month</a:t>
            </a:r>
            <a:r>
              <a:rPr lang="en-GB" sz="1200" b="0" kern="1200" dirty="0" smtClean="0">
                <a:solidFill>
                  <a:schemeClr val="tx1"/>
                </a:solidFill>
                <a:effectLst/>
                <a:latin typeface="+mn-lt"/>
                <a:ea typeface="+mn-ea"/>
                <a:cs typeface="+mn-cs"/>
              </a:rPr>
              <a:t> of </a:t>
            </a:r>
            <a:r>
              <a:rPr lang="en-GB" sz="1200" b="0" kern="1200" dirty="0" err="1" smtClean="0">
                <a:solidFill>
                  <a:schemeClr val="tx1"/>
                </a:solidFill>
                <a:effectLst/>
                <a:latin typeface="+mn-lt"/>
                <a:ea typeface="+mn-ea"/>
                <a:cs typeface="+mn-cs"/>
              </a:rPr>
              <a:t>upto</a:t>
            </a:r>
            <a:r>
              <a:rPr lang="en-GB" sz="1200" b="0" kern="1200" dirty="0" smtClean="0">
                <a:solidFill>
                  <a:schemeClr val="tx1"/>
                </a:solidFill>
                <a:effectLst/>
                <a:latin typeface="+mn-lt"/>
                <a:ea typeface="+mn-ea"/>
                <a:cs typeface="+mn-cs"/>
              </a:rPr>
              <a:t> 6000 </a:t>
            </a:r>
            <a:r>
              <a:rPr lang="en-GB" sz="1200" b="0" kern="1200" dirty="0" err="1" smtClean="0">
                <a:solidFill>
                  <a:schemeClr val="tx1"/>
                </a:solidFill>
                <a:effectLst/>
                <a:latin typeface="+mn-lt"/>
                <a:ea typeface="+mn-ea"/>
                <a:cs typeface="+mn-cs"/>
              </a:rPr>
              <a:t>indvs</a:t>
            </a:r>
            <a:r>
              <a:rPr lang="en-GB" sz="1200" b="0" kern="1200" dirty="0" smtClean="0">
                <a:solidFill>
                  <a:schemeClr val="tx1"/>
                </a:solidFill>
                <a:effectLst/>
                <a:latin typeface="+mn-lt"/>
                <a:ea typeface="+mn-ea"/>
                <a:cs typeface="+mn-cs"/>
              </a:rPr>
              <a:t> of HS Turtles, Monitor</a:t>
            </a:r>
            <a:r>
              <a:rPr lang="en-GB" sz="1200" b="0" kern="1200" baseline="0" dirty="0" smtClean="0">
                <a:solidFill>
                  <a:schemeClr val="tx1"/>
                </a:solidFill>
                <a:effectLst/>
                <a:latin typeface="+mn-lt"/>
                <a:ea typeface="+mn-ea"/>
                <a:cs typeface="+mn-cs"/>
              </a:rPr>
              <a:t> lizards, and snakes</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We are continuing investigations right now, but recently we received intelligence</a:t>
            </a:r>
            <a:r>
              <a:rPr lang="en-GB" sz="1200" b="0" kern="1200" baseline="0" dirty="0" smtClean="0">
                <a:solidFill>
                  <a:schemeClr val="tx1"/>
                </a:solidFill>
                <a:effectLst/>
                <a:latin typeface="+mn-lt"/>
                <a:ea typeface="+mn-ea"/>
                <a:cs typeface="+mn-cs"/>
              </a:rPr>
              <a:t> from the first 11mths of 2014 of 2 Lao companies moving 300 tonnes of these taxa, of which 133t was turtles, which could translate to more than 50,000 turtles</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Two companies in Lao PDR – VN-CN</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turtle 133,000kg</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snake 95,000kg</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water monitor 71,000kg</a:t>
            </a:r>
          </a:p>
          <a:p>
            <a:endParaRPr lang="en-US" sz="1200" b="0" u="non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Results of data collection of wildlife and aquatic trade in 2014 are:</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Vannaseng Company: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Live turtle 128,345 kg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Live snake 92,646 kg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Live water monitor + monitor Lizard 69,516 kg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Live soft shell turtle 2,607 kg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Lion + Tiger bone 2,891 kg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Elephant part 22,355 kg</a:t>
            </a:r>
            <a:endParaRPr lang="en-GB" sz="1200" kern="1200" dirty="0" smtClean="0">
              <a:solidFill>
                <a:schemeClr val="tx1"/>
              </a:solidFill>
              <a:effectLst/>
              <a:latin typeface="+mn-lt"/>
              <a:ea typeface="+mn-ea"/>
              <a:cs typeface="+mn-cs"/>
            </a:endParaRPr>
          </a:p>
          <a:p>
            <a:endParaRPr lang="en-GB" sz="12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4F88B-0F16-0C46-A960-C144A68AE2C7}" type="slidenum">
              <a:rPr lang="en-US" smtClean="0"/>
              <a:t>2</a:t>
            </a:fld>
            <a:endParaRPr lang="en-US"/>
          </a:p>
        </p:txBody>
      </p:sp>
    </p:spTree>
    <p:extLst>
      <p:ext uri="{BB962C8B-B14F-4D97-AF65-F5344CB8AC3E}">
        <p14:creationId xmlns:p14="http://schemas.microsoft.com/office/powerpoint/2010/main" val="39563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cs typeface="Century Gothic"/>
              </a:rPr>
              <a:t>The next major</a:t>
            </a:r>
            <a:r>
              <a:rPr lang="en-US" sz="1200" b="1" baseline="0" dirty="0" smtClean="0">
                <a:solidFill>
                  <a:srgbClr val="FFFFFF"/>
                </a:solidFill>
                <a:cs typeface="Century Gothic"/>
              </a:rPr>
              <a:t> component is about activating effective enforcement action and bringing the people behind these networks to justice.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cs typeface="Century Gothic"/>
              </a:rPr>
              <a:t>Understanding how to do that requires local knowledge to the development of specific influencing strategies</a:t>
            </a:r>
            <a:r>
              <a:rPr lang="en-US" sz="1200" b="1" baseline="0" dirty="0" smtClean="0">
                <a:solidFill>
                  <a:srgbClr val="FFFFFF"/>
                </a:solidFill>
                <a:cs typeface="Century Gothic"/>
              </a:rPr>
              <a:t> – one size does not fit all in this case.  </a:t>
            </a:r>
            <a:endParaRPr lang="en-US" sz="1200" b="1" dirty="0" smtClean="0">
              <a:solidFill>
                <a:srgbClr val="FFFFFF"/>
              </a:solidFill>
              <a:cs typeface="Century Gothic"/>
            </a:endParaRPr>
          </a:p>
          <a:p>
            <a:endParaRPr lang="en-US" baseline="0" dirty="0" smtClean="0"/>
          </a:p>
          <a:p>
            <a:r>
              <a:rPr lang="en-US" baseline="0" dirty="0" smtClean="0"/>
              <a:t>This will involve more standard tools such as investigative journalism pieces, and facilitating pressure from the diplomatic sector, IOs and bi-lateral partners such as WB/ADB</a:t>
            </a:r>
          </a:p>
          <a:p>
            <a:endParaRPr lang="en-US" baseline="0" dirty="0" smtClean="0"/>
          </a:p>
          <a:p>
            <a:r>
              <a:rPr lang="en-US" baseline="0" dirty="0" smtClean="0"/>
              <a:t>It will be private, small briefings to key parts of government on our </a:t>
            </a:r>
            <a:r>
              <a:rPr lang="en-US" baseline="0" dirty="0" err="1" smtClean="0"/>
              <a:t>intel</a:t>
            </a:r>
            <a:r>
              <a:rPr lang="en-US" baseline="0" dirty="0" smtClean="0"/>
              <a:t> findings such as National Assembly, National Forest Police </a:t>
            </a:r>
            <a:r>
              <a:rPr lang="en-US" baseline="0" dirty="0" err="1" smtClean="0"/>
              <a:t>etc</a:t>
            </a:r>
            <a:endParaRPr lang="en-US" baseline="0" dirty="0" smtClean="0"/>
          </a:p>
          <a:p>
            <a:endParaRPr lang="en-US" baseline="0" dirty="0" smtClean="0"/>
          </a:p>
          <a:p>
            <a:r>
              <a:rPr lang="en-US" baseline="0" dirty="0" smtClean="0"/>
              <a:t>But critically in this project we are looking at leveraging geo-political pressure between the three countries to activate action. </a:t>
            </a:r>
          </a:p>
          <a:p>
            <a:r>
              <a:rPr lang="en-US" baseline="0" dirty="0" smtClean="0"/>
              <a:t>China’s influence in both countries and desire to be a regional leader</a:t>
            </a:r>
          </a:p>
          <a:p>
            <a:r>
              <a:rPr lang="en-US" baseline="0" dirty="0" err="1" smtClean="0"/>
              <a:t>Vn’s</a:t>
            </a:r>
            <a:r>
              <a:rPr lang="en-US" baseline="0" dirty="0" smtClean="0"/>
              <a:t> influence on LA and its own desire to outshine CN</a:t>
            </a:r>
          </a:p>
          <a:p>
            <a:endParaRPr lang="en-US" baseline="0" dirty="0" smtClean="0"/>
          </a:p>
          <a:p>
            <a:r>
              <a:rPr lang="en-US" baseline="0" dirty="0" smtClean="0"/>
              <a:t>Its likely that much of this work wont be WCS branded… if we were too public about it, it would undermine this approach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11</a:t>
            </a:fld>
            <a:endParaRPr lang="en-US"/>
          </a:p>
        </p:txBody>
      </p:sp>
    </p:spTree>
    <p:extLst>
      <p:ext uri="{BB962C8B-B14F-4D97-AF65-F5344CB8AC3E}">
        <p14:creationId xmlns:p14="http://schemas.microsoft.com/office/powerpoint/2010/main" val="293975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cs typeface="Century Gothic"/>
              </a:rPr>
              <a:t>Alone</a:t>
            </a:r>
            <a:r>
              <a:rPr lang="en-US" sz="1200" b="1" baseline="0" dirty="0" smtClean="0">
                <a:solidFill>
                  <a:srgbClr val="FFFFFF"/>
                </a:solidFill>
                <a:cs typeface="Century Gothic"/>
              </a:rPr>
              <a:t> though this is insufficient – we believe greater work is needed around BC on consumers</a:t>
            </a:r>
            <a:endParaRPr lang="en-US" sz="1200" b="1" dirty="0" smtClean="0">
              <a:solidFill>
                <a:srgbClr val="FFFFFF"/>
              </a:solidFill>
              <a:cs typeface="Century Gothic"/>
            </a:endParaRPr>
          </a:p>
          <a:p>
            <a:endParaRPr lang="en-US" dirty="0" smtClean="0"/>
          </a:p>
          <a:p>
            <a:r>
              <a:rPr lang="en-US" dirty="0" smtClean="0"/>
              <a:t>Current demand reduction campaigns are heavily focused on awareness-raising,</a:t>
            </a:r>
            <a:r>
              <a:rPr lang="en-US" baseline="0" dirty="0" smtClean="0"/>
              <a:t> and often the voice coming across is from an international organization</a:t>
            </a:r>
            <a:endParaRPr lang="en-US" dirty="0" smtClean="0"/>
          </a:p>
          <a:p>
            <a:endParaRPr lang="en-US" dirty="0" smtClean="0"/>
          </a:p>
          <a:p>
            <a:r>
              <a:rPr lang="en-US" dirty="0" smtClean="0"/>
              <a:t>Consumer awareness campaigns are important for some stakeholders, but probably have limited impact</a:t>
            </a:r>
            <a:r>
              <a:rPr lang="en-US" baseline="0" dirty="0" smtClean="0"/>
              <a:t> in isolation on reducing demand…</a:t>
            </a:r>
          </a:p>
          <a:p>
            <a:endParaRPr lang="en-US" baseline="0" dirty="0" smtClean="0"/>
          </a:p>
          <a:p>
            <a:pPr marL="0" indent="0" eaLnBrk="1" hangingPunct="1">
              <a:buFontTx/>
              <a:buNone/>
            </a:pPr>
            <a:r>
              <a:rPr lang="en-US" sz="1200" kern="1200" dirty="0" smtClean="0">
                <a:solidFill>
                  <a:schemeClr val="tx1"/>
                </a:solidFill>
                <a:effectLst/>
                <a:latin typeface="+mn-lt"/>
                <a:ea typeface="+mn-ea"/>
                <a:cs typeface="+mn-cs"/>
              </a:rPr>
              <a:t>Too much funding currently invested in Awareness Campaigns. </a:t>
            </a:r>
          </a:p>
          <a:p>
            <a:pPr marL="0" indent="0" eaLnBrk="1" hangingPunct="1">
              <a:buFontTx/>
              <a:buNone/>
            </a:pPr>
            <a:endParaRPr lang="en-US" sz="1200" kern="1200" dirty="0" smtClean="0">
              <a:solidFill>
                <a:schemeClr val="tx1"/>
              </a:solidFill>
              <a:effectLst/>
              <a:latin typeface="+mn-lt"/>
              <a:ea typeface="+mn-ea"/>
              <a:cs typeface="+mn-cs"/>
            </a:endParaRPr>
          </a:p>
          <a:p>
            <a:pPr marL="0" indent="0" eaLnBrk="1" hangingPunct="1">
              <a:buFontTx/>
              <a:buNone/>
            </a:pPr>
            <a:r>
              <a:rPr lang="en-US" sz="1200" kern="1200" dirty="0" smtClean="0">
                <a:solidFill>
                  <a:schemeClr val="tx1"/>
                </a:solidFill>
                <a:effectLst/>
                <a:latin typeface="+mn-lt"/>
                <a:ea typeface="+mn-ea"/>
                <a:cs typeface="+mn-cs"/>
              </a:rPr>
              <a:t>In Viet Nam and China whilst consumer awareness-raising initiatives are a critical component to demand reduction, alone they do not provide a comprehensive solution. </a:t>
            </a:r>
          </a:p>
          <a:p>
            <a:pPr marL="0" indent="0" eaLnBrk="1" hangingPunct="1">
              <a:buFontTx/>
              <a:buNone/>
            </a:pPr>
            <a:r>
              <a:rPr lang="en-US" sz="1200" kern="1200" dirty="0" smtClean="0">
                <a:solidFill>
                  <a:schemeClr val="tx1"/>
                </a:solidFill>
                <a:effectLst/>
                <a:latin typeface="+mn-lt"/>
                <a:ea typeface="+mn-ea"/>
                <a:cs typeface="+mn-cs"/>
              </a:rPr>
              <a:t>As we all know, being aware of an issue does not necessarily lead to an attitudinal and/or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change resulting in reduced consumption. </a:t>
            </a:r>
          </a:p>
          <a:p>
            <a:pPr marL="0" indent="0" eaLnBrk="1" hangingPunct="1">
              <a:buFontTx/>
              <a:buNone/>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Repeated, standardized surveys of consumers and an assessment of policies, poaching rates, and enforcement measures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Robust monitoring is urgently required to measure the effectiveness of demand reduction efforts</a:t>
            </a:r>
          </a:p>
          <a:p>
            <a:pPr marL="0" indent="0" eaLnBrk="1" hangingPunct="1">
              <a:buFontTx/>
              <a:buNone/>
            </a:pP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13</a:t>
            </a:fld>
            <a:endParaRPr lang="en-US"/>
          </a:p>
        </p:txBody>
      </p:sp>
    </p:spTree>
    <p:extLst>
      <p:ext uri="{BB962C8B-B14F-4D97-AF65-F5344CB8AC3E}">
        <p14:creationId xmlns:p14="http://schemas.microsoft.com/office/powerpoint/2010/main" val="108959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reduction requires</a:t>
            </a:r>
            <a:r>
              <a:rPr lang="en-US" baseline="0" dirty="0" smtClean="0"/>
              <a:t> </a:t>
            </a:r>
            <a:r>
              <a:rPr lang="en-US" dirty="0" smtClean="0"/>
              <a:t>a multi-pronged approach</a:t>
            </a:r>
          </a:p>
          <a:p>
            <a:endParaRPr lang="en-US" dirty="0" smtClean="0"/>
          </a:p>
          <a:p>
            <a:r>
              <a:rPr lang="en-US" dirty="0" smtClean="0"/>
              <a:t>The</a:t>
            </a:r>
            <a:r>
              <a:rPr lang="en-US" baseline="0" dirty="0" smtClean="0"/>
              <a:t> governments of Vietnam and China have made widespread behavioral changes in traditional consumptive practice through policy and law enforcement. </a:t>
            </a:r>
          </a:p>
          <a:p>
            <a:endParaRPr lang="en-US" baseline="0" dirty="0" smtClean="0"/>
          </a:p>
          <a:p>
            <a:r>
              <a:rPr lang="en-US" baseline="0" dirty="0" smtClean="0"/>
              <a:t>The 1995 ban on firecrackers in VN, a lunar new year tradition going back over a thousand years, was stopped overnight with enforcement and almost no awareness campaigns – the ban remain effective to date.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Indeed</a:t>
            </a:r>
            <a:r>
              <a:rPr lang="en-US" baseline="0" dirty="0" smtClean="0"/>
              <a:t> </a:t>
            </a:r>
            <a:r>
              <a:rPr lang="en-US" dirty="0" smtClean="0"/>
              <a:t>one thing that all the various consumer research agree upon is that</a:t>
            </a:r>
            <a:r>
              <a:rPr lang="en-US" baseline="0" dirty="0" smtClean="0"/>
              <a:t> those who intend to buy ivory believe a </a:t>
            </a:r>
            <a:r>
              <a:rPr lang="en-US" baseline="0" dirty="0" err="1" smtClean="0"/>
              <a:t>govt</a:t>
            </a:r>
            <a:r>
              <a:rPr lang="en-US" baseline="0" dirty="0" smtClean="0"/>
              <a:t> ban would discourage them</a:t>
            </a:r>
            <a:endParaRPr lang="en-US" dirty="0" smtClean="0"/>
          </a:p>
          <a:p>
            <a:endParaRPr lang="en-US" dirty="0" smtClean="0"/>
          </a:p>
          <a:p>
            <a:endParaRPr lang="en-US" dirty="0" smtClean="0"/>
          </a:p>
          <a:p>
            <a:pPr marL="0" indent="0" eaLnBrk="1" hangingPunct="1">
              <a:buFontTx/>
              <a:buNone/>
            </a:pPr>
            <a:r>
              <a:rPr lang="en-US" sz="1200" kern="1200" dirty="0" smtClean="0">
                <a:solidFill>
                  <a:schemeClr val="tx1"/>
                </a:solidFill>
                <a:effectLst/>
                <a:latin typeface="+mn-lt"/>
                <a:ea typeface="+mn-ea"/>
                <a:cs typeface="+mn-cs"/>
              </a:rPr>
              <a:t>In these countries, government action, and too often Government inaction, is a critically important driver of illegal consumer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e.g. The Government of Vietnam has made past widespread changes to traditional consumptive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of its citizens primarily through policy and effective law enforcement. For example, with almost no awareness campaigns, in 1995 Vietnam enacted a ban on firecrackers that had been used for traditional lunar new year celebrations for hundreds of years: the ban remains in force and effective to date.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Investment is lacking on Crime-prevention campaigns. These would focus on creating, implementing, and promoting strengthened policies, and law enforcement actions to increase the perceived risk for people to partake in wildlife crime. WCS is working with media and government  in VN and CN on such campaigns.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b="1" dirty="0" smtClean="0">
              <a:latin typeface="Calibri" charset="0"/>
              <a:ea typeface="ＭＳ Ｐゴシック" charset="0"/>
              <a:cs typeface="ＭＳ Ｐゴシック" charset="0"/>
            </a:endParaRPr>
          </a:p>
          <a:p>
            <a:pPr eaLnBrk="1" hangingPunct="1"/>
            <a:endParaRPr lang="en-GB" b="1" dirty="0" smtClean="0">
              <a:latin typeface="Calibri" charset="0"/>
              <a:ea typeface="ＭＳ Ｐゴシック" charset="0"/>
              <a:cs typeface="ＭＳ Ｐゴシック"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14</a:t>
            </a:fld>
            <a:endParaRPr lang="en-US"/>
          </a:p>
        </p:txBody>
      </p:sp>
    </p:spTree>
    <p:extLst>
      <p:ext uri="{BB962C8B-B14F-4D97-AF65-F5344CB8AC3E}">
        <p14:creationId xmlns:p14="http://schemas.microsoft.com/office/powerpoint/2010/main" val="60780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prevent the extinction of more species in </a:t>
            </a:r>
            <a:r>
              <a:rPr lang="en-US" baseline="0" dirty="0" err="1" smtClean="0"/>
              <a:t>Indoburma</a:t>
            </a:r>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15</a:t>
            </a:fld>
            <a:endParaRPr lang="en-US"/>
          </a:p>
        </p:txBody>
      </p:sp>
    </p:spTree>
    <p:extLst>
      <p:ext uri="{BB962C8B-B14F-4D97-AF65-F5344CB8AC3E}">
        <p14:creationId xmlns:p14="http://schemas.microsoft.com/office/powerpoint/2010/main" val="300138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cooperation</a:t>
            </a:r>
            <a:r>
              <a:rPr lang="en-GB" sz="1200" kern="1200" baseline="0" dirty="0" smtClean="0">
                <a:solidFill>
                  <a:schemeClr val="tx1"/>
                </a:solidFill>
                <a:effectLst/>
                <a:latin typeface="+mn-lt"/>
                <a:ea typeface="+mn-ea"/>
                <a:cs typeface="+mn-cs"/>
              </a:rPr>
              <a:t> on law enforcement against wildlife trafficking networks has improved in recent years, but there is much improvement to be made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Welcome the Operation </a:t>
            </a:r>
            <a:r>
              <a:rPr lang="en-GB" sz="1200" kern="1200" dirty="0" smtClean="0">
                <a:solidFill>
                  <a:schemeClr val="tx1"/>
                </a:solidFill>
                <a:effectLst/>
                <a:latin typeface="+mn-lt"/>
                <a:ea typeface="+mn-ea"/>
                <a:cs typeface="+mn-cs"/>
              </a:rPr>
              <a:t>COBRAs</a:t>
            </a:r>
            <a:r>
              <a:rPr lang="en-GB" sz="1200" kern="1200" baseline="0" dirty="0" smtClean="0">
                <a:solidFill>
                  <a:schemeClr val="tx1"/>
                </a:solidFill>
                <a:effectLst/>
                <a:latin typeface="+mn-lt"/>
                <a:ea typeface="+mn-ea"/>
                <a:cs typeface="+mn-cs"/>
              </a:rPr>
              <a:t> and other Interpol operations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Activity</a:t>
            </a:r>
            <a:r>
              <a:rPr lang="en-US" sz="1200" kern="1200" baseline="0" dirty="0" smtClean="0">
                <a:solidFill>
                  <a:schemeClr val="tx1"/>
                </a:solidFill>
                <a:effectLst/>
                <a:latin typeface="+mn-lt"/>
                <a:ea typeface="+mn-ea"/>
                <a:cs typeface="+mn-cs"/>
              </a:rPr>
              <a:t> increased of </a:t>
            </a:r>
            <a:r>
              <a:rPr lang="en-US" sz="1200" kern="1200" dirty="0" smtClean="0">
                <a:solidFill>
                  <a:schemeClr val="tx1"/>
                </a:solidFill>
                <a:effectLst/>
                <a:latin typeface="+mn-lt"/>
                <a:ea typeface="+mn-ea"/>
                <a:cs typeface="+mn-cs"/>
              </a:rPr>
              <a:t>International mechanisms (e.g. Interpol, UNODC, CITES), regional support initiatives (e.g. ASEAN-WEN) and enforcement operations (e.g. Operation Cobra) all provide greater opportunities for coordination between countries </a:t>
            </a:r>
            <a:r>
              <a:rPr lang="en-US" sz="1200" b="1" kern="1200" dirty="0" smtClean="0">
                <a:solidFill>
                  <a:schemeClr val="tx1"/>
                </a:solidFill>
                <a:effectLst/>
                <a:latin typeface="+mn-lt"/>
                <a:ea typeface="+mn-ea"/>
                <a:cs typeface="+mn-cs"/>
              </a:rPr>
              <a:t>but are only as strong as their participating member countries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b="1" kern="1200" dirty="0" smtClean="0">
                <a:solidFill>
                  <a:schemeClr val="tx1"/>
                </a:solidFill>
                <a:effectLst/>
                <a:latin typeface="+mn-lt"/>
                <a:ea typeface="+mn-ea"/>
                <a:cs typeface="+mn-cs"/>
              </a:rPr>
              <a:t>Many government agencies responsible for combating the illegal trade across the region still lack the political and legislative frameworks, resources, higher-level political commitment, or skills to mount an effective response. </a:t>
            </a:r>
            <a:endParaRPr lang="en-GB"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felt there was a disparity currently between the efforts invested in establishing global and regional mechanisms and the effort required at national levels to support their participation in such mechanisms.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of these regional initiatives have failed to incorporate objective metrics that would enable a clearer understanding of their achievements and weaknesses. </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Scorecards on arrests &amp; seizures tell us very little to the impact on trafficking networks or the level of the criminal network affected and the final punishment.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solidFill>
                  <a:srgbClr val="FFFFFF"/>
                </a:solidFill>
              </a:rPr>
              <a:t>Improving indicators for effective enforcement would bring accountability to existing reporting of </a:t>
            </a:r>
            <a:r>
              <a:rPr lang="en-US" sz="1200" dirty="0" err="1" smtClean="0">
                <a:solidFill>
                  <a:srgbClr val="FFFFFF"/>
                </a:solidFill>
              </a:rPr>
              <a:t>govt</a:t>
            </a:r>
            <a:r>
              <a:rPr lang="en-US" sz="1200" dirty="0" smtClean="0">
                <a:solidFill>
                  <a:srgbClr val="FFFFFF"/>
                </a:solidFill>
              </a:rPr>
              <a:t> as an adaptive </a:t>
            </a:r>
            <a:r>
              <a:rPr lang="en-US" sz="1200" dirty="0" err="1" smtClean="0">
                <a:solidFill>
                  <a:srgbClr val="FFFFFF"/>
                </a:solidFill>
              </a:rPr>
              <a:t>mgt</a:t>
            </a:r>
            <a:r>
              <a:rPr lang="en-US" sz="1200" dirty="0" smtClean="0">
                <a:solidFill>
                  <a:srgbClr val="FFFFFF"/>
                </a:solidFill>
              </a:rPr>
              <a:t> tool but would also add pressure – already working on this in VN</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What was happening beforehand/after compared to the period of the operation to see what added value it gave and secondly, scorecards on arrests &amp; seizures tell us very little to the impact on trafficking networks, the level of the criminal network affected and the final punishment.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3</a:t>
            </a:fld>
            <a:endParaRPr lang="en-US"/>
          </a:p>
        </p:txBody>
      </p:sp>
    </p:spTree>
    <p:extLst>
      <p:ext uri="{BB962C8B-B14F-4D97-AF65-F5344CB8AC3E}">
        <p14:creationId xmlns:p14="http://schemas.microsoft.com/office/powerpoint/2010/main" val="270022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Indeed  - seizures I believe are far too much the focus of the public face of enforcement in this field. </a:t>
            </a:r>
          </a:p>
          <a:p>
            <a:endParaRPr lang="en-US" sz="1100" dirty="0" smtClean="0"/>
          </a:p>
          <a:p>
            <a:r>
              <a:rPr lang="en-US" sz="1100" dirty="0" smtClean="0"/>
              <a:t>For example we must stop politics getting</a:t>
            </a:r>
            <a:r>
              <a:rPr lang="en-US" sz="1100" baseline="0" dirty="0" smtClean="0"/>
              <a:t> </a:t>
            </a:r>
            <a:r>
              <a:rPr lang="en-US" sz="1100" dirty="0" smtClean="0"/>
              <a:t>in the way of enforcement.</a:t>
            </a:r>
            <a:r>
              <a:rPr lang="en-US" sz="1100" baseline="0" dirty="0" smtClean="0"/>
              <a:t>  </a:t>
            </a:r>
          </a:p>
          <a:p>
            <a:endParaRPr lang="en-US" sz="1100" baseline="0" dirty="0" smtClean="0"/>
          </a:p>
          <a:p>
            <a:r>
              <a:rPr lang="en-US" sz="1100" baseline="0" dirty="0" smtClean="0"/>
              <a:t>The current trend of celebrating seizures as quick as possible needs to be changed</a:t>
            </a:r>
          </a:p>
          <a:p>
            <a:endParaRPr lang="en-US" sz="1100" baseline="0" dirty="0" smtClean="0"/>
          </a:p>
          <a:p>
            <a:r>
              <a:rPr lang="en-US" sz="1100" baseline="0" dirty="0" smtClean="0"/>
              <a:t>A seizure alone has a limited deterrent effect if not accompanied by the arrest, prosecution and punishment of the individuals behind the shipment</a:t>
            </a:r>
            <a:endParaRPr lang="en-US" sz="1100" dirty="0"/>
          </a:p>
        </p:txBody>
      </p:sp>
      <p:sp>
        <p:nvSpPr>
          <p:cNvPr id="4" name="Slide Number Placeholder 3"/>
          <p:cNvSpPr>
            <a:spLocks noGrp="1"/>
          </p:cNvSpPr>
          <p:nvPr>
            <p:ph type="sldNum" sz="quarter" idx="10"/>
          </p:nvPr>
        </p:nvSpPr>
        <p:spPr/>
        <p:txBody>
          <a:bodyPr/>
          <a:lstStyle/>
          <a:p>
            <a:fld id="{790F75E6-AEE4-CD43-91EE-A2CE538C4859}" type="slidenum">
              <a:rPr lang="en-US" smtClean="0"/>
              <a:t>4</a:t>
            </a:fld>
            <a:endParaRPr lang="en-US"/>
          </a:p>
        </p:txBody>
      </p:sp>
    </p:spTree>
    <p:extLst>
      <p:ext uri="{BB962C8B-B14F-4D97-AF65-F5344CB8AC3E}">
        <p14:creationId xmlns:p14="http://schemas.microsoft.com/office/powerpoint/2010/main" val="228502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celebrations and press conferences should really be held when the criminal networks bringing the horns out</a:t>
            </a:r>
            <a:r>
              <a:rPr lang="en-US" baseline="0" dirty="0" smtClean="0"/>
              <a:t> of Africa and into Asian markets are dismantled</a:t>
            </a:r>
          </a:p>
          <a:p>
            <a:endParaRPr lang="en-US" baseline="0" dirty="0" smtClean="0"/>
          </a:p>
          <a:p>
            <a:r>
              <a:rPr lang="en-US" baseline="0" dirty="0" smtClean="0"/>
              <a:t>This is happening, but I believe if we started to utilize more reliable measures on wildlife crime and enforcement effectiveness it would further drive more effective enforcement and </a:t>
            </a:r>
            <a:r>
              <a:rPr lang="en-US" baseline="0" dirty="0" err="1" smtClean="0"/>
              <a:t>targetting</a:t>
            </a:r>
            <a:r>
              <a:rPr lang="en-US" baseline="0" dirty="0" smtClean="0"/>
              <a:t> of suspect… </a:t>
            </a:r>
          </a:p>
          <a:p>
            <a:endParaRPr lang="en-US" dirty="0" smtClean="0"/>
          </a:p>
          <a:p>
            <a:r>
              <a:rPr lang="en-US" dirty="0" smtClean="0"/>
              <a:t>WCS- WCU – Indonesian Tiger trader here in jail</a:t>
            </a: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5</a:t>
            </a:fld>
            <a:endParaRPr lang="en-US"/>
          </a:p>
        </p:txBody>
      </p:sp>
    </p:spTree>
    <p:extLst>
      <p:ext uri="{BB962C8B-B14F-4D97-AF65-F5344CB8AC3E}">
        <p14:creationId xmlns:p14="http://schemas.microsoft.com/office/powerpoint/2010/main" val="155114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For example, in </a:t>
            </a:r>
            <a:r>
              <a:rPr lang="en-US" dirty="0" err="1" smtClean="0">
                <a:latin typeface="Calibri" charset="0"/>
                <a:ea typeface="ＭＳ Ｐゴシック" charset="0"/>
                <a:cs typeface="ＭＳ Ｐゴシック" charset="0"/>
              </a:rPr>
              <a:t>Vn</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WCS has been working with the authorities to promote exactly that, something we are expanding across our programs in Asia. </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where the limited people actually being arrested are rarely facing a fine or jail term</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There needs to be transparency and objective reporting of this sort of data to allow IOs and </a:t>
            </a:r>
            <a:r>
              <a:rPr lang="en-US" baseline="0" dirty="0" err="1" smtClean="0">
                <a:latin typeface="Calibri" charset="0"/>
                <a:ea typeface="ＭＳ Ｐゴシック" charset="0"/>
                <a:cs typeface="ＭＳ Ｐゴシック" charset="0"/>
              </a:rPr>
              <a:t>govts</a:t>
            </a:r>
            <a:r>
              <a:rPr lang="en-US" baseline="0" dirty="0" smtClean="0">
                <a:latin typeface="Calibri" charset="0"/>
                <a:ea typeface="ＭＳ Ｐゴシック" charset="0"/>
                <a:cs typeface="ＭＳ Ｐゴシック" charset="0"/>
              </a:rPr>
              <a:t> to </a:t>
            </a:r>
            <a:r>
              <a:rPr lang="en-US" baseline="0" dirty="0" err="1" smtClean="0">
                <a:latin typeface="Calibri" charset="0"/>
                <a:ea typeface="ＭＳ Ｐゴシック" charset="0"/>
                <a:cs typeface="ＭＳ Ｐゴシック" charset="0"/>
              </a:rPr>
              <a:t>analyse</a:t>
            </a:r>
            <a:r>
              <a:rPr lang="en-US" baseline="0" dirty="0" smtClean="0">
                <a:latin typeface="Calibri" charset="0"/>
                <a:ea typeface="ＭＳ Ｐゴシック" charset="0"/>
                <a:cs typeface="ＭＳ Ｐゴシック" charset="0"/>
              </a:rPr>
              <a:t> enforcement  effectiveness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Moving past reporting seizures and arrests in reports to measures that inform on </a:t>
            </a:r>
            <a:r>
              <a:rPr lang="en-US" baseline="0" dirty="0" err="1" smtClean="0">
                <a:latin typeface="Calibri" charset="0"/>
                <a:ea typeface="ＭＳ Ｐゴシック" charset="0"/>
                <a:cs typeface="ＭＳ Ｐゴシック" charset="0"/>
              </a:rPr>
              <a:t>enf</a:t>
            </a:r>
            <a:r>
              <a:rPr lang="en-US" baseline="0" dirty="0" smtClean="0">
                <a:latin typeface="Calibri" charset="0"/>
                <a:ea typeface="ＭＳ Ｐゴシック" charset="0"/>
                <a:cs typeface="ＭＳ Ｐゴシック" charset="0"/>
              </a:rPr>
              <a:t> effectiveness and guide strategies and resource allocations</a:t>
            </a:r>
          </a:p>
          <a:p>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510855-53C9-0548-8266-37DCE774C758}" type="slidenum">
              <a:rPr lang="en-GB" sz="1200">
                <a:latin typeface="Calibri" charset="0"/>
              </a:rPr>
              <a:pPr eaLnBrk="1" hangingPunct="1"/>
              <a:t>6</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CEPF funding from 2009-2012 WCS</a:t>
            </a:r>
            <a:r>
              <a:rPr lang="en-US" baseline="0" dirty="0" smtClean="0"/>
              <a:t> generated a series of intelligence products, communicated these to multiple levels of the government </a:t>
            </a:r>
          </a:p>
          <a:p>
            <a:endParaRPr lang="en-US" baseline="0" dirty="0" smtClean="0"/>
          </a:p>
          <a:p>
            <a:r>
              <a:rPr lang="en-US" baseline="0" dirty="0" smtClean="0"/>
              <a:t>This led to some promising results</a:t>
            </a:r>
          </a:p>
          <a:p>
            <a:endParaRPr lang="en-US" baseline="0" dirty="0" smtClean="0"/>
          </a:p>
          <a:p>
            <a:r>
              <a:rPr lang="en-US" baseline="0" dirty="0" smtClean="0"/>
              <a:t>In part these efforts resulted in revised policies on cross-border regulation, the establishment of a PM’s task force addressing smuggling in Mong Cai, a series of changes to how officers are deployed on the border and the arrest, prosecution, and asset seizure of 18 members of the major smuggling syndicate and an Interpol red notice posted on </a:t>
            </a:r>
            <a:endParaRPr lang="en-US" dirty="0" smtClean="0"/>
          </a:p>
        </p:txBody>
      </p:sp>
      <p:sp>
        <p:nvSpPr>
          <p:cNvPr id="4" name="Slide Number Placeholder 3"/>
          <p:cNvSpPr>
            <a:spLocks noGrp="1"/>
          </p:cNvSpPr>
          <p:nvPr>
            <p:ph type="sldNum" sz="quarter" idx="10"/>
          </p:nvPr>
        </p:nvSpPr>
        <p:spPr/>
        <p:txBody>
          <a:bodyPr/>
          <a:lstStyle/>
          <a:p>
            <a:fld id="{D9DC62D8-19DF-394D-9B0D-7F732C6D2E0B}" type="slidenum">
              <a:rPr lang="en-US" smtClean="0"/>
              <a:t>7</a:t>
            </a:fld>
            <a:endParaRPr lang="en-US"/>
          </a:p>
        </p:txBody>
      </p:sp>
    </p:spTree>
    <p:extLst>
      <p:ext uri="{BB962C8B-B14F-4D97-AF65-F5344CB8AC3E}">
        <p14:creationId xmlns:p14="http://schemas.microsoft.com/office/powerpoint/2010/main" val="948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So we took the key components of our previous work that focused</a:t>
            </a:r>
            <a:r>
              <a:rPr lang="en-US" sz="1200" baseline="0" dirty="0" smtClean="0">
                <a:solidFill>
                  <a:srgbClr val="000000"/>
                </a:solidFill>
              </a:rPr>
              <a:t> on the VN-CN border </a:t>
            </a:r>
            <a:r>
              <a:rPr lang="en-US" sz="1200" dirty="0" smtClean="0">
                <a:solidFill>
                  <a:srgbClr val="000000"/>
                </a:solidFill>
              </a:rPr>
              <a:t>to the development of this current project where we hope hope to take that success to greater scale along the wider Indo-</a:t>
            </a:r>
            <a:r>
              <a:rPr lang="en-US" sz="1200" dirty="0" err="1" smtClean="0">
                <a:solidFill>
                  <a:srgbClr val="000000"/>
                </a:solidFill>
              </a:rPr>
              <a:t>burma</a:t>
            </a:r>
            <a:r>
              <a:rPr lang="en-US" sz="1200" dirty="0" smtClean="0">
                <a:solidFill>
                  <a:srgbClr val="000000"/>
                </a:solidFill>
              </a:rPr>
              <a:t> trade chain from Bolikhamxay province through Central VN</a:t>
            </a:r>
          </a:p>
          <a:p>
            <a:r>
              <a:rPr lang="en-US" sz="1200" dirty="0" smtClean="0">
                <a:solidFill>
                  <a:srgbClr val="000000"/>
                </a:solidFill>
              </a:rPr>
              <a:t>Accurate  and compelling information</a:t>
            </a:r>
          </a:p>
          <a:p>
            <a:r>
              <a:rPr lang="en-US" sz="1200" dirty="0" smtClean="0">
                <a:solidFill>
                  <a:srgbClr val="000000"/>
                </a:solidFill>
              </a:rPr>
              <a:t>Actionable intelligence</a:t>
            </a:r>
          </a:p>
          <a:p>
            <a:r>
              <a:rPr lang="en-US" sz="1200" dirty="0" smtClean="0">
                <a:solidFill>
                  <a:srgbClr val="000000"/>
                </a:solidFill>
              </a:rPr>
              <a:t>Communication to multiple points in government in a non-threatening manner</a:t>
            </a:r>
          </a:p>
          <a:p>
            <a:r>
              <a:rPr lang="en-US" sz="1200" dirty="0" smtClean="0">
                <a:solidFill>
                  <a:srgbClr val="000000"/>
                </a:solidFill>
              </a:rPr>
              <a:t>Close, supportive relationship with key agencies</a:t>
            </a:r>
          </a:p>
          <a:p>
            <a:endParaRPr lang="en-US" sz="1200" dirty="0" smtClean="0">
              <a:solidFill>
                <a:srgbClr val="000000"/>
              </a:solidFill>
            </a:endParaRPr>
          </a:p>
          <a:p>
            <a:r>
              <a:rPr lang="en-US" sz="1200" dirty="0" smtClean="0">
                <a:solidFill>
                  <a:srgbClr val="000000"/>
                </a:solidFill>
              </a:rPr>
              <a:t>This builds</a:t>
            </a:r>
            <a:r>
              <a:rPr lang="en-US" sz="1200" baseline="0" dirty="0" smtClean="0">
                <a:solidFill>
                  <a:srgbClr val="000000"/>
                </a:solidFill>
              </a:rPr>
              <a:t> </a:t>
            </a:r>
            <a:r>
              <a:rPr lang="en-US" sz="1200" dirty="0" smtClean="0">
                <a:solidFill>
                  <a:srgbClr val="000000"/>
                </a:solidFill>
              </a:rPr>
              <a:t>upon WCS’s active presence in these countries and close government relationships… </a:t>
            </a:r>
          </a:p>
          <a:p>
            <a:endParaRPr lang="en-US" sz="1200" dirty="0" smtClean="0">
              <a:solidFill>
                <a:srgbClr val="000000"/>
              </a:solidFill>
            </a:endParaRPr>
          </a:p>
          <a:p>
            <a:r>
              <a:rPr lang="en-US" sz="1200" dirty="0" smtClean="0">
                <a:solidFill>
                  <a:srgbClr val="000000"/>
                </a:solidFill>
              </a:rPr>
              <a:t>We are also initiating similar approaches with Indonesia and also with ivory/rhino horn trafficking from Africa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DC62D8-19DF-394D-9B0D-7F732C6D2E0B}" type="slidenum">
              <a:rPr lang="en-US" smtClean="0"/>
              <a:t>8</a:t>
            </a:fld>
            <a:endParaRPr lang="en-US"/>
          </a:p>
        </p:txBody>
      </p:sp>
    </p:spTree>
    <p:extLst>
      <p:ext uri="{BB962C8B-B14F-4D97-AF65-F5344CB8AC3E}">
        <p14:creationId xmlns:p14="http://schemas.microsoft.com/office/powerpoint/2010/main" val="216874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FFFF"/>
                </a:solidFill>
              </a:rPr>
              <a:t>The first step, which is where we are now is to gather and analyze information on the trade network.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FFFF"/>
                </a:solidFill>
              </a:rPr>
              <a:t>Whilst the</a:t>
            </a:r>
            <a:r>
              <a:rPr lang="en-US" b="1" baseline="0" dirty="0" smtClean="0">
                <a:solidFill>
                  <a:srgbClr val="FFFFFF"/>
                </a:solidFill>
              </a:rPr>
              <a:t> wildlife traders have been cooperatively internationally for some time, its somewhat new to us as an NGO to implement a project f this type where all activities. </a:t>
            </a:r>
            <a:r>
              <a:rPr lang="en-US" b="1" dirty="0" smtClean="0">
                <a:solidFill>
                  <a:srgbClr val="FFFFFF"/>
                </a:solidFill>
              </a:rPr>
              <a:t>This is the first sub-regional project for WCS of this kind so in all three country programs we are all getting used to working much closer together and more coordinated.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FFFF"/>
                </a:solidFill>
              </a:rPr>
              <a:t>Accurate information and intelligence will be generated and disseminated on the criminal individuals, companies, species traded, and modus operandi along a major international trade route</a:t>
            </a:r>
          </a:p>
          <a:p>
            <a:endParaRPr lang="en-US" dirty="0"/>
          </a:p>
        </p:txBody>
      </p:sp>
      <p:sp>
        <p:nvSpPr>
          <p:cNvPr id="4" name="Slide Number Placeholder 3"/>
          <p:cNvSpPr>
            <a:spLocks noGrp="1"/>
          </p:cNvSpPr>
          <p:nvPr>
            <p:ph type="sldNum" sz="quarter" idx="10"/>
          </p:nvPr>
        </p:nvSpPr>
        <p:spPr/>
        <p:txBody>
          <a:bodyPr/>
          <a:lstStyle/>
          <a:p>
            <a:fld id="{D9DC62D8-19DF-394D-9B0D-7F732C6D2E0B}" type="slidenum">
              <a:rPr lang="en-US" smtClean="0"/>
              <a:t>9</a:t>
            </a:fld>
            <a:endParaRPr lang="en-US"/>
          </a:p>
        </p:txBody>
      </p:sp>
    </p:spTree>
    <p:extLst>
      <p:ext uri="{BB962C8B-B14F-4D97-AF65-F5344CB8AC3E}">
        <p14:creationId xmlns:p14="http://schemas.microsoft.com/office/powerpoint/2010/main" val="378053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are also currently in the process of deploying</a:t>
            </a:r>
            <a:r>
              <a:rPr lang="en-US" b="1" baseline="0" dirty="0" smtClean="0"/>
              <a:t> a professional intelligence management/analytical tool to out country offices that will support better info/</a:t>
            </a:r>
            <a:r>
              <a:rPr lang="en-US" b="1" baseline="0" dirty="0" err="1" smtClean="0"/>
              <a:t>intell</a:t>
            </a:r>
            <a:r>
              <a:rPr lang="en-US" b="1" baseline="0" dirty="0" smtClean="0"/>
              <a:t> </a:t>
            </a:r>
            <a:r>
              <a:rPr lang="en-US" b="1" baseline="0" dirty="0" err="1" smtClean="0"/>
              <a:t>manamengt</a:t>
            </a:r>
            <a:r>
              <a:rPr lang="en-US" b="1" baseline="0" dirty="0" smtClean="0"/>
              <a:t> and better production of </a:t>
            </a:r>
            <a:r>
              <a:rPr lang="en-US" b="1" baseline="0" dirty="0" err="1" smtClean="0"/>
              <a:t>intell</a:t>
            </a:r>
            <a:r>
              <a:rPr lang="en-US" b="1" baseline="0" dirty="0" smtClean="0"/>
              <a:t> products for </a:t>
            </a:r>
            <a:r>
              <a:rPr lang="en-US" b="1" baseline="0" dirty="0" err="1" smtClean="0"/>
              <a:t>govts</a:t>
            </a:r>
            <a:r>
              <a:rPr lang="en-US" b="1" baseline="0" dirty="0" smtClean="0"/>
              <a:t> but also enable us to promote intelligence led approaches to the </a:t>
            </a:r>
            <a:r>
              <a:rPr lang="en-US" b="1" baseline="0" dirty="0" err="1" smtClean="0"/>
              <a:t>Govt</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D9DC62D8-19DF-394D-9B0D-7F732C6D2E0B}" type="slidenum">
              <a:rPr lang="en-US" smtClean="0"/>
              <a:t>10</a:t>
            </a:fld>
            <a:endParaRPr lang="en-US"/>
          </a:p>
        </p:txBody>
      </p:sp>
    </p:spTree>
    <p:extLst>
      <p:ext uri="{BB962C8B-B14F-4D97-AF65-F5344CB8AC3E}">
        <p14:creationId xmlns:p14="http://schemas.microsoft.com/office/powerpoint/2010/main" val="290865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C98434-1B22-A340-ADA3-0ACF10F74D3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165564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98434-1B22-A340-ADA3-0ACF10F74D3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354049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98434-1B22-A340-ADA3-0ACF10F74D3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370721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98434-1B22-A340-ADA3-0ACF10F74D3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22796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98434-1B22-A340-ADA3-0ACF10F74D3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150110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98434-1B22-A340-ADA3-0ACF10F74D3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224246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98434-1B22-A340-ADA3-0ACF10F74D35}"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44401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C98434-1B22-A340-ADA3-0ACF10F74D35}"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20479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98434-1B22-A340-ADA3-0ACF10F74D35}"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263313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98434-1B22-A340-ADA3-0ACF10F74D3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72937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98434-1B22-A340-ADA3-0ACF10F74D3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98622-7678-7F45-B2E7-678963637AF0}" type="slidenum">
              <a:rPr lang="en-US" smtClean="0"/>
              <a:t>‹#›</a:t>
            </a:fld>
            <a:endParaRPr lang="en-US"/>
          </a:p>
        </p:txBody>
      </p:sp>
    </p:spTree>
    <p:extLst>
      <p:ext uri="{BB962C8B-B14F-4D97-AF65-F5344CB8AC3E}">
        <p14:creationId xmlns:p14="http://schemas.microsoft.com/office/powerpoint/2010/main" val="16125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98434-1B22-A340-ADA3-0ACF10F74D35}"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98622-7678-7F45-B2E7-678963637AF0}" type="slidenum">
              <a:rPr lang="en-US" smtClean="0"/>
              <a:t>‹#›</a:t>
            </a:fld>
            <a:endParaRPr lang="en-US"/>
          </a:p>
        </p:txBody>
      </p:sp>
    </p:spTree>
    <p:extLst>
      <p:ext uri="{BB962C8B-B14F-4D97-AF65-F5344CB8AC3E}">
        <p14:creationId xmlns:p14="http://schemas.microsoft.com/office/powerpoint/2010/main" val="166567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oBurma Trade Chain.tif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p:cNvSpPr/>
          <p:nvPr/>
        </p:nvSpPr>
        <p:spPr>
          <a:xfrm>
            <a:off x="0" y="1752"/>
            <a:ext cx="9144000" cy="1015663"/>
          </a:xfrm>
          <a:prstGeom prst="rect">
            <a:avLst/>
          </a:prstGeom>
          <a:solidFill>
            <a:schemeClr val="tx1">
              <a:alpha val="37000"/>
            </a:schemeClr>
          </a:solidFill>
        </p:spPr>
        <p:txBody>
          <a:bodyPr wrap="square">
            <a:spAutoFit/>
          </a:bodyPr>
          <a:lstStyle/>
          <a:p>
            <a:r>
              <a:rPr lang="en-US" sz="2400" b="1" dirty="0" smtClean="0">
                <a:solidFill>
                  <a:schemeClr val="bg1"/>
                </a:solidFill>
              </a:rPr>
              <a:t>Breaking the Chain: </a:t>
            </a:r>
          </a:p>
          <a:p>
            <a:r>
              <a:rPr lang="en-US" b="1" dirty="0" smtClean="0">
                <a:solidFill>
                  <a:schemeClr val="bg1"/>
                </a:solidFill>
              </a:rPr>
              <a:t>Building a Civil Society-Government Transnational Partnership </a:t>
            </a:r>
          </a:p>
          <a:p>
            <a:r>
              <a:rPr lang="en-US" b="1" dirty="0" smtClean="0">
                <a:solidFill>
                  <a:schemeClr val="bg1"/>
                </a:solidFill>
              </a:rPr>
              <a:t>to Combat Major Wildlife Trade Networks in Lao PDR, Vietnam and China</a:t>
            </a:r>
          </a:p>
        </p:txBody>
      </p:sp>
      <p:sp>
        <p:nvSpPr>
          <p:cNvPr id="5" name="Rectangle 4"/>
          <p:cNvSpPr/>
          <p:nvPr/>
        </p:nvSpPr>
        <p:spPr>
          <a:xfrm>
            <a:off x="0" y="5810542"/>
            <a:ext cx="9100206" cy="1015663"/>
          </a:xfrm>
          <a:prstGeom prst="rect">
            <a:avLst/>
          </a:prstGeom>
        </p:spPr>
        <p:txBody>
          <a:bodyPr wrap="square">
            <a:spAutoFit/>
          </a:bodyPr>
          <a:lstStyle/>
          <a:p>
            <a:pPr algn="r"/>
            <a:r>
              <a:rPr lang="en-US" sz="2000" b="1" dirty="0" smtClean="0">
                <a:solidFill>
                  <a:schemeClr val="bg1"/>
                </a:solidFill>
              </a:rPr>
              <a:t>Scott Roberton PhD</a:t>
            </a:r>
          </a:p>
          <a:p>
            <a:pPr algn="r"/>
            <a:r>
              <a:rPr lang="en-US" sz="2000" b="1" dirty="0" smtClean="0">
                <a:solidFill>
                  <a:schemeClr val="bg1"/>
                </a:solidFill>
              </a:rPr>
              <a:t>Wildlife Conservation Society</a:t>
            </a:r>
          </a:p>
          <a:p>
            <a:pPr algn="r"/>
            <a:r>
              <a:rPr lang="en-US" sz="2000" b="1" dirty="0" smtClean="0">
                <a:solidFill>
                  <a:schemeClr val="bg1"/>
                </a:solidFill>
              </a:rPr>
              <a:t>March 2015</a:t>
            </a:r>
            <a:endParaRPr lang="en-US" sz="2000" b="1" dirty="0">
              <a:solidFill>
                <a:schemeClr val="bg1"/>
              </a:solidFill>
            </a:endParaRPr>
          </a:p>
        </p:txBody>
      </p:sp>
      <p:pic>
        <p:nvPicPr>
          <p:cNvPr id="6" name="Picture 10" descr="Logo-2-i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90618" y="96851"/>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30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4238" y="145568"/>
            <a:ext cx="5551157" cy="355643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1716" y="3800864"/>
            <a:ext cx="6206662" cy="2800216"/>
          </a:xfrm>
          <a:prstGeom prst="rect">
            <a:avLst/>
          </a:prstGeom>
        </p:spPr>
      </p:pic>
    </p:spTree>
    <p:extLst>
      <p:ext uri="{BB962C8B-B14F-4D97-AF65-F5344CB8AC3E}">
        <p14:creationId xmlns:p14="http://schemas.microsoft.com/office/powerpoint/2010/main" val="237595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4517495" cy="2929467"/>
          </a:xfrm>
          <a:prstGeom prst="rect">
            <a:avLst/>
          </a:prstGeom>
        </p:spPr>
      </p:pic>
      <p:pic>
        <p:nvPicPr>
          <p:cNvPr id="6" name="Picture 5" descr="IMG_429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4145" y="3471333"/>
            <a:ext cx="4509855" cy="3382391"/>
          </a:xfrm>
          <a:prstGeom prst="rect">
            <a:avLst/>
          </a:prstGeom>
        </p:spPr>
      </p:pic>
      <p:pic>
        <p:nvPicPr>
          <p:cNvPr id="7" name="Picture 1" descr="DSC0638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71333"/>
            <a:ext cx="4515556" cy="338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2782714"/>
            <a:ext cx="9144000" cy="830997"/>
          </a:xfrm>
          <a:prstGeom prst="rect">
            <a:avLst/>
          </a:prstGeom>
          <a:solidFill>
            <a:srgbClr val="000000"/>
          </a:solidFill>
        </p:spPr>
        <p:txBody>
          <a:bodyPr>
            <a:spAutoFit/>
          </a:bodyPr>
          <a:lstStyle/>
          <a:p>
            <a:pPr algn="ctr"/>
            <a:r>
              <a:rPr lang="en-US" sz="2400" b="1" dirty="0" smtClean="0">
                <a:solidFill>
                  <a:srgbClr val="FFFFFF"/>
                </a:solidFill>
              </a:rPr>
              <a:t>Increased political support towards effective enforcement on wildlife criminals </a:t>
            </a:r>
          </a:p>
        </p:txBody>
      </p:sp>
      <p:pic>
        <p:nvPicPr>
          <p:cNvPr id="9" name="Picture 2" descr="Vietnam Media Collage-lo 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3791" y="12396"/>
            <a:ext cx="4103972" cy="27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61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22400"/>
            <a:ext cx="9144000" cy="4006433"/>
          </a:xfrm>
          <a:prstGeom prst="rect">
            <a:avLst/>
          </a:prstGeom>
        </p:spPr>
      </p:pic>
    </p:spTree>
    <p:extLst>
      <p:ext uri="{BB962C8B-B14F-4D97-AF65-F5344CB8AC3E}">
        <p14:creationId xmlns:p14="http://schemas.microsoft.com/office/powerpoint/2010/main" val="217063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012115">
            <a:off x="265063" y="3206749"/>
            <a:ext cx="2291113" cy="331152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5395">
            <a:off x="1895710" y="2674192"/>
            <a:ext cx="2692400" cy="3589867"/>
          </a:xfrm>
          <a:prstGeom prst="rect">
            <a:avLst/>
          </a:prstGeom>
        </p:spPr>
      </p:pic>
      <p:sp>
        <p:nvSpPr>
          <p:cNvPr id="4" name="TextBox 3"/>
          <p:cNvSpPr txBox="1"/>
          <p:nvPr/>
        </p:nvSpPr>
        <p:spPr>
          <a:xfrm>
            <a:off x="-1571625" y="374650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91960">
            <a:off x="3906721" y="2037162"/>
            <a:ext cx="2121513" cy="300391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32123">
            <a:off x="5661465" y="1707976"/>
            <a:ext cx="2114783" cy="2742168"/>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33613">
            <a:off x="7137630" y="193681"/>
            <a:ext cx="1742052" cy="2443761"/>
          </a:xfrm>
          <a:prstGeom prst="rect">
            <a:avLst/>
          </a:prstGeom>
        </p:spPr>
      </p:pic>
      <p:sp>
        <p:nvSpPr>
          <p:cNvPr id="9" name="TextBox 8"/>
          <p:cNvSpPr txBox="1"/>
          <p:nvPr/>
        </p:nvSpPr>
        <p:spPr>
          <a:xfrm>
            <a:off x="-16937" y="-1"/>
            <a:ext cx="9160937" cy="1692771"/>
          </a:xfrm>
          <a:prstGeom prst="rect">
            <a:avLst/>
          </a:prstGeom>
          <a:solidFill>
            <a:schemeClr val="tx1">
              <a:lumMod val="50000"/>
              <a:alpha val="59000"/>
            </a:schemeClr>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2800" b="1" dirty="0" smtClean="0">
                <a:solidFill>
                  <a:srgbClr val="FFFFFF"/>
                </a:solidFill>
                <a:latin typeface="+mn-lt"/>
                <a:cs typeface="Cambria" charset="0"/>
              </a:rPr>
              <a:t>Greater work needed on Consumption</a:t>
            </a:r>
          </a:p>
          <a:p>
            <a:pPr marL="342900" indent="-342900" eaLnBrk="1" hangingPunct="1">
              <a:buFont typeface="Arial"/>
              <a:buChar char="•"/>
              <a:defRPr/>
            </a:pPr>
            <a:r>
              <a:rPr lang="en-GB" sz="2800" dirty="0" smtClean="0">
                <a:solidFill>
                  <a:srgbClr val="FFFFFF"/>
                </a:solidFill>
                <a:latin typeface="+mn-lt"/>
                <a:cs typeface="Cambria" charset="0"/>
              </a:rPr>
              <a:t>Heavy focus on awareness-raising</a:t>
            </a:r>
          </a:p>
          <a:p>
            <a:pPr marL="342900" indent="-342900" eaLnBrk="1" hangingPunct="1">
              <a:buFont typeface="Arial"/>
              <a:buChar char="•"/>
              <a:defRPr/>
            </a:pPr>
            <a:r>
              <a:rPr lang="en-GB" sz="2800" dirty="0" smtClean="0">
                <a:solidFill>
                  <a:srgbClr val="FFFFFF"/>
                </a:solidFill>
                <a:latin typeface="+mn-lt"/>
                <a:cs typeface="Cambria" charset="0"/>
              </a:rPr>
              <a:t>Inaccurate methods to monitor consumption</a:t>
            </a:r>
            <a:r>
              <a:rPr lang="en-GB" sz="2000" dirty="0" smtClean="0">
                <a:solidFill>
                  <a:srgbClr val="FFFFFF"/>
                </a:solidFill>
                <a:latin typeface="+mn-lt"/>
                <a:cs typeface="Cambria" charset="0"/>
              </a:rPr>
              <a:t> </a:t>
            </a:r>
          </a:p>
          <a:p>
            <a:pPr marL="342900" indent="-342900" eaLnBrk="1" hangingPunct="1">
              <a:buFont typeface="Arial"/>
              <a:buChar char="•"/>
              <a:defRPr/>
            </a:pPr>
            <a:endParaRPr lang="en-GB" sz="2000" b="1" dirty="0" smtClean="0">
              <a:solidFill>
                <a:srgbClr val="FFFFFF"/>
              </a:solidFill>
              <a:latin typeface="+mn-lt"/>
              <a:cs typeface="Cambria" charset="0"/>
            </a:endParaRPr>
          </a:p>
        </p:txBody>
      </p:sp>
    </p:spTree>
    <p:extLst>
      <p:ext uri="{BB962C8B-B14F-4D97-AF65-F5344CB8AC3E}">
        <p14:creationId xmlns:p14="http://schemas.microsoft.com/office/powerpoint/2010/main" val="397027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1" y="2845026"/>
            <a:ext cx="9144000" cy="954107"/>
          </a:xfrm>
          <a:prstGeom prst="rect">
            <a:avLst/>
          </a:prstGeom>
          <a:solidFill>
            <a:srgbClr val="000000">
              <a:alpha val="59000"/>
            </a:srgbClr>
          </a:solidFill>
        </p:spPr>
        <p:txBody>
          <a:bodyPr>
            <a:spAutoFit/>
          </a:bodyPr>
          <a:lstStyle/>
          <a:p>
            <a:pPr algn="ctr"/>
            <a:r>
              <a:rPr lang="en-US" sz="2800" b="1" dirty="0" smtClean="0">
                <a:solidFill>
                  <a:schemeClr val="bg1"/>
                </a:solidFill>
              </a:rPr>
              <a:t>Governments </a:t>
            </a:r>
            <a:r>
              <a:rPr lang="en-US" sz="2800" b="1" dirty="0">
                <a:solidFill>
                  <a:schemeClr val="bg1"/>
                </a:solidFill>
              </a:rPr>
              <a:t>action, or inaction are </a:t>
            </a:r>
            <a:r>
              <a:rPr lang="en-US" sz="2800" b="1" dirty="0" smtClean="0">
                <a:solidFill>
                  <a:schemeClr val="bg1"/>
                </a:solidFill>
              </a:rPr>
              <a:t>important drivers </a:t>
            </a:r>
            <a:r>
              <a:rPr lang="en-US" sz="2800" b="1" dirty="0">
                <a:solidFill>
                  <a:schemeClr val="bg1"/>
                </a:solidFill>
              </a:rPr>
              <a:t>to </a:t>
            </a:r>
            <a:r>
              <a:rPr lang="en-US" sz="2800" b="1" dirty="0" smtClean="0">
                <a:solidFill>
                  <a:schemeClr val="bg1"/>
                </a:solidFill>
              </a:rPr>
              <a:t>changing traditional consumptive behavior </a:t>
            </a:r>
            <a:endParaRPr lang="en-US" sz="2800" b="1" dirty="0">
              <a:solidFill>
                <a:schemeClr val="bg1"/>
              </a:solidFill>
            </a:endParaRPr>
          </a:p>
        </p:txBody>
      </p:sp>
    </p:spTree>
    <p:extLst>
      <p:ext uri="{BB962C8B-B14F-4D97-AF65-F5344CB8AC3E}">
        <p14:creationId xmlns:p14="http://schemas.microsoft.com/office/powerpoint/2010/main" val="433733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uoc-Son.jpg"/>
          <p:cNvPicPr>
            <a:picLocks noChangeAspect="1"/>
          </p:cNvPicPr>
          <p:nvPr/>
        </p:nvPicPr>
        <p:blipFill rotWithShape="1">
          <a:blip r:embed="rId3">
            <a:extLst>
              <a:ext uri="{28A0092B-C50C-407E-A947-70E740481C1C}">
                <a14:useLocalDpi xmlns:a14="http://schemas.microsoft.com/office/drawing/2010/main" val="0"/>
              </a:ext>
            </a:extLst>
          </a:blip>
          <a:srcRect r="7864"/>
          <a:stretch/>
        </p:blipFill>
        <p:spPr>
          <a:xfrm>
            <a:off x="-1" y="-1"/>
            <a:ext cx="9144001" cy="6856889"/>
          </a:xfrm>
          <a:prstGeom prst="rect">
            <a:avLst/>
          </a:prstGeom>
        </p:spPr>
      </p:pic>
      <p:sp>
        <p:nvSpPr>
          <p:cNvPr id="5" name="Rectangle 4"/>
          <p:cNvSpPr/>
          <p:nvPr/>
        </p:nvSpPr>
        <p:spPr>
          <a:xfrm>
            <a:off x="0" y="5656561"/>
            <a:ext cx="9144000" cy="1200328"/>
          </a:xfrm>
          <a:prstGeom prst="rect">
            <a:avLst/>
          </a:prstGeom>
          <a:solidFill>
            <a:srgbClr val="000000">
              <a:alpha val="49000"/>
            </a:srgbClr>
          </a:solidFill>
        </p:spPr>
        <p:txBody>
          <a:bodyPr wrap="square">
            <a:spAutoFit/>
          </a:bodyPr>
          <a:lstStyle/>
          <a:p>
            <a:pPr algn="r"/>
            <a:r>
              <a:rPr lang="en-US" sz="2400" b="1" dirty="0">
                <a:solidFill>
                  <a:schemeClr val="bg1"/>
                </a:solidFill>
              </a:rPr>
              <a:t>Scott Roberton PhD</a:t>
            </a:r>
          </a:p>
          <a:p>
            <a:pPr algn="r"/>
            <a:r>
              <a:rPr lang="en-US" sz="2400" b="1" dirty="0">
                <a:solidFill>
                  <a:schemeClr val="bg1"/>
                </a:solidFill>
              </a:rPr>
              <a:t>Wildlife Conservation Society</a:t>
            </a:r>
          </a:p>
          <a:p>
            <a:pPr algn="r"/>
            <a:r>
              <a:rPr lang="en-US" sz="2400" b="1" dirty="0">
                <a:solidFill>
                  <a:schemeClr val="bg1"/>
                </a:solidFill>
              </a:rPr>
              <a:t>sroberton@</a:t>
            </a:r>
            <a:r>
              <a:rPr lang="en-US" sz="2400" b="1" dirty="0" smtClean="0">
                <a:solidFill>
                  <a:schemeClr val="bg1"/>
                </a:solidFill>
              </a:rPr>
              <a:t>wcs.org /  @</a:t>
            </a:r>
            <a:r>
              <a:rPr lang="en-US" sz="2400" b="1" dirty="0" err="1" smtClean="0">
                <a:solidFill>
                  <a:schemeClr val="bg1"/>
                </a:solidFill>
              </a:rPr>
              <a:t>owstons</a:t>
            </a:r>
            <a:endParaRPr lang="en-US" sz="2400" b="1" dirty="0">
              <a:solidFill>
                <a:schemeClr val="bg1"/>
              </a:solidFill>
            </a:endParaRPr>
          </a:p>
        </p:txBody>
      </p:sp>
      <p:pic>
        <p:nvPicPr>
          <p:cNvPr id="8"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66" y="5846234"/>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24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C00378.JPG"/>
          <p:cNvPicPr>
            <a:picLocks noChangeAspect="1"/>
          </p:cNvPicPr>
          <p:nvPr/>
        </p:nvPicPr>
        <p:blipFill rotWithShape="1">
          <a:blip r:embed="rId3" cstate="email">
            <a:alphaModFix amt="68000"/>
            <a:extLst>
              <a:ext uri="{28A0092B-C50C-407E-A947-70E740481C1C}">
                <a14:useLocalDpi xmlns:a14="http://schemas.microsoft.com/office/drawing/2010/main"/>
              </a:ext>
            </a:extLst>
          </a:blip>
          <a:srcRect b="-1356"/>
          <a:stretch/>
        </p:blipFill>
        <p:spPr>
          <a:xfrm>
            <a:off x="-22258" y="0"/>
            <a:ext cx="9144000" cy="7045527"/>
          </a:xfrm>
          <a:prstGeom prst="rect">
            <a:avLst/>
          </a:prstGeom>
        </p:spPr>
      </p:pic>
      <p:sp>
        <p:nvSpPr>
          <p:cNvPr id="28674" name="Rectangle 2"/>
          <p:cNvSpPr>
            <a:spLocks noChangeArrowheads="1"/>
          </p:cNvSpPr>
          <p:nvPr/>
        </p:nvSpPr>
        <p:spPr bwMode="auto">
          <a:xfrm>
            <a:off x="-22258" y="3988332"/>
            <a:ext cx="4267200" cy="2862323"/>
          </a:xfrm>
          <a:prstGeom prst="rect">
            <a:avLst/>
          </a:prstGeom>
          <a:solidFill>
            <a:srgbClr val="0D0D0D">
              <a:alpha val="56000"/>
            </a:srgbClr>
          </a:solidFill>
          <a:ln>
            <a:noFill/>
          </a:ln>
          <a:extLst/>
        </p:spPr>
        <p:txBody>
          <a:bodyPr>
            <a:spAutoFit/>
          </a:bodyPr>
          <a:lstStyle/>
          <a:p>
            <a:pPr algn="ctr"/>
            <a:r>
              <a:rPr lang="en-GB" b="1" dirty="0" smtClean="0">
                <a:solidFill>
                  <a:schemeClr val="bg1"/>
                </a:solidFill>
                <a:latin typeface="Arial" charset="0"/>
              </a:rPr>
              <a:t>Massive trade in Reptiles across Asia</a:t>
            </a:r>
            <a:endParaRPr lang="en-GB" b="1" dirty="0">
              <a:solidFill>
                <a:schemeClr val="bg1"/>
              </a:solidFill>
              <a:latin typeface="Arial" charset="0"/>
            </a:endParaRPr>
          </a:p>
          <a:p>
            <a:pPr algn="ctr"/>
            <a:endParaRPr lang="en-GB" b="1" dirty="0">
              <a:solidFill>
                <a:schemeClr val="bg1"/>
              </a:solidFill>
              <a:latin typeface="Arial" charset="0"/>
            </a:endParaRPr>
          </a:p>
          <a:p>
            <a:pPr algn="ctr"/>
            <a:r>
              <a:rPr lang="en-GB" b="1" dirty="0">
                <a:solidFill>
                  <a:schemeClr val="bg1"/>
                </a:solidFill>
                <a:latin typeface="Arial" charset="0"/>
              </a:rPr>
              <a:t>Average of two shipments/month of 1200-5700 individuals/shipment</a:t>
            </a:r>
          </a:p>
          <a:p>
            <a:pPr algn="ctr"/>
            <a:endParaRPr lang="en-GB" b="1" dirty="0">
              <a:solidFill>
                <a:schemeClr val="bg1"/>
              </a:solidFill>
              <a:latin typeface="Arial" charset="0"/>
            </a:endParaRPr>
          </a:p>
          <a:p>
            <a:pPr algn="ctr"/>
            <a:r>
              <a:rPr lang="en-GB" b="1" dirty="0">
                <a:solidFill>
                  <a:schemeClr val="bg1"/>
                </a:solidFill>
                <a:latin typeface="Arial" charset="0"/>
              </a:rPr>
              <a:t>Wild-sourced from Lao, Cambodia, Myanmar, Malaysia, Thailand</a:t>
            </a:r>
          </a:p>
          <a:p>
            <a:pPr algn="ctr"/>
            <a:endParaRPr lang="en-GB" b="1" dirty="0">
              <a:solidFill>
                <a:schemeClr val="bg1"/>
              </a:solidFill>
              <a:latin typeface="Arial" charset="0"/>
            </a:endParaRPr>
          </a:p>
          <a:p>
            <a:pPr algn="ctr"/>
            <a:r>
              <a:rPr lang="en-GB" b="1" dirty="0">
                <a:solidFill>
                  <a:schemeClr val="bg1"/>
                </a:solidFill>
                <a:latin typeface="Arial" charset="0"/>
              </a:rPr>
              <a:t>2 Lao companies, 5 Vietnamese companies and 2 Chinese companies</a:t>
            </a:r>
          </a:p>
        </p:txBody>
      </p:sp>
      <p:grpSp>
        <p:nvGrpSpPr>
          <p:cNvPr id="2" name="Group 1"/>
          <p:cNvGrpSpPr/>
          <p:nvPr/>
        </p:nvGrpSpPr>
        <p:grpSpPr>
          <a:xfrm>
            <a:off x="4283422" y="-648"/>
            <a:ext cx="4859337" cy="6858000"/>
            <a:chOff x="4284663" y="-3689"/>
            <a:chExt cx="4859337" cy="6858000"/>
          </a:xfrm>
        </p:grpSpPr>
        <p:pic>
          <p:nvPicPr>
            <p:cNvPr id="28673" name="Picture 2" descr="27-03-2012 wildlife trading through bord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4663" y="-3689"/>
              <a:ext cx="485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2-i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60334" y="71967"/>
              <a:ext cx="465666" cy="47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759157" y="175788"/>
            <a:ext cx="2765193" cy="3607236"/>
            <a:chOff x="-4737044" y="547729"/>
            <a:chExt cx="2765193" cy="3607236"/>
          </a:xfrm>
        </p:grpSpPr>
        <p:pic>
          <p:nvPicPr>
            <p:cNvPr id="7" name="Picture 45" descr="MongCaiTigersJul20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105265" y="915950"/>
              <a:ext cx="2093429" cy="1356987"/>
            </a:xfrm>
            <a:prstGeom prst="rect">
              <a:avLst/>
            </a:prstGeom>
            <a:noFill/>
            <a:ln w="22225">
              <a:noFill/>
              <a:round/>
              <a:headEnd/>
              <a:tailEnd/>
            </a:ln>
            <a:extLst>
              <a:ext uri="{909E8E84-426E-40DD-AFC4-6F175D3DCCD1}">
                <a14:hiddenFill xmlns:a14="http://schemas.microsoft.com/office/drawing/2010/main">
                  <a:solidFill>
                    <a:srgbClr val="FFFFFF"/>
                  </a:solidFill>
                </a14:hiddenFill>
              </a:ext>
            </a:extLst>
          </p:spPr>
        </p:pic>
        <p:pic>
          <p:nvPicPr>
            <p:cNvPr id="8" name="Picture 22" descr="DSC02635.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3722669" y="890341"/>
              <a:ext cx="2093429" cy="1408206"/>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68" descr="ivory seizure 149kg_March2010_QN_NhanDan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4737043" y="2641160"/>
              <a:ext cx="1398238" cy="1513805"/>
            </a:xfrm>
            <a:prstGeom prst="rect">
              <a:avLst/>
            </a:prstGeom>
            <a:noFill/>
            <a:ln w="22225">
              <a:noFill/>
              <a:round/>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420375" y="2641160"/>
              <a:ext cx="1448523" cy="1513805"/>
            </a:xfrm>
            <a:prstGeom prst="rect">
              <a:avLst/>
            </a:prstGeom>
            <a:ln>
              <a:noFill/>
            </a:ln>
          </p:spPr>
        </p:pic>
      </p:grpSp>
    </p:spTree>
    <p:extLst>
      <p:ext uri="{BB962C8B-B14F-4D97-AF65-F5344CB8AC3E}">
        <p14:creationId xmlns:p14="http://schemas.microsoft.com/office/powerpoint/2010/main" val="28007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0"/>
          <p:cNvSpPr txBox="1">
            <a:spLocks noChangeArrowheads="1"/>
          </p:cNvSpPr>
          <p:nvPr/>
        </p:nvSpPr>
        <p:spPr bwMode="auto">
          <a:xfrm>
            <a:off x="41275" y="96841"/>
            <a:ext cx="9102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dirty="0" smtClean="0">
                <a:solidFill>
                  <a:schemeClr val="bg1"/>
                </a:solidFill>
                <a:latin typeface="+mn-lt"/>
                <a:cs typeface="Cambria" charset="0"/>
              </a:rPr>
              <a:t>International law enforcement cooperation against wildlife trafficking networks is in its toddler years</a:t>
            </a:r>
            <a:endParaRPr lang="en-GB" b="1" dirty="0">
              <a:solidFill>
                <a:schemeClr val="bg1"/>
              </a:solidFill>
              <a:latin typeface="+mn-lt"/>
              <a:cs typeface="Cambria" charset="0"/>
            </a:endParaRPr>
          </a:p>
        </p:txBody>
      </p:sp>
      <p:pic>
        <p:nvPicPr>
          <p:cNvPr id="3" name="Picture 2"/>
          <p:cNvPicPr>
            <a:picLocks noChangeAspect="1"/>
          </p:cNvPicPr>
          <p:nvPr/>
        </p:nvPicPr>
        <p:blipFill>
          <a:blip r:embed="rId3"/>
          <a:stretch>
            <a:fillRect/>
          </a:stretch>
        </p:blipFill>
        <p:spPr>
          <a:xfrm>
            <a:off x="305372" y="1476789"/>
            <a:ext cx="4149480" cy="399535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3774" y="1496632"/>
            <a:ext cx="4235922" cy="184570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3774" y="3462597"/>
            <a:ext cx="4235922" cy="1990883"/>
          </a:xfrm>
          <a:prstGeom prst="rect">
            <a:avLst/>
          </a:prstGeom>
        </p:spPr>
      </p:pic>
    </p:spTree>
    <p:extLst>
      <p:ext uri="{BB962C8B-B14F-4D97-AF65-F5344CB8AC3E}">
        <p14:creationId xmlns:p14="http://schemas.microsoft.com/office/powerpoint/2010/main" val="149752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808AHKG0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01" y="0"/>
            <a:ext cx="9249539" cy="6858000"/>
          </a:xfrm>
          <a:prstGeom prst="rect">
            <a:avLst/>
          </a:prstGeom>
        </p:spPr>
      </p:pic>
      <p:sp>
        <p:nvSpPr>
          <p:cNvPr id="3" name="TextBox 2"/>
          <p:cNvSpPr txBox="1"/>
          <p:nvPr/>
        </p:nvSpPr>
        <p:spPr>
          <a:xfrm>
            <a:off x="0" y="5157788"/>
            <a:ext cx="9144000" cy="1015663"/>
          </a:xfrm>
          <a:prstGeom prst="rect">
            <a:avLst/>
          </a:prstGeom>
          <a:solidFill>
            <a:schemeClr val="bg1">
              <a:lumMod val="95000"/>
              <a:lumOff val="5000"/>
              <a:alpha val="55000"/>
            </a:schemeClr>
          </a:solidFill>
        </p:spPr>
        <p:txBody>
          <a:bodyPr>
            <a:spAutoFit/>
          </a:bodyPr>
          <a:lstStyle/>
          <a:p>
            <a:pPr>
              <a:defRPr/>
            </a:pPr>
            <a:r>
              <a:rPr lang="en-US" sz="3000" b="1" dirty="0" smtClean="0"/>
              <a:t>Seizures of products from dead animals celebrated as a success….</a:t>
            </a:r>
            <a:endParaRPr lang="en-US" sz="3000" b="1" dirty="0"/>
          </a:p>
        </p:txBody>
      </p:sp>
    </p:spTree>
    <p:extLst>
      <p:ext uri="{BB962C8B-B14F-4D97-AF65-F5344CB8AC3E}">
        <p14:creationId xmlns:p14="http://schemas.microsoft.com/office/powerpoint/2010/main" val="408619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poaching-in-South-A-0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417"/>
            <a:ext cx="9144000" cy="6777571"/>
          </a:xfrm>
          <a:prstGeom prst="rect">
            <a:avLst/>
          </a:prstGeom>
        </p:spPr>
      </p:pic>
      <p:pic>
        <p:nvPicPr>
          <p:cNvPr id="9" name="Picture 8" descr="sukamto2.JPG"/>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0" y="0"/>
            <a:ext cx="10091053" cy="6777571"/>
          </a:xfrm>
          <a:prstGeom prst="rect">
            <a:avLst/>
          </a:prstGeom>
        </p:spPr>
      </p:pic>
      <p:sp>
        <p:nvSpPr>
          <p:cNvPr id="10" name="TextBox 9"/>
          <p:cNvSpPr txBox="1"/>
          <p:nvPr/>
        </p:nvSpPr>
        <p:spPr>
          <a:xfrm>
            <a:off x="0" y="0"/>
            <a:ext cx="9144000" cy="830997"/>
          </a:xfrm>
          <a:prstGeom prst="rect">
            <a:avLst/>
          </a:prstGeom>
          <a:solidFill>
            <a:schemeClr val="bg1">
              <a:lumMod val="95000"/>
              <a:lumOff val="5000"/>
              <a:alpha val="55000"/>
            </a:schemeClr>
          </a:solidFill>
        </p:spPr>
        <p:txBody>
          <a:bodyPr>
            <a:spAutoFit/>
          </a:bodyPr>
          <a:lstStyle/>
          <a:p>
            <a:pPr>
              <a:defRPr/>
            </a:pPr>
            <a:r>
              <a:rPr lang="en-US" sz="2400" b="1" dirty="0" smtClean="0"/>
              <a:t>Success is when the criminals who are behind the illegal slaughter and trade of these animals are brought to justice</a:t>
            </a:r>
            <a:endParaRPr lang="en-US" sz="2400" b="1" dirty="0"/>
          </a:p>
        </p:txBody>
      </p:sp>
    </p:spTree>
    <p:extLst>
      <p:ext uri="{BB962C8B-B14F-4D97-AF65-F5344CB8AC3E}">
        <p14:creationId xmlns:p14="http://schemas.microsoft.com/office/powerpoint/2010/main" val="165956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52400" y="80963"/>
            <a:ext cx="8915400" cy="64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b="1" dirty="0"/>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smtClean="0"/>
          </a:p>
          <a:p>
            <a:pPr algn="r" eaLnBrk="1" hangingPunct="1"/>
            <a:r>
              <a:rPr lang="en-US" b="1" dirty="0" smtClean="0">
                <a:solidFill>
                  <a:srgbClr val="FFFFFF"/>
                </a:solidFill>
              </a:rPr>
              <a:t>2008-2013</a:t>
            </a:r>
            <a:endParaRPr lang="en-US" b="1" dirty="0">
              <a:solidFill>
                <a:srgbClr val="FFFFFF"/>
              </a:solidFill>
            </a:endParaRPr>
          </a:p>
          <a:p>
            <a:pPr algn="r" eaLnBrk="1" hangingPunct="1"/>
            <a:r>
              <a:rPr lang="en-US" b="1" dirty="0" smtClean="0">
                <a:solidFill>
                  <a:srgbClr val="FFFFFF"/>
                </a:solidFill>
              </a:rPr>
              <a:t>19 rhino horn arrests</a:t>
            </a:r>
            <a:endParaRPr lang="en-US" b="1" dirty="0">
              <a:solidFill>
                <a:srgbClr val="FFFFFF"/>
              </a:solidFill>
            </a:endParaRPr>
          </a:p>
          <a:p>
            <a:pPr algn="r" eaLnBrk="1" hangingPunct="1"/>
            <a:r>
              <a:rPr lang="en-US" b="1" dirty="0">
                <a:solidFill>
                  <a:srgbClr val="FFFFFF"/>
                </a:solidFill>
              </a:rPr>
              <a:t>1 person jailed</a:t>
            </a:r>
          </a:p>
          <a:p>
            <a:pPr algn="r" eaLnBrk="1" hangingPunct="1"/>
            <a:r>
              <a:rPr lang="en-US" b="1" dirty="0">
                <a:solidFill>
                  <a:srgbClr val="FFFFFF"/>
                </a:solidFill>
              </a:rPr>
              <a:t>Some </a:t>
            </a:r>
            <a:r>
              <a:rPr lang="en-US" b="1" dirty="0" smtClean="0">
                <a:solidFill>
                  <a:srgbClr val="FFFFFF"/>
                </a:solidFill>
              </a:rPr>
              <a:t>small fines</a:t>
            </a:r>
            <a:endParaRPr lang="en-US" b="1" dirty="0">
              <a:solidFill>
                <a:srgbClr val="FFFFFF"/>
              </a:solidFill>
            </a:endParaRPr>
          </a:p>
          <a:p>
            <a:pPr algn="r" eaLnBrk="1" hangingPunct="1"/>
            <a:r>
              <a:rPr lang="en-US" b="1" dirty="0">
                <a:solidFill>
                  <a:srgbClr val="FFFFFF"/>
                </a:solidFill>
              </a:rPr>
              <a:t>Many cases still </a:t>
            </a:r>
            <a:r>
              <a:rPr lang="en-US" b="1" dirty="0" smtClean="0">
                <a:solidFill>
                  <a:srgbClr val="FFFFFF"/>
                </a:solidFill>
              </a:rPr>
              <a:t>open</a:t>
            </a:r>
          </a:p>
          <a:p>
            <a:pPr algn="r" eaLnBrk="1" hangingPunct="1"/>
            <a:r>
              <a:rPr lang="en-US" b="1" dirty="0" smtClean="0">
                <a:solidFill>
                  <a:srgbClr val="FFFFFF"/>
                </a:solidFill>
              </a:rPr>
              <a:t>No additional arrests following interrogation</a:t>
            </a:r>
          </a:p>
        </p:txBody>
      </p:sp>
      <p:pic>
        <p:nvPicPr>
          <p:cNvPr id="3" name="Picture 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52400" y="1728309"/>
            <a:ext cx="690245" cy="1386967"/>
          </a:xfrm>
          <a:prstGeom prst="rect">
            <a:avLst/>
          </a:prstGeom>
        </p:spPr>
      </p:pic>
      <p:pic>
        <p:nvPicPr>
          <p:cNvPr id="11" name="Picture 10"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73622" y="1678044"/>
            <a:ext cx="690245" cy="1386967"/>
          </a:xfrm>
          <a:prstGeom prst="rect">
            <a:avLst/>
          </a:prstGeom>
        </p:spPr>
      </p:pic>
      <p:pic>
        <p:nvPicPr>
          <p:cNvPr id="12" name="Picture 11"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94842" y="1678044"/>
            <a:ext cx="690245" cy="1386967"/>
          </a:xfrm>
          <a:prstGeom prst="rect">
            <a:avLst/>
          </a:prstGeom>
        </p:spPr>
      </p:pic>
      <p:pic>
        <p:nvPicPr>
          <p:cNvPr id="13" name="Picture 1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016064" y="1678578"/>
            <a:ext cx="690245" cy="1386967"/>
          </a:xfrm>
          <a:prstGeom prst="rect">
            <a:avLst/>
          </a:prstGeom>
        </p:spPr>
      </p:pic>
      <p:pic>
        <p:nvPicPr>
          <p:cNvPr id="14" name="Picture 1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610221" y="1676442"/>
            <a:ext cx="690245" cy="1386967"/>
          </a:xfrm>
          <a:prstGeom prst="rect">
            <a:avLst/>
          </a:prstGeom>
        </p:spPr>
      </p:pic>
      <p:pic>
        <p:nvPicPr>
          <p:cNvPr id="15" name="Picture 1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231443" y="1676976"/>
            <a:ext cx="690245" cy="1386967"/>
          </a:xfrm>
          <a:prstGeom prst="rect">
            <a:avLst/>
          </a:prstGeom>
        </p:spPr>
      </p:pic>
      <p:pic>
        <p:nvPicPr>
          <p:cNvPr id="16" name="Picture 15"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852663" y="1676976"/>
            <a:ext cx="690245" cy="1386967"/>
          </a:xfrm>
          <a:prstGeom prst="rect">
            <a:avLst/>
          </a:prstGeom>
        </p:spPr>
      </p:pic>
      <p:pic>
        <p:nvPicPr>
          <p:cNvPr id="17" name="Picture 16"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473885" y="1677510"/>
            <a:ext cx="690245" cy="1386967"/>
          </a:xfrm>
          <a:prstGeom prst="rect">
            <a:avLst/>
          </a:prstGeom>
        </p:spPr>
      </p:pic>
      <p:pic>
        <p:nvPicPr>
          <p:cNvPr id="18" name="Picture 17"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6375834" y="1694443"/>
            <a:ext cx="690245" cy="1386967"/>
          </a:xfrm>
          <a:prstGeom prst="rect">
            <a:avLst/>
          </a:prstGeom>
        </p:spPr>
      </p:pic>
      <p:pic>
        <p:nvPicPr>
          <p:cNvPr id="19" name="Picture 18"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015280" y="1711376"/>
            <a:ext cx="690245" cy="1386967"/>
          </a:xfrm>
          <a:prstGeom prst="rect">
            <a:avLst/>
          </a:prstGeom>
        </p:spPr>
      </p:pic>
      <p:pic>
        <p:nvPicPr>
          <p:cNvPr id="20" name="Picture 19"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8597" y="3122163"/>
            <a:ext cx="690245" cy="1386967"/>
          </a:xfrm>
          <a:prstGeom prst="rect">
            <a:avLst/>
          </a:prstGeom>
        </p:spPr>
      </p:pic>
      <p:pic>
        <p:nvPicPr>
          <p:cNvPr id="21" name="Picture 20"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59819" y="3122697"/>
            <a:ext cx="690245" cy="1386967"/>
          </a:xfrm>
          <a:prstGeom prst="rect">
            <a:avLst/>
          </a:prstGeom>
        </p:spPr>
      </p:pic>
      <p:pic>
        <p:nvPicPr>
          <p:cNvPr id="22" name="Picture 21"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53976" y="3120561"/>
            <a:ext cx="690245" cy="1386967"/>
          </a:xfrm>
          <a:prstGeom prst="rect">
            <a:avLst/>
          </a:prstGeom>
        </p:spPr>
      </p:pic>
      <p:pic>
        <p:nvPicPr>
          <p:cNvPr id="23" name="Picture 22"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975198" y="3121095"/>
            <a:ext cx="690245" cy="1386967"/>
          </a:xfrm>
          <a:prstGeom prst="rect">
            <a:avLst/>
          </a:prstGeom>
        </p:spPr>
      </p:pic>
      <p:pic>
        <p:nvPicPr>
          <p:cNvPr id="24" name="Picture 2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081300" y="1678578"/>
            <a:ext cx="690245" cy="1386967"/>
          </a:xfrm>
          <a:prstGeom prst="rect">
            <a:avLst/>
          </a:prstGeom>
        </p:spPr>
      </p:pic>
      <p:pic>
        <p:nvPicPr>
          <p:cNvPr id="25" name="Picture 2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702522" y="1679112"/>
            <a:ext cx="690245" cy="1386967"/>
          </a:xfrm>
          <a:prstGeom prst="rect">
            <a:avLst/>
          </a:prstGeom>
        </p:spPr>
      </p:pic>
      <p:pic>
        <p:nvPicPr>
          <p:cNvPr id="34" name="Picture 33"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582613" y="3115276"/>
            <a:ext cx="690245" cy="1386967"/>
          </a:xfrm>
          <a:prstGeom prst="rect">
            <a:avLst/>
          </a:prstGeom>
        </p:spPr>
      </p:pic>
      <p:pic>
        <p:nvPicPr>
          <p:cNvPr id="35" name="Picture 34"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Effect>
                      <a14:colorTemperature colorTemp="11200"/>
                    </a14:imgEffect>
                  </a14:imgLayer>
                </a14:imgProps>
              </a:ext>
              <a:ext uri="{28A0092B-C50C-407E-A947-70E740481C1C}">
                <a14:useLocalDpi xmlns:a14="http://schemas.microsoft.com/office/drawing/2010/main"/>
              </a:ext>
            </a:extLst>
          </a:blip>
          <a:srcRect/>
          <a:stretch/>
        </p:blipFill>
        <p:spPr>
          <a:xfrm>
            <a:off x="138597" y="4516583"/>
            <a:ext cx="690245" cy="1386967"/>
          </a:xfrm>
          <a:prstGeom prst="rect">
            <a:avLst/>
          </a:prstGeom>
        </p:spPr>
      </p:pic>
      <p:pic>
        <p:nvPicPr>
          <p:cNvPr id="36" name="Picture 35"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176773" y="3129616"/>
            <a:ext cx="690245" cy="1386967"/>
          </a:xfrm>
          <a:prstGeom prst="rect">
            <a:avLst/>
          </a:prstGeom>
        </p:spPr>
      </p:pic>
      <p:sp>
        <p:nvSpPr>
          <p:cNvPr id="37" name="TextBox 36"/>
          <p:cNvSpPr txBox="1"/>
          <p:nvPr/>
        </p:nvSpPr>
        <p:spPr>
          <a:xfrm>
            <a:off x="12325" y="-5147"/>
            <a:ext cx="9144000" cy="1015663"/>
          </a:xfrm>
          <a:prstGeom prst="rect">
            <a:avLst/>
          </a:prstGeom>
          <a:noFill/>
        </p:spPr>
        <p:txBody>
          <a:bodyPr>
            <a:spAutoFit/>
          </a:bodyPr>
          <a:lstStyle/>
          <a:p>
            <a:pPr>
              <a:defRPr/>
            </a:pPr>
            <a:r>
              <a:rPr lang="en-US" sz="3000" b="1" dirty="0">
                <a:solidFill>
                  <a:srgbClr val="FFFFFF"/>
                </a:solidFill>
              </a:rPr>
              <a:t>C</a:t>
            </a:r>
            <a:r>
              <a:rPr lang="en-US" sz="3000" b="1" dirty="0" smtClean="0">
                <a:solidFill>
                  <a:srgbClr val="FFFFFF"/>
                </a:solidFill>
              </a:rPr>
              <a:t>riminal justice system not effectively addressing the criminal groups in Asia yet</a:t>
            </a:r>
            <a:endParaRPr lang="en-US" sz="3000" b="1" dirty="0">
              <a:solidFill>
                <a:srgbClr val="FFFFFF"/>
              </a:solidFill>
            </a:endParaRPr>
          </a:p>
        </p:txBody>
      </p:sp>
    </p:spTree>
    <p:extLst>
      <p:ext uri="{BB962C8B-B14F-4D97-AF65-F5344CB8AC3E}">
        <p14:creationId xmlns:p14="http://schemas.microsoft.com/office/powerpoint/2010/main" val="3180056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gCaiCity_hir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449" y="81485"/>
            <a:ext cx="8434681" cy="59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teelface Dung_WANTED.tiff"/>
          <p:cNvPicPr>
            <a:picLocks noChangeAspect="1"/>
          </p:cNvPicPr>
          <p:nvPr/>
        </p:nvPicPr>
        <p:blipFill rotWithShape="1">
          <a:blip r:embed="rId4" cstate="email">
            <a:extLst>
              <a:ext uri="{28A0092B-C50C-407E-A947-70E740481C1C}">
                <a14:useLocalDpi xmlns:a14="http://schemas.microsoft.com/office/drawing/2010/main"/>
              </a:ext>
            </a:extLst>
          </a:blip>
          <a:srcRect r="27078" b="34275"/>
          <a:stretch/>
        </p:blipFill>
        <p:spPr>
          <a:xfrm>
            <a:off x="6107650" y="381026"/>
            <a:ext cx="2465880" cy="2634398"/>
          </a:xfrm>
          <a:prstGeom prst="rect">
            <a:avLst/>
          </a:prstGeom>
          <a:ln>
            <a:solidFill>
              <a:schemeClr val="tx1"/>
            </a:solidFill>
          </a:ln>
        </p:spPr>
      </p:pic>
    </p:spTree>
    <p:extLst>
      <p:ext uri="{BB962C8B-B14F-4D97-AF65-F5344CB8AC3E}">
        <p14:creationId xmlns:p14="http://schemas.microsoft.com/office/powerpoint/2010/main" val="401051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oBurma Trade Chain.tif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832"/>
            <a:ext cx="9144000" cy="6858000"/>
          </a:xfrm>
          <a:prstGeom prst="rect">
            <a:avLst/>
          </a:prstGeom>
        </p:spPr>
      </p:pic>
      <p:pic>
        <p:nvPicPr>
          <p:cNvPr id="4"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34828" y="1321710"/>
            <a:ext cx="371965" cy="3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6403" y="2225671"/>
            <a:ext cx="371965" cy="3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5325" y="3907110"/>
            <a:ext cx="371965" cy="3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545" y="3907110"/>
            <a:ext cx="371965" cy="3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282" y="124388"/>
            <a:ext cx="5571623" cy="1631216"/>
          </a:xfrm>
          <a:prstGeom prst="rect">
            <a:avLst/>
          </a:prstGeom>
        </p:spPr>
        <p:txBody>
          <a:bodyPr wrap="square">
            <a:spAutoFit/>
          </a:bodyPr>
          <a:lstStyle/>
          <a:p>
            <a:pPr marL="342900" indent="-342900">
              <a:buFont typeface="Arial"/>
              <a:buChar char="•"/>
            </a:pPr>
            <a:r>
              <a:rPr lang="en-US" sz="2000" b="1" dirty="0" smtClean="0">
                <a:solidFill>
                  <a:srgbClr val="FFFFFF"/>
                </a:solidFill>
              </a:rPr>
              <a:t>Key  components of previous work taken to scale for this project</a:t>
            </a:r>
          </a:p>
          <a:p>
            <a:pPr marL="342900" indent="-342900">
              <a:buFont typeface="Arial"/>
              <a:buChar char="•"/>
            </a:pPr>
            <a:r>
              <a:rPr lang="en-US" sz="2000" b="1" dirty="0" smtClean="0">
                <a:solidFill>
                  <a:srgbClr val="FFFFFF"/>
                </a:solidFill>
              </a:rPr>
              <a:t>Builds </a:t>
            </a:r>
            <a:r>
              <a:rPr lang="en-US" sz="2000" b="1" dirty="0">
                <a:solidFill>
                  <a:srgbClr val="FFFFFF"/>
                </a:solidFill>
              </a:rPr>
              <a:t>upon WCS’s active presence in these countries and close government </a:t>
            </a:r>
            <a:r>
              <a:rPr lang="en-US" sz="2000" b="1" dirty="0" smtClean="0">
                <a:solidFill>
                  <a:srgbClr val="FFFFFF"/>
                </a:solidFill>
              </a:rPr>
              <a:t>relationships.</a:t>
            </a:r>
          </a:p>
          <a:p>
            <a:pPr algn="r"/>
            <a:endParaRPr lang="en-US" sz="2000" b="1" dirty="0">
              <a:solidFill>
                <a:srgbClr val="FFFFFF"/>
              </a:solidFill>
            </a:endParaRPr>
          </a:p>
        </p:txBody>
      </p:sp>
    </p:spTree>
    <p:extLst>
      <p:ext uri="{BB962C8B-B14F-4D97-AF65-F5344CB8AC3E}">
        <p14:creationId xmlns:p14="http://schemas.microsoft.com/office/powerpoint/2010/main" val="31822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oBurma Trade Chain.tif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10" name="Group 9"/>
          <p:cNvGrpSpPr/>
          <p:nvPr/>
        </p:nvGrpSpPr>
        <p:grpSpPr>
          <a:xfrm>
            <a:off x="2688773" y="3332106"/>
            <a:ext cx="454848" cy="420282"/>
            <a:chOff x="-1852707" y="791882"/>
            <a:chExt cx="615576" cy="679824"/>
          </a:xfrm>
        </p:grpSpPr>
        <p:grpSp>
          <p:nvGrpSpPr>
            <p:cNvPr id="11" name="Group 115"/>
            <p:cNvGrpSpPr>
              <a:grpSpLocks/>
            </p:cNvGrpSpPr>
            <p:nvPr/>
          </p:nvGrpSpPr>
          <p:grpSpPr bwMode="auto">
            <a:xfrm>
              <a:off x="-1852707" y="791882"/>
              <a:ext cx="600635" cy="679824"/>
              <a:chOff x="677160" y="2909110"/>
              <a:chExt cx="788988" cy="846137"/>
            </a:xfrm>
          </p:grpSpPr>
          <p:sp>
            <p:nvSpPr>
              <p:cNvPr id="13" name="Rectangle 9"/>
              <p:cNvSpPr>
                <a:spLocks noChangeArrowheads="1"/>
              </p:cNvSpPr>
              <p:nvPr/>
            </p:nvSpPr>
            <p:spPr bwMode="auto">
              <a:xfrm>
                <a:off x="677160" y="2909110"/>
                <a:ext cx="788988" cy="846137"/>
              </a:xfrm>
              <a:prstGeom prst="rect">
                <a:avLst/>
              </a:prstGeom>
              <a:solidFill>
                <a:srgbClr val="FFCC00"/>
              </a:solidFill>
              <a:ln w="9525">
                <a:solidFill>
                  <a:schemeClr val="tx1"/>
                </a:solidFill>
                <a:miter lim="800000"/>
                <a:headEnd/>
                <a:tailEnd/>
              </a:ln>
            </p:spPr>
            <p:txBody>
              <a:bodyPr>
                <a:spAutoFit/>
              </a:bodyPr>
              <a:lstStyle/>
              <a:p>
                <a:pPr algn="ctr"/>
                <a:endParaRPr lang="en-GB" sz="1400" b="1">
                  <a:latin typeface="Calibri" charset="0"/>
                </a:endParaRPr>
              </a:p>
            </p:txBody>
          </p:sp>
          <p:pic>
            <p:nvPicPr>
              <p:cNvPr id="14" name="Picture 105" descr="Man silhouette.svg.m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971800"/>
                <a:ext cx="7667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837766" y="858083"/>
              <a:ext cx="600635" cy="369332"/>
            </a:xfrm>
            <a:prstGeom prst="rect">
              <a:avLst/>
            </a:prstGeom>
            <a:noFill/>
          </p:spPr>
          <p:txBody>
            <a:bodyPr wrap="square" rtlCol="0">
              <a:spAutoFit/>
            </a:bodyPr>
            <a:lstStyle/>
            <a:p>
              <a:pPr algn="ctr"/>
              <a:r>
                <a:rPr lang="en-US" dirty="0">
                  <a:solidFill>
                    <a:srgbClr val="FFFFFF"/>
                  </a:solidFill>
                </a:rPr>
                <a:t>?</a:t>
              </a:r>
            </a:p>
          </p:txBody>
        </p:sp>
      </p:grpSp>
      <p:grpSp>
        <p:nvGrpSpPr>
          <p:cNvPr id="15" name="Group 14"/>
          <p:cNvGrpSpPr/>
          <p:nvPr/>
        </p:nvGrpSpPr>
        <p:grpSpPr>
          <a:xfrm>
            <a:off x="1302231" y="3373283"/>
            <a:ext cx="454848" cy="420282"/>
            <a:chOff x="-1852707" y="791882"/>
            <a:chExt cx="615576" cy="679824"/>
          </a:xfrm>
        </p:grpSpPr>
        <p:grpSp>
          <p:nvGrpSpPr>
            <p:cNvPr id="16" name="Group 115"/>
            <p:cNvGrpSpPr>
              <a:grpSpLocks/>
            </p:cNvGrpSpPr>
            <p:nvPr/>
          </p:nvGrpSpPr>
          <p:grpSpPr bwMode="auto">
            <a:xfrm>
              <a:off x="-1852707" y="791882"/>
              <a:ext cx="600635" cy="679824"/>
              <a:chOff x="677160" y="2909110"/>
              <a:chExt cx="788988" cy="846137"/>
            </a:xfrm>
          </p:grpSpPr>
          <p:sp>
            <p:nvSpPr>
              <p:cNvPr id="18" name="Rectangle 9"/>
              <p:cNvSpPr>
                <a:spLocks noChangeArrowheads="1"/>
              </p:cNvSpPr>
              <p:nvPr/>
            </p:nvSpPr>
            <p:spPr bwMode="auto">
              <a:xfrm>
                <a:off x="677160" y="2909110"/>
                <a:ext cx="788988" cy="846137"/>
              </a:xfrm>
              <a:prstGeom prst="rect">
                <a:avLst/>
              </a:prstGeom>
              <a:solidFill>
                <a:srgbClr val="FFCC00"/>
              </a:solidFill>
              <a:ln w="9525">
                <a:solidFill>
                  <a:schemeClr val="tx1"/>
                </a:solidFill>
                <a:miter lim="800000"/>
                <a:headEnd/>
                <a:tailEnd/>
              </a:ln>
            </p:spPr>
            <p:txBody>
              <a:bodyPr>
                <a:spAutoFit/>
              </a:bodyPr>
              <a:lstStyle/>
              <a:p>
                <a:pPr algn="ctr"/>
                <a:endParaRPr lang="en-GB" sz="1400" b="1">
                  <a:latin typeface="Calibri" charset="0"/>
                </a:endParaRPr>
              </a:p>
            </p:txBody>
          </p:sp>
          <p:pic>
            <p:nvPicPr>
              <p:cNvPr id="19" name="Picture 105" descr="Man silhouette.svg.m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971800"/>
                <a:ext cx="7667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1837766" y="858083"/>
              <a:ext cx="600635" cy="369332"/>
            </a:xfrm>
            <a:prstGeom prst="rect">
              <a:avLst/>
            </a:prstGeom>
            <a:noFill/>
          </p:spPr>
          <p:txBody>
            <a:bodyPr wrap="square" rtlCol="0">
              <a:spAutoFit/>
            </a:bodyPr>
            <a:lstStyle/>
            <a:p>
              <a:pPr algn="ctr"/>
              <a:r>
                <a:rPr lang="en-US" dirty="0">
                  <a:solidFill>
                    <a:srgbClr val="FFFFFF"/>
                  </a:solidFill>
                </a:rPr>
                <a:t>?</a:t>
              </a:r>
            </a:p>
          </p:txBody>
        </p:sp>
      </p:grpSp>
      <p:grpSp>
        <p:nvGrpSpPr>
          <p:cNvPr id="20" name="Group 19"/>
          <p:cNvGrpSpPr/>
          <p:nvPr/>
        </p:nvGrpSpPr>
        <p:grpSpPr>
          <a:xfrm>
            <a:off x="3561337" y="2106271"/>
            <a:ext cx="454848" cy="420282"/>
            <a:chOff x="-1852707" y="791882"/>
            <a:chExt cx="615576" cy="679824"/>
          </a:xfrm>
        </p:grpSpPr>
        <p:grpSp>
          <p:nvGrpSpPr>
            <p:cNvPr id="21" name="Group 115"/>
            <p:cNvGrpSpPr>
              <a:grpSpLocks/>
            </p:cNvGrpSpPr>
            <p:nvPr/>
          </p:nvGrpSpPr>
          <p:grpSpPr bwMode="auto">
            <a:xfrm>
              <a:off x="-1852707" y="791882"/>
              <a:ext cx="600635" cy="679824"/>
              <a:chOff x="677160" y="2909110"/>
              <a:chExt cx="788988" cy="846137"/>
            </a:xfrm>
          </p:grpSpPr>
          <p:sp>
            <p:nvSpPr>
              <p:cNvPr id="23" name="Rectangle 9"/>
              <p:cNvSpPr>
                <a:spLocks noChangeArrowheads="1"/>
              </p:cNvSpPr>
              <p:nvPr/>
            </p:nvSpPr>
            <p:spPr bwMode="auto">
              <a:xfrm>
                <a:off x="677160" y="2909110"/>
                <a:ext cx="788988" cy="846137"/>
              </a:xfrm>
              <a:prstGeom prst="rect">
                <a:avLst/>
              </a:prstGeom>
              <a:solidFill>
                <a:srgbClr val="FFCC00"/>
              </a:solidFill>
              <a:ln w="9525">
                <a:solidFill>
                  <a:schemeClr val="tx1"/>
                </a:solidFill>
                <a:miter lim="800000"/>
                <a:headEnd/>
                <a:tailEnd/>
              </a:ln>
            </p:spPr>
            <p:txBody>
              <a:bodyPr>
                <a:spAutoFit/>
              </a:bodyPr>
              <a:lstStyle/>
              <a:p>
                <a:pPr algn="ctr"/>
                <a:endParaRPr lang="en-GB" sz="1400" b="1">
                  <a:latin typeface="Calibri" charset="0"/>
                </a:endParaRPr>
              </a:p>
            </p:txBody>
          </p:sp>
          <p:pic>
            <p:nvPicPr>
              <p:cNvPr id="24" name="Picture 105" descr="Man silhouette.svg.m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971800"/>
                <a:ext cx="7667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p:cNvSpPr txBox="1"/>
            <p:nvPr/>
          </p:nvSpPr>
          <p:spPr>
            <a:xfrm>
              <a:off x="-1837766" y="858083"/>
              <a:ext cx="600635" cy="369332"/>
            </a:xfrm>
            <a:prstGeom prst="rect">
              <a:avLst/>
            </a:prstGeom>
            <a:noFill/>
          </p:spPr>
          <p:txBody>
            <a:bodyPr wrap="square" rtlCol="0">
              <a:spAutoFit/>
            </a:bodyPr>
            <a:lstStyle/>
            <a:p>
              <a:pPr algn="ctr"/>
              <a:r>
                <a:rPr lang="en-US" dirty="0">
                  <a:solidFill>
                    <a:srgbClr val="FFFFFF"/>
                  </a:solidFill>
                </a:rPr>
                <a:t>?</a:t>
              </a:r>
            </a:p>
          </p:txBody>
        </p:sp>
      </p:grpSp>
      <p:grpSp>
        <p:nvGrpSpPr>
          <p:cNvPr id="25" name="Group 24"/>
          <p:cNvGrpSpPr/>
          <p:nvPr/>
        </p:nvGrpSpPr>
        <p:grpSpPr>
          <a:xfrm>
            <a:off x="4640091" y="1240742"/>
            <a:ext cx="454848" cy="420282"/>
            <a:chOff x="-1852707" y="791882"/>
            <a:chExt cx="615576" cy="679824"/>
          </a:xfrm>
        </p:grpSpPr>
        <p:grpSp>
          <p:nvGrpSpPr>
            <p:cNvPr id="26" name="Group 115"/>
            <p:cNvGrpSpPr>
              <a:grpSpLocks/>
            </p:cNvGrpSpPr>
            <p:nvPr/>
          </p:nvGrpSpPr>
          <p:grpSpPr bwMode="auto">
            <a:xfrm>
              <a:off x="-1852707" y="791882"/>
              <a:ext cx="600635" cy="679824"/>
              <a:chOff x="677160" y="2909110"/>
              <a:chExt cx="788988" cy="846137"/>
            </a:xfrm>
          </p:grpSpPr>
          <p:sp>
            <p:nvSpPr>
              <p:cNvPr id="28" name="Rectangle 9"/>
              <p:cNvSpPr>
                <a:spLocks noChangeArrowheads="1"/>
              </p:cNvSpPr>
              <p:nvPr/>
            </p:nvSpPr>
            <p:spPr bwMode="auto">
              <a:xfrm>
                <a:off x="677160" y="2909110"/>
                <a:ext cx="788988" cy="846137"/>
              </a:xfrm>
              <a:prstGeom prst="rect">
                <a:avLst/>
              </a:prstGeom>
              <a:solidFill>
                <a:srgbClr val="FFCC00"/>
              </a:solidFill>
              <a:ln w="9525">
                <a:solidFill>
                  <a:schemeClr val="tx1"/>
                </a:solidFill>
                <a:miter lim="800000"/>
                <a:headEnd/>
                <a:tailEnd/>
              </a:ln>
            </p:spPr>
            <p:txBody>
              <a:bodyPr>
                <a:spAutoFit/>
              </a:bodyPr>
              <a:lstStyle/>
              <a:p>
                <a:pPr algn="ctr"/>
                <a:endParaRPr lang="en-GB" sz="1400" b="1">
                  <a:latin typeface="Calibri" charset="0"/>
                </a:endParaRPr>
              </a:p>
            </p:txBody>
          </p:sp>
          <p:pic>
            <p:nvPicPr>
              <p:cNvPr id="29" name="Picture 105" descr="Man silhouette.svg.m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971800"/>
                <a:ext cx="7667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1837766" y="858083"/>
              <a:ext cx="600635" cy="369332"/>
            </a:xfrm>
            <a:prstGeom prst="rect">
              <a:avLst/>
            </a:prstGeom>
            <a:noFill/>
          </p:spPr>
          <p:txBody>
            <a:bodyPr wrap="square" rtlCol="0">
              <a:spAutoFit/>
            </a:bodyPr>
            <a:lstStyle/>
            <a:p>
              <a:pPr algn="ctr"/>
              <a:r>
                <a:rPr lang="en-US" dirty="0">
                  <a:solidFill>
                    <a:srgbClr val="FFFFFF"/>
                  </a:solidFill>
                </a:rPr>
                <a:t>?</a:t>
              </a:r>
            </a:p>
          </p:txBody>
        </p:sp>
      </p:grpSp>
      <p:grpSp>
        <p:nvGrpSpPr>
          <p:cNvPr id="30" name="Group 29"/>
          <p:cNvGrpSpPr/>
          <p:nvPr/>
        </p:nvGrpSpPr>
        <p:grpSpPr>
          <a:xfrm>
            <a:off x="7437079" y="1146083"/>
            <a:ext cx="454848" cy="420282"/>
            <a:chOff x="-1852707" y="791882"/>
            <a:chExt cx="615576" cy="679824"/>
          </a:xfrm>
        </p:grpSpPr>
        <p:grpSp>
          <p:nvGrpSpPr>
            <p:cNvPr id="31" name="Group 115"/>
            <p:cNvGrpSpPr>
              <a:grpSpLocks/>
            </p:cNvGrpSpPr>
            <p:nvPr/>
          </p:nvGrpSpPr>
          <p:grpSpPr bwMode="auto">
            <a:xfrm>
              <a:off x="-1852707" y="791882"/>
              <a:ext cx="600635" cy="679824"/>
              <a:chOff x="677160" y="2909110"/>
              <a:chExt cx="788988" cy="846137"/>
            </a:xfrm>
          </p:grpSpPr>
          <p:sp>
            <p:nvSpPr>
              <p:cNvPr id="33" name="Rectangle 9"/>
              <p:cNvSpPr>
                <a:spLocks noChangeArrowheads="1"/>
              </p:cNvSpPr>
              <p:nvPr/>
            </p:nvSpPr>
            <p:spPr bwMode="auto">
              <a:xfrm>
                <a:off x="677160" y="2909110"/>
                <a:ext cx="788988" cy="846137"/>
              </a:xfrm>
              <a:prstGeom prst="rect">
                <a:avLst/>
              </a:prstGeom>
              <a:solidFill>
                <a:srgbClr val="FFCC00"/>
              </a:solidFill>
              <a:ln w="9525">
                <a:solidFill>
                  <a:schemeClr val="tx1"/>
                </a:solidFill>
                <a:miter lim="800000"/>
                <a:headEnd/>
                <a:tailEnd/>
              </a:ln>
            </p:spPr>
            <p:txBody>
              <a:bodyPr>
                <a:spAutoFit/>
              </a:bodyPr>
              <a:lstStyle/>
              <a:p>
                <a:pPr algn="ctr"/>
                <a:endParaRPr lang="en-GB" sz="1400" b="1">
                  <a:latin typeface="Calibri" charset="0"/>
                </a:endParaRPr>
              </a:p>
            </p:txBody>
          </p:sp>
          <p:pic>
            <p:nvPicPr>
              <p:cNvPr id="34" name="Picture 105" descr="Man silhouette.svg.m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971800"/>
                <a:ext cx="7667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a:off x="-1837766" y="858083"/>
              <a:ext cx="600635" cy="369332"/>
            </a:xfrm>
            <a:prstGeom prst="rect">
              <a:avLst/>
            </a:prstGeom>
            <a:noFill/>
          </p:spPr>
          <p:txBody>
            <a:bodyPr wrap="square" rtlCol="0">
              <a:spAutoFit/>
            </a:bodyPr>
            <a:lstStyle/>
            <a:p>
              <a:pPr algn="ctr"/>
              <a:r>
                <a:rPr lang="en-US" dirty="0">
                  <a:solidFill>
                    <a:srgbClr val="FFFFFF"/>
                  </a:solidFill>
                </a:rPr>
                <a:t>?</a:t>
              </a:r>
            </a:p>
          </p:txBody>
        </p:sp>
      </p:grpSp>
      <p:sp>
        <p:nvSpPr>
          <p:cNvPr id="35" name="Rectangle 34"/>
          <p:cNvSpPr/>
          <p:nvPr/>
        </p:nvSpPr>
        <p:spPr>
          <a:xfrm>
            <a:off x="3572377" y="5509637"/>
            <a:ext cx="5571623" cy="1323439"/>
          </a:xfrm>
          <a:prstGeom prst="rect">
            <a:avLst/>
          </a:prstGeom>
        </p:spPr>
        <p:txBody>
          <a:bodyPr wrap="square">
            <a:spAutoFit/>
          </a:bodyPr>
          <a:lstStyle/>
          <a:p>
            <a:pPr algn="r"/>
            <a:r>
              <a:rPr lang="en-US" sz="2000" b="1" dirty="0" smtClean="0">
                <a:solidFill>
                  <a:srgbClr val="FFFFFF"/>
                </a:solidFill>
              </a:rPr>
              <a:t>Accurate </a:t>
            </a:r>
            <a:r>
              <a:rPr lang="en-US" sz="2000" b="1" dirty="0">
                <a:solidFill>
                  <a:srgbClr val="FFFFFF"/>
                </a:solidFill>
              </a:rPr>
              <a:t>information and </a:t>
            </a:r>
            <a:r>
              <a:rPr lang="en-US" sz="2000" b="1" dirty="0" smtClean="0">
                <a:solidFill>
                  <a:srgbClr val="FFFFFF"/>
                </a:solidFill>
              </a:rPr>
              <a:t>intelligence will be generated and disseminated </a:t>
            </a:r>
            <a:r>
              <a:rPr lang="en-US" sz="2000" b="1" dirty="0">
                <a:solidFill>
                  <a:srgbClr val="FFFFFF"/>
                </a:solidFill>
              </a:rPr>
              <a:t>on the criminal individuals, companies</a:t>
            </a:r>
            <a:r>
              <a:rPr lang="en-US" sz="2000" b="1" dirty="0" smtClean="0">
                <a:solidFill>
                  <a:srgbClr val="FFFFFF"/>
                </a:solidFill>
              </a:rPr>
              <a:t>, species </a:t>
            </a:r>
            <a:r>
              <a:rPr lang="en-US" sz="2000" b="1" dirty="0">
                <a:solidFill>
                  <a:srgbClr val="FFFFFF"/>
                </a:solidFill>
              </a:rPr>
              <a:t>traded, </a:t>
            </a:r>
            <a:r>
              <a:rPr lang="en-US" sz="2000" b="1" dirty="0" smtClean="0">
                <a:solidFill>
                  <a:srgbClr val="FFFFFF"/>
                </a:solidFill>
              </a:rPr>
              <a:t>and modus </a:t>
            </a:r>
            <a:r>
              <a:rPr lang="en-US" sz="2000" b="1" dirty="0">
                <a:solidFill>
                  <a:srgbClr val="FFFFFF"/>
                </a:solidFill>
              </a:rPr>
              <a:t>operandi along a </a:t>
            </a:r>
            <a:r>
              <a:rPr lang="en-US" sz="2000" b="1" dirty="0" smtClean="0">
                <a:solidFill>
                  <a:srgbClr val="FFFFFF"/>
                </a:solidFill>
              </a:rPr>
              <a:t>major international </a:t>
            </a:r>
            <a:r>
              <a:rPr lang="en-US" sz="2000" b="1" dirty="0">
                <a:solidFill>
                  <a:srgbClr val="FFFFFF"/>
                </a:solidFill>
              </a:rPr>
              <a:t>trade route</a:t>
            </a:r>
          </a:p>
        </p:txBody>
      </p:sp>
    </p:spTree>
    <p:extLst>
      <p:ext uri="{BB962C8B-B14F-4D97-AF65-F5344CB8AC3E}">
        <p14:creationId xmlns:p14="http://schemas.microsoft.com/office/powerpoint/2010/main" val="2708114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3212</TotalTime>
  <Words>1583</Words>
  <Application>Microsoft Office PowerPoint</Application>
  <PresentationFormat>On-screen Show (4:3)</PresentationFormat>
  <Paragraphs>179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Roberton</dc:creator>
  <cp:lastModifiedBy>Mike</cp:lastModifiedBy>
  <cp:revision>31</cp:revision>
  <dcterms:created xsi:type="dcterms:W3CDTF">2015-02-28T13:49:46Z</dcterms:created>
  <dcterms:modified xsi:type="dcterms:W3CDTF">2016-03-08T09:49:37Z</dcterms:modified>
</cp:coreProperties>
</file>