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4"/>
  </p:notesMasterIdLst>
  <p:sldIdLst>
    <p:sldId id="490" r:id="rId2"/>
    <p:sldId id="257" r:id="rId3"/>
    <p:sldId id="366" r:id="rId4"/>
    <p:sldId id="492" r:id="rId5"/>
    <p:sldId id="332" r:id="rId6"/>
    <p:sldId id="493" r:id="rId7"/>
    <p:sldId id="494" r:id="rId8"/>
    <p:sldId id="434" r:id="rId9"/>
    <p:sldId id="436" r:id="rId10"/>
    <p:sldId id="497" r:id="rId11"/>
    <p:sldId id="439" r:id="rId12"/>
    <p:sldId id="556" r:id="rId13"/>
    <p:sldId id="459" r:id="rId14"/>
    <p:sldId id="444" r:id="rId15"/>
    <p:sldId id="469" r:id="rId16"/>
    <p:sldId id="335" r:id="rId17"/>
    <p:sldId id="557" r:id="rId18"/>
    <p:sldId id="558" r:id="rId19"/>
    <p:sldId id="559" r:id="rId20"/>
    <p:sldId id="560" r:id="rId21"/>
    <p:sldId id="446" r:id="rId22"/>
    <p:sldId id="448" r:id="rId23"/>
    <p:sldId id="449" r:id="rId24"/>
    <p:sldId id="450" r:id="rId25"/>
    <p:sldId id="616" r:id="rId26"/>
    <p:sldId id="537" r:id="rId27"/>
    <p:sldId id="538" r:id="rId28"/>
    <p:sldId id="607" r:id="rId29"/>
    <p:sldId id="608" r:id="rId30"/>
    <p:sldId id="539" r:id="rId31"/>
    <p:sldId id="540" r:id="rId32"/>
    <p:sldId id="542" r:id="rId33"/>
    <p:sldId id="543" r:id="rId34"/>
    <p:sldId id="544" r:id="rId35"/>
    <p:sldId id="552" r:id="rId36"/>
    <p:sldId id="545" r:id="rId37"/>
    <p:sldId id="336" r:id="rId38"/>
    <p:sldId id="337" r:id="rId39"/>
    <p:sldId id="520" r:id="rId40"/>
    <p:sldId id="521" r:id="rId41"/>
    <p:sldId id="554" r:id="rId42"/>
    <p:sldId id="618" r:id="rId43"/>
    <p:sldId id="525" r:id="rId44"/>
    <p:sldId id="562" r:id="rId45"/>
    <p:sldId id="322" r:id="rId46"/>
    <p:sldId id="565" r:id="rId47"/>
    <p:sldId id="566" r:id="rId48"/>
    <p:sldId id="567" r:id="rId49"/>
    <p:sldId id="569" r:id="rId50"/>
    <p:sldId id="572" r:id="rId51"/>
    <p:sldId id="573" r:id="rId52"/>
    <p:sldId id="574" r:id="rId53"/>
    <p:sldId id="576" r:id="rId54"/>
    <p:sldId id="577" r:id="rId55"/>
    <p:sldId id="578" r:id="rId56"/>
    <p:sldId id="580" r:id="rId57"/>
    <p:sldId id="581" r:id="rId58"/>
    <p:sldId id="582" r:id="rId59"/>
    <p:sldId id="583" r:id="rId60"/>
    <p:sldId id="584" r:id="rId61"/>
    <p:sldId id="585" r:id="rId62"/>
    <p:sldId id="587" r:id="rId63"/>
    <p:sldId id="588" r:id="rId64"/>
    <p:sldId id="589" r:id="rId65"/>
    <p:sldId id="590" r:id="rId66"/>
    <p:sldId id="591" r:id="rId67"/>
    <p:sldId id="592" r:id="rId68"/>
    <p:sldId id="593" r:id="rId69"/>
    <p:sldId id="594" r:id="rId70"/>
    <p:sldId id="596" r:id="rId71"/>
    <p:sldId id="597" r:id="rId72"/>
    <p:sldId id="600" r:id="rId73"/>
    <p:sldId id="602" r:id="rId74"/>
    <p:sldId id="603" r:id="rId75"/>
    <p:sldId id="610" r:id="rId76"/>
    <p:sldId id="611" r:id="rId77"/>
    <p:sldId id="604" r:id="rId78"/>
    <p:sldId id="605" r:id="rId79"/>
    <p:sldId id="620" r:id="rId80"/>
    <p:sldId id="623" r:id="rId81"/>
    <p:sldId id="621" r:id="rId82"/>
    <p:sldId id="491" r:id="rId8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33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96" autoAdjust="0"/>
    <p:restoredTop sz="97823" autoAdjust="0"/>
  </p:normalViewPr>
  <p:slideViewPr>
    <p:cSldViewPr>
      <p:cViewPr>
        <p:scale>
          <a:sx n="51" d="100"/>
          <a:sy n="51" d="100"/>
        </p:scale>
        <p:origin x="-1062" y="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6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BA1D62-4CCA-4014-A8F0-D349F5DBECE6}" type="doc">
      <dgm:prSet loTypeId="urn:microsoft.com/office/officeart/2005/8/layout/pList2#1" loCatId="list" qsTypeId="urn:microsoft.com/office/officeart/2005/8/quickstyle/simple3" qsCatId="simple" csTypeId="urn:microsoft.com/office/officeart/2005/8/colors/accent1_2" csCatId="accent1" phldr="1"/>
      <dgm:spPr/>
      <dgm:t>
        <a:bodyPr/>
        <a:lstStyle/>
        <a:p>
          <a:endParaRPr lang="en-US"/>
        </a:p>
      </dgm:t>
    </dgm:pt>
    <dgm:pt modelId="{742CBC15-003E-4143-829A-567A5BCAB96B}">
      <dgm:prSet/>
      <dgm:spPr/>
      <dgm:t>
        <a:bodyPr/>
        <a:lstStyle/>
        <a:p>
          <a:pPr rtl="0"/>
          <a:r>
            <a:rPr lang="en-US" b="1" dirty="0" smtClean="0">
              <a:latin typeface="Baskerville Old Face" pitchFamily="18" charset="0"/>
            </a:rPr>
            <a:t>Regional fisheries management organizations and agreements (RFMOs) and Regional Fisheries Commissions </a:t>
          </a:r>
          <a:endParaRPr lang="en-US" b="1" dirty="0">
            <a:latin typeface="Baskerville Old Face" pitchFamily="18" charset="0"/>
          </a:endParaRPr>
        </a:p>
      </dgm:t>
    </dgm:pt>
    <dgm:pt modelId="{FECB03D1-28DA-495D-87E7-8B9AB38BFEA2}" type="parTrans" cxnId="{71720C73-4C41-44B6-8020-4889C748F75A}">
      <dgm:prSet/>
      <dgm:spPr/>
      <dgm:t>
        <a:bodyPr/>
        <a:lstStyle/>
        <a:p>
          <a:endParaRPr lang="en-US"/>
        </a:p>
      </dgm:t>
    </dgm:pt>
    <dgm:pt modelId="{382428EF-3BFA-4392-B675-DC2F97C07066}" type="sibTrans" cxnId="{71720C73-4C41-44B6-8020-4889C748F75A}">
      <dgm:prSet/>
      <dgm:spPr/>
      <dgm:t>
        <a:bodyPr/>
        <a:lstStyle/>
        <a:p>
          <a:endParaRPr lang="en-US"/>
        </a:p>
      </dgm:t>
    </dgm:pt>
    <dgm:pt modelId="{80446A04-F434-456A-B4D7-0C1D6CD6B7A6}">
      <dgm:prSet/>
      <dgm:spPr/>
      <dgm:t>
        <a:bodyPr/>
        <a:lstStyle/>
        <a:p>
          <a:pPr rtl="0"/>
          <a:r>
            <a:rPr lang="en-US" b="1" dirty="0" smtClean="0">
              <a:latin typeface="Baskerville Old Face" pitchFamily="18" charset="0"/>
            </a:rPr>
            <a:t>UNGA, </a:t>
          </a:r>
        </a:p>
        <a:p>
          <a:pPr rtl="0"/>
          <a:r>
            <a:rPr lang="en-US" b="1" dirty="0" smtClean="0">
              <a:latin typeface="Baskerville Old Face" pitchFamily="18" charset="0"/>
            </a:rPr>
            <a:t>UN organizations (ex: Food &amp; Agriculture Org., Fisheries)</a:t>
          </a:r>
          <a:endParaRPr lang="en-US" b="1" dirty="0">
            <a:latin typeface="Baskerville Old Face" pitchFamily="18" charset="0"/>
          </a:endParaRPr>
        </a:p>
      </dgm:t>
    </dgm:pt>
    <dgm:pt modelId="{EF98486A-1FFC-4A86-BBD8-F93F82A2DF74}" type="parTrans" cxnId="{5F9DB69C-5161-42A0-8E6B-C41CB3A31EB9}">
      <dgm:prSet/>
      <dgm:spPr/>
      <dgm:t>
        <a:bodyPr/>
        <a:lstStyle/>
        <a:p>
          <a:endParaRPr lang="en-US"/>
        </a:p>
      </dgm:t>
    </dgm:pt>
    <dgm:pt modelId="{2B9B411D-81D0-46AF-91C5-79689072E926}" type="sibTrans" cxnId="{5F9DB69C-5161-42A0-8E6B-C41CB3A31EB9}">
      <dgm:prSet/>
      <dgm:spPr/>
      <dgm:t>
        <a:bodyPr/>
        <a:lstStyle/>
        <a:p>
          <a:endParaRPr lang="en-US"/>
        </a:p>
      </dgm:t>
    </dgm:pt>
    <dgm:pt modelId="{119781E1-EE8E-4143-BD32-81EF101ADFAB}">
      <dgm:prSet/>
      <dgm:spPr/>
      <dgm:t>
        <a:bodyPr/>
        <a:lstStyle/>
        <a:p>
          <a:pPr defTabSz="1066800" rtl="0">
            <a:lnSpc>
              <a:spcPct val="90000"/>
            </a:lnSpc>
            <a:spcBef>
              <a:spcPct val="0"/>
            </a:spcBef>
            <a:spcAft>
              <a:spcPct val="35000"/>
            </a:spcAft>
          </a:pPr>
          <a:r>
            <a:rPr lang="en-US" b="1" dirty="0" smtClean="0">
              <a:latin typeface="Baskerville Old Face" pitchFamily="18" charset="0"/>
            </a:rPr>
            <a:t>Multilateral agreements:</a:t>
          </a:r>
        </a:p>
        <a:p>
          <a:pPr marL="0" marR="0" indent="0" defTabSz="914400" rtl="0" eaLnBrk="1" fontAlgn="auto" latinLnBrk="0" hangingPunct="1">
            <a:lnSpc>
              <a:spcPct val="100000"/>
            </a:lnSpc>
            <a:spcBef>
              <a:spcPts val="0"/>
            </a:spcBef>
            <a:spcAft>
              <a:spcPts val="0"/>
            </a:spcAft>
            <a:buClrTx/>
            <a:buSzTx/>
            <a:buFontTx/>
            <a:buNone/>
            <a:tabLst/>
            <a:defRPr/>
          </a:pPr>
          <a:r>
            <a:rPr lang="en-US" b="1" dirty="0" smtClean="0">
              <a:latin typeface="Baskerville Old Face" pitchFamily="18" charset="0"/>
            </a:rPr>
            <a:t> CBD, CITES,  CMS,  UN Regional Seas Agreements</a:t>
          </a:r>
        </a:p>
        <a:p>
          <a:pPr defTabSz="1066800" rtl="0">
            <a:lnSpc>
              <a:spcPct val="90000"/>
            </a:lnSpc>
            <a:spcBef>
              <a:spcPct val="0"/>
            </a:spcBef>
            <a:spcAft>
              <a:spcPct val="35000"/>
            </a:spcAft>
          </a:pPr>
          <a:endParaRPr lang="en-US" b="1" dirty="0">
            <a:latin typeface="Baskerville Old Face" pitchFamily="18" charset="0"/>
          </a:endParaRPr>
        </a:p>
      </dgm:t>
    </dgm:pt>
    <dgm:pt modelId="{3B16E393-DC9A-4663-8101-1D68986A1905}" type="parTrans" cxnId="{EE0577E5-5650-4486-AD66-9A3CADDD422F}">
      <dgm:prSet/>
      <dgm:spPr/>
      <dgm:t>
        <a:bodyPr/>
        <a:lstStyle/>
        <a:p>
          <a:endParaRPr lang="en-US"/>
        </a:p>
      </dgm:t>
    </dgm:pt>
    <dgm:pt modelId="{CE7A8B33-CF45-44B2-8398-27C554F82233}" type="sibTrans" cxnId="{EE0577E5-5650-4486-AD66-9A3CADDD422F}">
      <dgm:prSet/>
      <dgm:spPr/>
      <dgm:t>
        <a:bodyPr/>
        <a:lstStyle/>
        <a:p>
          <a:endParaRPr lang="en-US"/>
        </a:p>
      </dgm:t>
    </dgm:pt>
    <dgm:pt modelId="{4C3C4BF2-B6E4-4BC4-AED3-5605268E0E48}" type="pres">
      <dgm:prSet presAssocID="{33BA1D62-4CCA-4014-A8F0-D349F5DBECE6}" presName="Name0" presStyleCnt="0">
        <dgm:presLayoutVars>
          <dgm:dir/>
          <dgm:resizeHandles val="exact"/>
        </dgm:presLayoutVars>
      </dgm:prSet>
      <dgm:spPr/>
      <dgm:t>
        <a:bodyPr/>
        <a:lstStyle/>
        <a:p>
          <a:endParaRPr lang="en-US"/>
        </a:p>
      </dgm:t>
    </dgm:pt>
    <dgm:pt modelId="{F48D28F6-CAB2-4531-95DD-AB99DFD04FAB}" type="pres">
      <dgm:prSet presAssocID="{33BA1D62-4CCA-4014-A8F0-D349F5DBECE6}" presName="bkgdShp" presStyleLbl="alignAccFollowNode1" presStyleIdx="0" presStyleCnt="1" custLinFactNeighborY="39251"/>
      <dgm:spPr/>
    </dgm:pt>
    <dgm:pt modelId="{CCC138A9-A055-476E-9835-2BFD35F4A7F3}" type="pres">
      <dgm:prSet presAssocID="{33BA1D62-4CCA-4014-A8F0-D349F5DBECE6}" presName="linComp" presStyleCnt="0"/>
      <dgm:spPr/>
    </dgm:pt>
    <dgm:pt modelId="{C781C8E3-8E5E-4C61-96A6-8E91D5EDB82E}" type="pres">
      <dgm:prSet presAssocID="{742CBC15-003E-4143-829A-567A5BCAB96B}" presName="compNode" presStyleCnt="0"/>
      <dgm:spPr/>
    </dgm:pt>
    <dgm:pt modelId="{4219A60F-5132-476F-99E4-D2C80A2AAE2C}" type="pres">
      <dgm:prSet presAssocID="{742CBC15-003E-4143-829A-567A5BCAB96B}" presName="node" presStyleLbl="node1" presStyleIdx="0" presStyleCnt="3">
        <dgm:presLayoutVars>
          <dgm:bulletEnabled val="1"/>
        </dgm:presLayoutVars>
      </dgm:prSet>
      <dgm:spPr/>
      <dgm:t>
        <a:bodyPr/>
        <a:lstStyle/>
        <a:p>
          <a:endParaRPr lang="en-US"/>
        </a:p>
      </dgm:t>
    </dgm:pt>
    <dgm:pt modelId="{C7B90731-B186-4300-8E81-6672D6375C47}" type="pres">
      <dgm:prSet presAssocID="{742CBC15-003E-4143-829A-567A5BCAB96B}" presName="invisiNode" presStyleLbl="node1" presStyleIdx="0" presStyleCnt="3"/>
      <dgm:spPr/>
    </dgm:pt>
    <dgm:pt modelId="{3CD48919-0D2A-44D3-B869-9374A2EEAD35}" type="pres">
      <dgm:prSet presAssocID="{742CBC15-003E-4143-829A-567A5BCAB96B}" presName="imagNode" presStyleLbl="fgImgPlace1" presStyleIdx="0" presStyleCnt="3"/>
      <dgm:spPr>
        <a:blipFill rotWithShape="0">
          <a:blip xmlns:r="http://schemas.openxmlformats.org/officeDocument/2006/relationships" r:embed="rId1"/>
          <a:stretch>
            <a:fillRect/>
          </a:stretch>
        </a:blipFill>
      </dgm:spPr>
    </dgm:pt>
    <dgm:pt modelId="{C3EC8E8B-8C21-473E-A7E3-EA03687E77EB}" type="pres">
      <dgm:prSet presAssocID="{382428EF-3BFA-4392-B675-DC2F97C07066}" presName="sibTrans" presStyleLbl="sibTrans2D1" presStyleIdx="0" presStyleCnt="0"/>
      <dgm:spPr/>
      <dgm:t>
        <a:bodyPr/>
        <a:lstStyle/>
        <a:p>
          <a:endParaRPr lang="en-US"/>
        </a:p>
      </dgm:t>
    </dgm:pt>
    <dgm:pt modelId="{9C1DF260-E554-4038-8AD7-69D8B0DC87E1}" type="pres">
      <dgm:prSet presAssocID="{80446A04-F434-456A-B4D7-0C1D6CD6B7A6}" presName="compNode" presStyleCnt="0"/>
      <dgm:spPr/>
    </dgm:pt>
    <dgm:pt modelId="{B12C28E8-B16F-4DF5-B7CF-41406294D495}" type="pres">
      <dgm:prSet presAssocID="{80446A04-F434-456A-B4D7-0C1D6CD6B7A6}" presName="node" presStyleLbl="node1" presStyleIdx="1" presStyleCnt="3">
        <dgm:presLayoutVars>
          <dgm:bulletEnabled val="1"/>
        </dgm:presLayoutVars>
      </dgm:prSet>
      <dgm:spPr/>
      <dgm:t>
        <a:bodyPr/>
        <a:lstStyle/>
        <a:p>
          <a:endParaRPr lang="en-US"/>
        </a:p>
      </dgm:t>
    </dgm:pt>
    <dgm:pt modelId="{6CEFED5F-C586-4DC7-AC27-6FF62FEC8E10}" type="pres">
      <dgm:prSet presAssocID="{80446A04-F434-456A-B4D7-0C1D6CD6B7A6}" presName="invisiNode" presStyleLbl="node1" presStyleIdx="1" presStyleCnt="3"/>
      <dgm:spPr/>
    </dgm:pt>
    <dgm:pt modelId="{F8BD6A2A-E5CF-4449-AED1-011DEE6A1608}" type="pres">
      <dgm:prSet presAssocID="{80446A04-F434-456A-B4D7-0C1D6CD6B7A6}" presName="imagNode" presStyleLbl="fgImgPlace1" presStyleIdx="1" presStyleCnt="3" custScaleY="103755"/>
      <dgm:spPr>
        <a:blipFill rotWithShape="0">
          <a:blip xmlns:r="http://schemas.openxmlformats.org/officeDocument/2006/relationships" r:embed="rId2"/>
          <a:stretch>
            <a:fillRect/>
          </a:stretch>
        </a:blipFill>
      </dgm:spPr>
      <dgm:t>
        <a:bodyPr/>
        <a:lstStyle/>
        <a:p>
          <a:endParaRPr lang="en-US"/>
        </a:p>
      </dgm:t>
    </dgm:pt>
    <dgm:pt modelId="{A8EB6BDC-A506-471D-A068-34DF68139DF9}" type="pres">
      <dgm:prSet presAssocID="{2B9B411D-81D0-46AF-91C5-79689072E926}" presName="sibTrans" presStyleLbl="sibTrans2D1" presStyleIdx="0" presStyleCnt="0"/>
      <dgm:spPr/>
      <dgm:t>
        <a:bodyPr/>
        <a:lstStyle/>
        <a:p>
          <a:endParaRPr lang="en-US"/>
        </a:p>
      </dgm:t>
    </dgm:pt>
    <dgm:pt modelId="{F4F1D7BA-2AE9-402B-A285-0A8FE8126CB0}" type="pres">
      <dgm:prSet presAssocID="{119781E1-EE8E-4143-BD32-81EF101ADFAB}" presName="compNode" presStyleCnt="0"/>
      <dgm:spPr/>
    </dgm:pt>
    <dgm:pt modelId="{72D1C3C5-86C6-48E0-8DD2-991F3D208867}" type="pres">
      <dgm:prSet presAssocID="{119781E1-EE8E-4143-BD32-81EF101ADFAB}" presName="node" presStyleLbl="node1" presStyleIdx="2" presStyleCnt="3" custLinFactNeighborX="389" custLinFactNeighborY="-3489">
        <dgm:presLayoutVars>
          <dgm:bulletEnabled val="1"/>
        </dgm:presLayoutVars>
      </dgm:prSet>
      <dgm:spPr/>
      <dgm:t>
        <a:bodyPr/>
        <a:lstStyle/>
        <a:p>
          <a:endParaRPr lang="en-US"/>
        </a:p>
      </dgm:t>
    </dgm:pt>
    <dgm:pt modelId="{6E968BA7-540D-47F8-80A7-1AEC58EEE87D}" type="pres">
      <dgm:prSet presAssocID="{119781E1-EE8E-4143-BD32-81EF101ADFAB}" presName="invisiNode" presStyleLbl="node1" presStyleIdx="2" presStyleCnt="3"/>
      <dgm:spPr/>
    </dgm:pt>
    <dgm:pt modelId="{5355917A-643F-4902-9813-D93438C27736}" type="pres">
      <dgm:prSet presAssocID="{119781E1-EE8E-4143-BD32-81EF101ADFAB}" presName="imagNode" presStyleLbl="fgImgPlace1" presStyleIdx="2" presStyleCnt="3"/>
      <dgm:spPr>
        <a:blipFill rotWithShape="0">
          <a:blip xmlns:r="http://schemas.openxmlformats.org/officeDocument/2006/relationships" r:embed="rId3"/>
          <a:stretch>
            <a:fillRect/>
          </a:stretch>
        </a:blipFill>
      </dgm:spPr>
    </dgm:pt>
  </dgm:ptLst>
  <dgm:cxnLst>
    <dgm:cxn modelId="{466509DC-5205-48CF-B2BB-61AFA9E33ED2}" type="presOf" srcId="{33BA1D62-4CCA-4014-A8F0-D349F5DBECE6}" destId="{4C3C4BF2-B6E4-4BC4-AED3-5605268E0E48}" srcOrd="0" destOrd="0" presId="urn:microsoft.com/office/officeart/2005/8/layout/pList2#1"/>
    <dgm:cxn modelId="{4DE8AB78-27CB-4F88-A955-2F838DAC37BD}" type="presOf" srcId="{742CBC15-003E-4143-829A-567A5BCAB96B}" destId="{4219A60F-5132-476F-99E4-D2C80A2AAE2C}" srcOrd="0" destOrd="0" presId="urn:microsoft.com/office/officeart/2005/8/layout/pList2#1"/>
    <dgm:cxn modelId="{5F9DB69C-5161-42A0-8E6B-C41CB3A31EB9}" srcId="{33BA1D62-4CCA-4014-A8F0-D349F5DBECE6}" destId="{80446A04-F434-456A-B4D7-0C1D6CD6B7A6}" srcOrd="1" destOrd="0" parTransId="{EF98486A-1FFC-4A86-BBD8-F93F82A2DF74}" sibTransId="{2B9B411D-81D0-46AF-91C5-79689072E926}"/>
    <dgm:cxn modelId="{03AACA3B-584B-473F-AB96-68F0A9DB97E0}" type="presOf" srcId="{80446A04-F434-456A-B4D7-0C1D6CD6B7A6}" destId="{B12C28E8-B16F-4DF5-B7CF-41406294D495}" srcOrd="0" destOrd="0" presId="urn:microsoft.com/office/officeart/2005/8/layout/pList2#1"/>
    <dgm:cxn modelId="{5B2E8694-8E2B-47F2-9E9F-C371B6E76C37}" type="presOf" srcId="{382428EF-3BFA-4392-B675-DC2F97C07066}" destId="{C3EC8E8B-8C21-473E-A7E3-EA03687E77EB}" srcOrd="0" destOrd="0" presId="urn:microsoft.com/office/officeart/2005/8/layout/pList2#1"/>
    <dgm:cxn modelId="{816FCBA3-CEA3-42F6-99D4-D422FA3716BA}" type="presOf" srcId="{2B9B411D-81D0-46AF-91C5-79689072E926}" destId="{A8EB6BDC-A506-471D-A068-34DF68139DF9}" srcOrd="0" destOrd="0" presId="urn:microsoft.com/office/officeart/2005/8/layout/pList2#1"/>
    <dgm:cxn modelId="{71720C73-4C41-44B6-8020-4889C748F75A}" srcId="{33BA1D62-4CCA-4014-A8F0-D349F5DBECE6}" destId="{742CBC15-003E-4143-829A-567A5BCAB96B}" srcOrd="0" destOrd="0" parTransId="{FECB03D1-28DA-495D-87E7-8B9AB38BFEA2}" sibTransId="{382428EF-3BFA-4392-B675-DC2F97C07066}"/>
    <dgm:cxn modelId="{545951A9-0F59-4930-8654-A5F60EF3D590}" type="presOf" srcId="{119781E1-EE8E-4143-BD32-81EF101ADFAB}" destId="{72D1C3C5-86C6-48E0-8DD2-991F3D208867}" srcOrd="0" destOrd="0" presId="urn:microsoft.com/office/officeart/2005/8/layout/pList2#1"/>
    <dgm:cxn modelId="{EE0577E5-5650-4486-AD66-9A3CADDD422F}" srcId="{33BA1D62-4CCA-4014-A8F0-D349F5DBECE6}" destId="{119781E1-EE8E-4143-BD32-81EF101ADFAB}" srcOrd="2" destOrd="0" parTransId="{3B16E393-DC9A-4663-8101-1D68986A1905}" sibTransId="{CE7A8B33-CF45-44B2-8398-27C554F82233}"/>
    <dgm:cxn modelId="{D22D0E85-D289-400B-B28B-E7B352CA5DB5}" type="presParOf" srcId="{4C3C4BF2-B6E4-4BC4-AED3-5605268E0E48}" destId="{F48D28F6-CAB2-4531-95DD-AB99DFD04FAB}" srcOrd="0" destOrd="0" presId="urn:microsoft.com/office/officeart/2005/8/layout/pList2#1"/>
    <dgm:cxn modelId="{C815109B-AF5D-49D1-8E45-95BFD88CD8A4}" type="presParOf" srcId="{4C3C4BF2-B6E4-4BC4-AED3-5605268E0E48}" destId="{CCC138A9-A055-476E-9835-2BFD35F4A7F3}" srcOrd="1" destOrd="0" presId="urn:microsoft.com/office/officeart/2005/8/layout/pList2#1"/>
    <dgm:cxn modelId="{E10DE279-66F6-4A11-BD48-81B6CE49206D}" type="presParOf" srcId="{CCC138A9-A055-476E-9835-2BFD35F4A7F3}" destId="{C781C8E3-8E5E-4C61-96A6-8E91D5EDB82E}" srcOrd="0" destOrd="0" presId="urn:microsoft.com/office/officeart/2005/8/layout/pList2#1"/>
    <dgm:cxn modelId="{2DDF352F-2135-449B-A11E-37C18DC3519C}" type="presParOf" srcId="{C781C8E3-8E5E-4C61-96A6-8E91D5EDB82E}" destId="{4219A60F-5132-476F-99E4-D2C80A2AAE2C}" srcOrd="0" destOrd="0" presId="urn:microsoft.com/office/officeart/2005/8/layout/pList2#1"/>
    <dgm:cxn modelId="{94FC3FC9-209A-404F-84F1-DE179C3AF0A6}" type="presParOf" srcId="{C781C8E3-8E5E-4C61-96A6-8E91D5EDB82E}" destId="{C7B90731-B186-4300-8E81-6672D6375C47}" srcOrd="1" destOrd="0" presId="urn:microsoft.com/office/officeart/2005/8/layout/pList2#1"/>
    <dgm:cxn modelId="{887D92AF-FE2D-46B1-B4E6-1AAB70BBBFC4}" type="presParOf" srcId="{C781C8E3-8E5E-4C61-96A6-8E91D5EDB82E}" destId="{3CD48919-0D2A-44D3-B869-9374A2EEAD35}" srcOrd="2" destOrd="0" presId="urn:microsoft.com/office/officeart/2005/8/layout/pList2#1"/>
    <dgm:cxn modelId="{06717EEF-2DB6-48A3-8AC3-451C4B58654E}" type="presParOf" srcId="{CCC138A9-A055-476E-9835-2BFD35F4A7F3}" destId="{C3EC8E8B-8C21-473E-A7E3-EA03687E77EB}" srcOrd="1" destOrd="0" presId="urn:microsoft.com/office/officeart/2005/8/layout/pList2#1"/>
    <dgm:cxn modelId="{83E5B71B-7AB6-4F4C-979B-BF71B165631F}" type="presParOf" srcId="{CCC138A9-A055-476E-9835-2BFD35F4A7F3}" destId="{9C1DF260-E554-4038-8AD7-69D8B0DC87E1}" srcOrd="2" destOrd="0" presId="urn:microsoft.com/office/officeart/2005/8/layout/pList2#1"/>
    <dgm:cxn modelId="{575A0BDB-AD15-4E6E-B978-E51BF5C8D6B7}" type="presParOf" srcId="{9C1DF260-E554-4038-8AD7-69D8B0DC87E1}" destId="{B12C28E8-B16F-4DF5-B7CF-41406294D495}" srcOrd="0" destOrd="0" presId="urn:microsoft.com/office/officeart/2005/8/layout/pList2#1"/>
    <dgm:cxn modelId="{F925A51A-0688-4D27-A4B1-ADE2926EA713}" type="presParOf" srcId="{9C1DF260-E554-4038-8AD7-69D8B0DC87E1}" destId="{6CEFED5F-C586-4DC7-AC27-6FF62FEC8E10}" srcOrd="1" destOrd="0" presId="urn:microsoft.com/office/officeart/2005/8/layout/pList2#1"/>
    <dgm:cxn modelId="{18314F7D-C9B8-4B47-8FF8-A3A011CEF3A1}" type="presParOf" srcId="{9C1DF260-E554-4038-8AD7-69D8B0DC87E1}" destId="{F8BD6A2A-E5CF-4449-AED1-011DEE6A1608}" srcOrd="2" destOrd="0" presId="urn:microsoft.com/office/officeart/2005/8/layout/pList2#1"/>
    <dgm:cxn modelId="{F77D99E1-F765-456B-A6FD-A2989516058C}" type="presParOf" srcId="{CCC138A9-A055-476E-9835-2BFD35F4A7F3}" destId="{A8EB6BDC-A506-471D-A068-34DF68139DF9}" srcOrd="3" destOrd="0" presId="urn:microsoft.com/office/officeart/2005/8/layout/pList2#1"/>
    <dgm:cxn modelId="{0253A27E-79B5-4408-A904-D33F95B93D39}" type="presParOf" srcId="{CCC138A9-A055-476E-9835-2BFD35F4A7F3}" destId="{F4F1D7BA-2AE9-402B-A285-0A8FE8126CB0}" srcOrd="4" destOrd="0" presId="urn:microsoft.com/office/officeart/2005/8/layout/pList2#1"/>
    <dgm:cxn modelId="{79105800-F3F4-4FAD-B13B-5F47FF83A181}" type="presParOf" srcId="{F4F1D7BA-2AE9-402B-A285-0A8FE8126CB0}" destId="{72D1C3C5-86C6-48E0-8DD2-991F3D208867}" srcOrd="0" destOrd="0" presId="urn:microsoft.com/office/officeart/2005/8/layout/pList2#1"/>
    <dgm:cxn modelId="{4E9273C9-9580-4A9B-9E26-87B1DDCA333E}" type="presParOf" srcId="{F4F1D7BA-2AE9-402B-A285-0A8FE8126CB0}" destId="{6E968BA7-540D-47F8-80A7-1AEC58EEE87D}" srcOrd="1" destOrd="0" presId="urn:microsoft.com/office/officeart/2005/8/layout/pList2#1"/>
    <dgm:cxn modelId="{6006E8EF-E37F-4739-9393-A645A873A84C}" type="presParOf" srcId="{F4F1D7BA-2AE9-402B-A285-0A8FE8126CB0}" destId="{5355917A-643F-4902-9813-D93438C27736}"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3AD025-6A23-4A08-ADD0-0216D00EA6E8}"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B2847EE2-2FFE-4C98-A1D3-30940358068D}">
      <dgm:prSet phldrT="[Text]"/>
      <dgm:spPr>
        <a:solidFill>
          <a:srgbClr val="00B050"/>
        </a:solidFill>
      </dgm:spPr>
      <dgm:t>
        <a:bodyPr/>
        <a:lstStyle/>
        <a:p>
          <a:r>
            <a:rPr lang="en-US" b="1" dirty="0" smtClean="0"/>
            <a:t>US Domestic Enforcement</a:t>
          </a:r>
          <a:endParaRPr lang="en-US" b="1" dirty="0"/>
        </a:p>
      </dgm:t>
    </dgm:pt>
    <dgm:pt modelId="{7680EAB8-E3A1-42DB-AE29-20334F4FDB61}" type="parTrans" cxnId="{57F70BAA-D4A5-4CA6-8513-967BC1C38DC1}">
      <dgm:prSet/>
      <dgm:spPr/>
      <dgm:t>
        <a:bodyPr/>
        <a:lstStyle/>
        <a:p>
          <a:endParaRPr lang="en-US"/>
        </a:p>
      </dgm:t>
    </dgm:pt>
    <dgm:pt modelId="{EA334F2F-8DB0-4356-8FE4-C89CCBF0AC12}" type="sibTrans" cxnId="{57F70BAA-D4A5-4CA6-8513-967BC1C38DC1}">
      <dgm:prSet/>
      <dgm:spPr/>
      <dgm:t>
        <a:bodyPr/>
        <a:lstStyle/>
        <a:p>
          <a:endParaRPr lang="en-US"/>
        </a:p>
      </dgm:t>
    </dgm:pt>
    <dgm:pt modelId="{69AE644D-BD70-4552-AF7E-6563F2D2A0F5}">
      <dgm:prSet phldrT="[Text]"/>
      <dgm:spPr>
        <a:solidFill>
          <a:srgbClr val="00B050"/>
        </a:solidFill>
      </dgm:spPr>
      <dgm:t>
        <a:bodyPr/>
        <a:lstStyle/>
        <a:p>
          <a:r>
            <a:rPr lang="en-US" dirty="0" smtClean="0"/>
            <a:t>Legal</a:t>
          </a:r>
          <a:endParaRPr lang="en-US" dirty="0"/>
        </a:p>
      </dgm:t>
    </dgm:pt>
    <dgm:pt modelId="{96A08B97-2019-4289-BDCB-88877B7DB693}" type="parTrans" cxnId="{FFACFEF9-564B-4D48-B63D-2B380FF57EF5}">
      <dgm:prSet/>
      <dgm:spPr/>
      <dgm:t>
        <a:bodyPr/>
        <a:lstStyle/>
        <a:p>
          <a:endParaRPr lang="en-US"/>
        </a:p>
      </dgm:t>
    </dgm:pt>
    <dgm:pt modelId="{83700A69-B6EC-4C12-A927-4F7BC4187972}" type="sibTrans" cxnId="{FFACFEF9-564B-4D48-B63D-2B380FF57EF5}">
      <dgm:prSet/>
      <dgm:spPr/>
      <dgm:t>
        <a:bodyPr/>
        <a:lstStyle/>
        <a:p>
          <a:endParaRPr lang="en-US"/>
        </a:p>
      </dgm:t>
    </dgm:pt>
    <dgm:pt modelId="{4AA775E9-0271-4E4B-A6D8-DC9DFF07D894}">
      <dgm:prSet phldrT="[Text]"/>
      <dgm:spPr>
        <a:solidFill>
          <a:srgbClr val="00B050"/>
        </a:solidFill>
      </dgm:spPr>
      <dgm:t>
        <a:bodyPr/>
        <a:lstStyle/>
        <a:p>
          <a:r>
            <a:rPr lang="en-US" dirty="0" smtClean="0"/>
            <a:t>Admin Tools</a:t>
          </a:r>
        </a:p>
      </dgm:t>
    </dgm:pt>
    <dgm:pt modelId="{6710D8FE-12B4-4117-B2EE-F7EB8067A672}" type="parTrans" cxnId="{25A1DD2E-5B26-4FAE-A763-1E70474513A9}">
      <dgm:prSet/>
      <dgm:spPr/>
      <dgm:t>
        <a:bodyPr/>
        <a:lstStyle/>
        <a:p>
          <a:endParaRPr lang="en-US"/>
        </a:p>
      </dgm:t>
    </dgm:pt>
    <dgm:pt modelId="{26468B52-2F4E-4FBF-B6C2-397213A7A5F3}" type="sibTrans" cxnId="{25A1DD2E-5B26-4FAE-A763-1E70474513A9}">
      <dgm:prSet/>
      <dgm:spPr/>
      <dgm:t>
        <a:bodyPr/>
        <a:lstStyle/>
        <a:p>
          <a:endParaRPr lang="en-US"/>
        </a:p>
      </dgm:t>
    </dgm:pt>
    <dgm:pt modelId="{1CA40878-872B-4499-ABED-EA165201EF31}">
      <dgm:prSet phldrT="[Text]"/>
      <dgm:spPr>
        <a:solidFill>
          <a:srgbClr val="0033CC"/>
        </a:solidFill>
      </dgm:spPr>
      <dgm:t>
        <a:bodyPr/>
        <a:lstStyle/>
        <a:p>
          <a:r>
            <a:rPr lang="en-US" b="1" dirty="0" smtClean="0"/>
            <a:t>Global Enforcement</a:t>
          </a:r>
          <a:endParaRPr lang="en-US" b="1" dirty="0"/>
        </a:p>
      </dgm:t>
    </dgm:pt>
    <dgm:pt modelId="{68A265C7-862B-4AE8-9B9A-1438CA4EBEA1}" type="parTrans" cxnId="{A54F89CC-C5F2-4C35-9DFE-C5B4E22B45D1}">
      <dgm:prSet/>
      <dgm:spPr/>
      <dgm:t>
        <a:bodyPr/>
        <a:lstStyle/>
        <a:p>
          <a:endParaRPr lang="en-US"/>
        </a:p>
      </dgm:t>
    </dgm:pt>
    <dgm:pt modelId="{3A8DEFCE-CB0C-43D4-ABF7-102FE3AEB488}" type="sibTrans" cxnId="{A54F89CC-C5F2-4C35-9DFE-C5B4E22B45D1}">
      <dgm:prSet/>
      <dgm:spPr/>
      <dgm:t>
        <a:bodyPr/>
        <a:lstStyle/>
        <a:p>
          <a:endParaRPr lang="en-US"/>
        </a:p>
      </dgm:t>
    </dgm:pt>
    <dgm:pt modelId="{EE38D7B5-5EE8-40FC-A0BE-328FF6F7909E}">
      <dgm:prSet phldrT="[Text]"/>
      <dgm:spPr>
        <a:solidFill>
          <a:srgbClr val="0033CC"/>
        </a:solidFill>
      </dgm:spPr>
      <dgm:t>
        <a:bodyPr/>
        <a:lstStyle/>
        <a:p>
          <a:r>
            <a:rPr lang="en-US" dirty="0" smtClean="0"/>
            <a:t>Capacity Building</a:t>
          </a:r>
          <a:endParaRPr lang="en-US" dirty="0"/>
        </a:p>
      </dgm:t>
    </dgm:pt>
    <dgm:pt modelId="{40319BAE-23AD-4592-A580-D033E951BF2E}" type="parTrans" cxnId="{34B71A76-D2B2-49AC-8E78-D7FB0566F618}">
      <dgm:prSet/>
      <dgm:spPr/>
      <dgm:t>
        <a:bodyPr/>
        <a:lstStyle/>
        <a:p>
          <a:endParaRPr lang="en-US"/>
        </a:p>
      </dgm:t>
    </dgm:pt>
    <dgm:pt modelId="{246C764B-FFB1-4619-9012-382EFE85A073}" type="sibTrans" cxnId="{34B71A76-D2B2-49AC-8E78-D7FB0566F618}">
      <dgm:prSet/>
      <dgm:spPr/>
      <dgm:t>
        <a:bodyPr/>
        <a:lstStyle/>
        <a:p>
          <a:endParaRPr lang="en-US"/>
        </a:p>
      </dgm:t>
    </dgm:pt>
    <dgm:pt modelId="{D0C88CB2-65B2-4492-AC28-31C8E83F65C2}">
      <dgm:prSet phldrT="[Text]"/>
      <dgm:spPr>
        <a:solidFill>
          <a:srgbClr val="0033CC"/>
        </a:solidFill>
      </dgm:spPr>
      <dgm:t>
        <a:bodyPr/>
        <a:lstStyle/>
        <a:p>
          <a:r>
            <a:rPr lang="en-US" dirty="0" smtClean="0"/>
            <a:t>Community Based Conservation</a:t>
          </a:r>
          <a:endParaRPr lang="en-US" dirty="0"/>
        </a:p>
      </dgm:t>
    </dgm:pt>
    <dgm:pt modelId="{FB2630CA-34C2-4D59-8846-9E69EC3C0563}" type="parTrans" cxnId="{545D2765-41D9-4F51-A985-38E6949F2235}">
      <dgm:prSet/>
      <dgm:spPr/>
      <dgm:t>
        <a:bodyPr/>
        <a:lstStyle/>
        <a:p>
          <a:endParaRPr lang="en-US"/>
        </a:p>
      </dgm:t>
    </dgm:pt>
    <dgm:pt modelId="{82CD5FED-98BF-48C8-AB39-9B592269B5C2}" type="sibTrans" cxnId="{545D2765-41D9-4F51-A985-38E6949F2235}">
      <dgm:prSet/>
      <dgm:spPr/>
      <dgm:t>
        <a:bodyPr/>
        <a:lstStyle/>
        <a:p>
          <a:endParaRPr lang="en-US"/>
        </a:p>
      </dgm:t>
    </dgm:pt>
    <dgm:pt modelId="{225124AA-4437-4A0C-B153-58A669ADDC3F}">
      <dgm:prSet/>
      <dgm:spPr>
        <a:solidFill>
          <a:srgbClr val="00B050"/>
        </a:solidFill>
      </dgm:spPr>
      <dgm:t>
        <a:bodyPr/>
        <a:lstStyle/>
        <a:p>
          <a:r>
            <a:rPr lang="en-US" dirty="0" smtClean="0"/>
            <a:t>Interdiction Investigations</a:t>
          </a:r>
          <a:endParaRPr lang="en-US" dirty="0"/>
        </a:p>
      </dgm:t>
    </dgm:pt>
    <dgm:pt modelId="{21765FCA-101A-4AA3-B0AD-6DE08F3294E3}" type="parTrans" cxnId="{C1474A5F-96F4-4563-9867-940B54AC1B3D}">
      <dgm:prSet/>
      <dgm:spPr/>
      <dgm:t>
        <a:bodyPr/>
        <a:lstStyle/>
        <a:p>
          <a:endParaRPr lang="en-US"/>
        </a:p>
      </dgm:t>
    </dgm:pt>
    <dgm:pt modelId="{D3DA52BC-C9A2-474C-B90B-0508464289FB}" type="sibTrans" cxnId="{C1474A5F-96F4-4563-9867-940B54AC1B3D}">
      <dgm:prSet/>
      <dgm:spPr/>
      <dgm:t>
        <a:bodyPr/>
        <a:lstStyle/>
        <a:p>
          <a:endParaRPr lang="en-US"/>
        </a:p>
      </dgm:t>
    </dgm:pt>
    <dgm:pt modelId="{2C9EE54D-4F15-4290-B306-D8E89DE6357D}">
      <dgm:prSet/>
      <dgm:spPr>
        <a:solidFill>
          <a:srgbClr val="00B050"/>
        </a:solidFill>
      </dgm:spPr>
      <dgm:t>
        <a:bodyPr/>
        <a:lstStyle/>
        <a:p>
          <a:r>
            <a:rPr lang="en-US" dirty="0" smtClean="0"/>
            <a:t>Interagency Cooperation</a:t>
          </a:r>
          <a:endParaRPr lang="en-US" dirty="0"/>
        </a:p>
      </dgm:t>
    </dgm:pt>
    <dgm:pt modelId="{5D4580F2-FAA8-42EB-A750-9D1CE2C666DA}" type="parTrans" cxnId="{2413B29C-6158-4908-9024-EE758728DAD9}">
      <dgm:prSet/>
      <dgm:spPr/>
      <dgm:t>
        <a:bodyPr/>
        <a:lstStyle/>
        <a:p>
          <a:endParaRPr lang="en-US"/>
        </a:p>
      </dgm:t>
    </dgm:pt>
    <dgm:pt modelId="{7A27AEDE-8E49-424C-B75D-37C0D1F08EEE}" type="sibTrans" cxnId="{2413B29C-6158-4908-9024-EE758728DAD9}">
      <dgm:prSet/>
      <dgm:spPr/>
      <dgm:t>
        <a:bodyPr/>
        <a:lstStyle/>
        <a:p>
          <a:endParaRPr lang="en-US"/>
        </a:p>
      </dgm:t>
    </dgm:pt>
    <dgm:pt modelId="{5C990CC9-9762-4EA7-A4F0-503E902CDAFD}">
      <dgm:prSet/>
      <dgm:spPr>
        <a:solidFill>
          <a:srgbClr val="00B050"/>
        </a:solidFill>
      </dgm:spPr>
      <dgm:t>
        <a:bodyPr/>
        <a:lstStyle/>
        <a:p>
          <a:r>
            <a:rPr lang="en-US" dirty="0" smtClean="0"/>
            <a:t>Intelligence Coordination</a:t>
          </a:r>
          <a:endParaRPr lang="en-US" dirty="0"/>
        </a:p>
      </dgm:t>
    </dgm:pt>
    <dgm:pt modelId="{8ADC0147-9809-4D44-98C5-19B319A505A8}" type="parTrans" cxnId="{592352DF-42E7-452F-9E3C-6B924D3F339F}">
      <dgm:prSet/>
      <dgm:spPr/>
      <dgm:t>
        <a:bodyPr/>
        <a:lstStyle/>
        <a:p>
          <a:endParaRPr lang="en-US"/>
        </a:p>
      </dgm:t>
    </dgm:pt>
    <dgm:pt modelId="{C30347A5-C9EA-41CC-8FEE-FA9384B2F8D3}" type="sibTrans" cxnId="{592352DF-42E7-452F-9E3C-6B924D3F339F}">
      <dgm:prSet/>
      <dgm:spPr/>
      <dgm:t>
        <a:bodyPr/>
        <a:lstStyle/>
        <a:p>
          <a:endParaRPr lang="en-US"/>
        </a:p>
      </dgm:t>
    </dgm:pt>
    <dgm:pt modelId="{727E658B-7FCC-4977-8AC6-C07ECC2B153E}">
      <dgm:prSet/>
      <dgm:spPr>
        <a:solidFill>
          <a:srgbClr val="00B050"/>
        </a:solidFill>
      </dgm:spPr>
      <dgm:t>
        <a:bodyPr/>
        <a:lstStyle/>
        <a:p>
          <a:r>
            <a:rPr lang="en-US" dirty="0" smtClean="0"/>
            <a:t>Asset Seizure</a:t>
          </a:r>
          <a:endParaRPr lang="en-US" dirty="0"/>
        </a:p>
      </dgm:t>
    </dgm:pt>
    <dgm:pt modelId="{71AAD09F-B66B-46D5-8182-DD6467317014}" type="parTrans" cxnId="{6B9D7AA7-3D64-4147-A85E-AE3C17D75BE8}">
      <dgm:prSet/>
      <dgm:spPr/>
      <dgm:t>
        <a:bodyPr/>
        <a:lstStyle/>
        <a:p>
          <a:endParaRPr lang="en-US"/>
        </a:p>
      </dgm:t>
    </dgm:pt>
    <dgm:pt modelId="{092300E6-1572-4736-A98B-EA0DCC7A9689}" type="sibTrans" cxnId="{6B9D7AA7-3D64-4147-A85E-AE3C17D75BE8}">
      <dgm:prSet/>
      <dgm:spPr/>
      <dgm:t>
        <a:bodyPr/>
        <a:lstStyle/>
        <a:p>
          <a:endParaRPr lang="en-US"/>
        </a:p>
      </dgm:t>
    </dgm:pt>
    <dgm:pt modelId="{509C9F43-9D60-48A4-8E0C-55F3A94D2172}">
      <dgm:prSet/>
      <dgm:spPr>
        <a:solidFill>
          <a:srgbClr val="0033CC"/>
        </a:solidFill>
      </dgm:spPr>
      <dgm:t>
        <a:bodyPr/>
        <a:lstStyle/>
        <a:p>
          <a:r>
            <a:rPr lang="en-US" dirty="0" smtClean="0"/>
            <a:t>Tech and Tools</a:t>
          </a:r>
          <a:endParaRPr lang="en-US" dirty="0"/>
        </a:p>
      </dgm:t>
    </dgm:pt>
    <dgm:pt modelId="{26235E73-F262-4DC8-B650-C956C68632D9}" type="parTrans" cxnId="{0B482F1A-4B60-4A0A-A829-556A627927A0}">
      <dgm:prSet/>
      <dgm:spPr/>
      <dgm:t>
        <a:bodyPr/>
        <a:lstStyle/>
        <a:p>
          <a:endParaRPr lang="en-US"/>
        </a:p>
      </dgm:t>
    </dgm:pt>
    <dgm:pt modelId="{1B1437C6-93D6-473F-B7C2-9F61A89C0AE4}" type="sibTrans" cxnId="{0B482F1A-4B60-4A0A-A829-556A627927A0}">
      <dgm:prSet/>
      <dgm:spPr/>
      <dgm:t>
        <a:bodyPr/>
        <a:lstStyle/>
        <a:p>
          <a:endParaRPr lang="en-US"/>
        </a:p>
      </dgm:t>
    </dgm:pt>
    <dgm:pt modelId="{74568A79-71E9-4331-AA1A-8489F700D905}">
      <dgm:prSet/>
      <dgm:spPr>
        <a:solidFill>
          <a:srgbClr val="0033CC"/>
        </a:solidFill>
      </dgm:spPr>
      <dgm:t>
        <a:bodyPr/>
        <a:lstStyle/>
        <a:p>
          <a:r>
            <a:rPr lang="en-US" dirty="0" smtClean="0"/>
            <a:t>Intelligence Sharing</a:t>
          </a:r>
          <a:endParaRPr lang="en-US" dirty="0"/>
        </a:p>
      </dgm:t>
    </dgm:pt>
    <dgm:pt modelId="{8D61A5E4-8DAD-48A1-BCD6-9F22F8208C0E}" type="parTrans" cxnId="{E1850CF4-2422-49E8-8065-8465B3C1AE55}">
      <dgm:prSet/>
      <dgm:spPr/>
      <dgm:t>
        <a:bodyPr/>
        <a:lstStyle/>
        <a:p>
          <a:endParaRPr lang="en-US"/>
        </a:p>
      </dgm:t>
    </dgm:pt>
    <dgm:pt modelId="{A98DCFFF-7E02-4ACF-9E31-FF7B9ED8EE05}" type="sibTrans" cxnId="{E1850CF4-2422-49E8-8065-8465B3C1AE55}">
      <dgm:prSet/>
      <dgm:spPr/>
      <dgm:t>
        <a:bodyPr/>
        <a:lstStyle/>
        <a:p>
          <a:endParaRPr lang="en-US"/>
        </a:p>
      </dgm:t>
    </dgm:pt>
    <dgm:pt modelId="{BAF68745-3AE5-451A-8DA4-4AA1003D9C7D}">
      <dgm:prSet/>
      <dgm:spPr>
        <a:solidFill>
          <a:srgbClr val="0033CC"/>
        </a:solidFill>
      </dgm:spPr>
      <dgm:t>
        <a:bodyPr/>
        <a:lstStyle/>
        <a:p>
          <a:r>
            <a:rPr lang="en-US" dirty="0" smtClean="0"/>
            <a:t>Joint Enforcement Operations</a:t>
          </a:r>
        </a:p>
      </dgm:t>
    </dgm:pt>
    <dgm:pt modelId="{4245277D-DD80-43F1-894A-EE90DD907DC8}" type="parTrans" cxnId="{F5A95BEE-A3D2-47BA-A2BB-22B29494B238}">
      <dgm:prSet/>
      <dgm:spPr/>
      <dgm:t>
        <a:bodyPr/>
        <a:lstStyle/>
        <a:p>
          <a:endParaRPr lang="en-US"/>
        </a:p>
      </dgm:t>
    </dgm:pt>
    <dgm:pt modelId="{5822EB1B-E33A-4B45-9C56-5423724F7DA9}" type="sibTrans" cxnId="{F5A95BEE-A3D2-47BA-A2BB-22B29494B238}">
      <dgm:prSet/>
      <dgm:spPr/>
      <dgm:t>
        <a:bodyPr/>
        <a:lstStyle/>
        <a:p>
          <a:endParaRPr lang="en-US"/>
        </a:p>
      </dgm:t>
    </dgm:pt>
    <dgm:pt modelId="{9E454E8E-C865-44AB-8084-0CA427E2709E}">
      <dgm:prSet/>
      <dgm:spPr>
        <a:solidFill>
          <a:srgbClr val="0033CC"/>
        </a:solidFill>
      </dgm:spPr>
      <dgm:t>
        <a:bodyPr/>
        <a:lstStyle/>
        <a:p>
          <a:r>
            <a:rPr lang="en-US" dirty="0" smtClean="0"/>
            <a:t>WENS</a:t>
          </a:r>
          <a:endParaRPr lang="en-US" dirty="0"/>
        </a:p>
      </dgm:t>
    </dgm:pt>
    <dgm:pt modelId="{5CA36541-49D0-4C94-B642-75E96CED5309}" type="parTrans" cxnId="{16693C08-3893-4579-8761-5B6CE9694B6A}">
      <dgm:prSet/>
      <dgm:spPr/>
      <dgm:t>
        <a:bodyPr/>
        <a:lstStyle/>
        <a:p>
          <a:endParaRPr lang="en-US"/>
        </a:p>
      </dgm:t>
    </dgm:pt>
    <dgm:pt modelId="{81EAD522-56E5-492E-8520-F0B04B8380C5}" type="sibTrans" cxnId="{16693C08-3893-4579-8761-5B6CE9694B6A}">
      <dgm:prSet/>
      <dgm:spPr/>
      <dgm:t>
        <a:bodyPr/>
        <a:lstStyle/>
        <a:p>
          <a:endParaRPr lang="en-US"/>
        </a:p>
      </dgm:t>
    </dgm:pt>
    <dgm:pt modelId="{C6818959-4AEA-4312-8E59-7E9312A415E5}">
      <dgm:prSet/>
      <dgm:spPr>
        <a:solidFill>
          <a:srgbClr val="0033CC"/>
        </a:solidFill>
      </dgm:spPr>
      <dgm:t>
        <a:bodyPr/>
        <a:lstStyle/>
        <a:p>
          <a:r>
            <a:rPr lang="en-US" dirty="0" smtClean="0"/>
            <a:t>Corruption</a:t>
          </a:r>
          <a:endParaRPr lang="en-US" dirty="0"/>
        </a:p>
      </dgm:t>
    </dgm:pt>
    <dgm:pt modelId="{2E944E62-46C4-4BC6-8F99-104AFB847F62}" type="parTrans" cxnId="{6764A88C-AB12-4028-8384-BA7B4A649FCC}">
      <dgm:prSet/>
      <dgm:spPr/>
      <dgm:t>
        <a:bodyPr/>
        <a:lstStyle/>
        <a:p>
          <a:endParaRPr lang="en-US"/>
        </a:p>
      </dgm:t>
    </dgm:pt>
    <dgm:pt modelId="{1C0E5BAA-ED87-4FC4-B295-23E6F0F51A7C}" type="sibTrans" cxnId="{6764A88C-AB12-4028-8384-BA7B4A649FCC}">
      <dgm:prSet/>
      <dgm:spPr/>
      <dgm:t>
        <a:bodyPr/>
        <a:lstStyle/>
        <a:p>
          <a:endParaRPr lang="en-US"/>
        </a:p>
      </dgm:t>
    </dgm:pt>
    <dgm:pt modelId="{4A2F4C53-5CF4-4571-BD10-36854E0CAA58}" type="pres">
      <dgm:prSet presAssocID="{883AD025-6A23-4A08-ADD0-0216D00EA6E8}" presName="Name0" presStyleCnt="0">
        <dgm:presLayoutVars>
          <dgm:dir/>
          <dgm:resizeHandles val="exact"/>
        </dgm:presLayoutVars>
      </dgm:prSet>
      <dgm:spPr/>
      <dgm:t>
        <a:bodyPr/>
        <a:lstStyle/>
        <a:p>
          <a:endParaRPr lang="en-US"/>
        </a:p>
      </dgm:t>
    </dgm:pt>
    <dgm:pt modelId="{EF6F08AE-32C0-43F0-B63F-DA3F82F4789F}" type="pres">
      <dgm:prSet presAssocID="{B2847EE2-2FFE-4C98-A1D3-30940358068D}" presName="node" presStyleLbl="node1" presStyleIdx="0" presStyleCnt="2">
        <dgm:presLayoutVars>
          <dgm:bulletEnabled val="1"/>
        </dgm:presLayoutVars>
      </dgm:prSet>
      <dgm:spPr/>
      <dgm:t>
        <a:bodyPr/>
        <a:lstStyle/>
        <a:p>
          <a:endParaRPr lang="en-US"/>
        </a:p>
      </dgm:t>
    </dgm:pt>
    <dgm:pt modelId="{A24C2C07-F101-465B-899D-72BDB5DB5787}" type="pres">
      <dgm:prSet presAssocID="{EA334F2F-8DB0-4356-8FE4-C89CCBF0AC12}" presName="sibTrans" presStyleCnt="0"/>
      <dgm:spPr/>
    </dgm:pt>
    <dgm:pt modelId="{FF94F1E5-148A-4945-AC80-3F53BAA61208}" type="pres">
      <dgm:prSet presAssocID="{1CA40878-872B-4499-ABED-EA165201EF31}" presName="node" presStyleLbl="node1" presStyleIdx="1" presStyleCnt="2" custLinFactNeighborX="-65874" custLinFactNeighborY="0">
        <dgm:presLayoutVars>
          <dgm:bulletEnabled val="1"/>
        </dgm:presLayoutVars>
      </dgm:prSet>
      <dgm:spPr/>
      <dgm:t>
        <a:bodyPr/>
        <a:lstStyle/>
        <a:p>
          <a:endParaRPr lang="en-US"/>
        </a:p>
      </dgm:t>
    </dgm:pt>
  </dgm:ptLst>
  <dgm:cxnLst>
    <dgm:cxn modelId="{A54F89CC-C5F2-4C35-9DFE-C5B4E22B45D1}" srcId="{883AD025-6A23-4A08-ADD0-0216D00EA6E8}" destId="{1CA40878-872B-4499-ABED-EA165201EF31}" srcOrd="1" destOrd="0" parTransId="{68A265C7-862B-4AE8-9B9A-1438CA4EBEA1}" sibTransId="{3A8DEFCE-CB0C-43D4-ABF7-102FE3AEB488}"/>
    <dgm:cxn modelId="{0B482F1A-4B60-4A0A-A829-556A627927A0}" srcId="{1CA40878-872B-4499-ABED-EA165201EF31}" destId="{509C9F43-9D60-48A4-8E0C-55F3A94D2172}" srcOrd="2" destOrd="0" parTransId="{26235E73-F262-4DC8-B650-C956C68632D9}" sibTransId="{1B1437C6-93D6-473F-B7C2-9F61A89C0AE4}"/>
    <dgm:cxn modelId="{592352DF-42E7-452F-9E3C-6B924D3F339F}" srcId="{B2847EE2-2FFE-4C98-A1D3-30940358068D}" destId="{5C990CC9-9762-4EA7-A4F0-503E902CDAFD}" srcOrd="4" destOrd="0" parTransId="{8ADC0147-9809-4D44-98C5-19B319A505A8}" sibTransId="{C30347A5-C9EA-41CC-8FEE-FA9384B2F8D3}"/>
    <dgm:cxn modelId="{16693C08-3893-4579-8761-5B6CE9694B6A}" srcId="{1CA40878-872B-4499-ABED-EA165201EF31}" destId="{9E454E8E-C865-44AB-8084-0CA427E2709E}" srcOrd="5" destOrd="0" parTransId="{5CA36541-49D0-4C94-B642-75E96CED5309}" sibTransId="{81EAD522-56E5-492E-8520-F0B04B8380C5}"/>
    <dgm:cxn modelId="{282CCED8-370C-4A83-AB95-2212804C2553}" type="presOf" srcId="{D0C88CB2-65B2-4492-AC28-31C8E83F65C2}" destId="{FF94F1E5-148A-4945-AC80-3F53BAA61208}" srcOrd="0" destOrd="2" presId="urn:microsoft.com/office/officeart/2005/8/layout/hList6"/>
    <dgm:cxn modelId="{57F70BAA-D4A5-4CA6-8513-967BC1C38DC1}" srcId="{883AD025-6A23-4A08-ADD0-0216D00EA6E8}" destId="{B2847EE2-2FFE-4C98-A1D3-30940358068D}" srcOrd="0" destOrd="0" parTransId="{7680EAB8-E3A1-42DB-AE29-20334F4FDB61}" sibTransId="{EA334F2F-8DB0-4356-8FE4-C89CCBF0AC12}"/>
    <dgm:cxn modelId="{DF414AB2-3BF2-4C34-B671-558F57617DCD}" type="presOf" srcId="{4AA775E9-0271-4E4B-A6D8-DC9DFF07D894}" destId="{EF6F08AE-32C0-43F0-B63F-DA3F82F4789F}" srcOrd="0" destOrd="2" presId="urn:microsoft.com/office/officeart/2005/8/layout/hList6"/>
    <dgm:cxn modelId="{2B9705EB-AB18-455B-884F-F1D635A5CF1D}" type="presOf" srcId="{EE38D7B5-5EE8-40FC-A0BE-328FF6F7909E}" destId="{FF94F1E5-148A-4945-AC80-3F53BAA61208}" srcOrd="0" destOrd="1" presId="urn:microsoft.com/office/officeart/2005/8/layout/hList6"/>
    <dgm:cxn modelId="{4858D138-F966-44F2-A7EA-147A1B4587A4}" type="presOf" srcId="{69AE644D-BD70-4552-AF7E-6563F2D2A0F5}" destId="{EF6F08AE-32C0-43F0-B63F-DA3F82F4789F}" srcOrd="0" destOrd="1" presId="urn:microsoft.com/office/officeart/2005/8/layout/hList6"/>
    <dgm:cxn modelId="{2413B29C-6158-4908-9024-EE758728DAD9}" srcId="{B2847EE2-2FFE-4C98-A1D3-30940358068D}" destId="{2C9EE54D-4F15-4290-B306-D8E89DE6357D}" srcOrd="3" destOrd="0" parTransId="{5D4580F2-FAA8-42EB-A750-9D1CE2C666DA}" sibTransId="{7A27AEDE-8E49-424C-B75D-37C0D1F08EEE}"/>
    <dgm:cxn modelId="{74EE20BC-4D80-4359-B0DA-A1851EB32EB7}" type="presOf" srcId="{225124AA-4437-4A0C-B153-58A669ADDC3F}" destId="{EF6F08AE-32C0-43F0-B63F-DA3F82F4789F}" srcOrd="0" destOrd="3" presId="urn:microsoft.com/office/officeart/2005/8/layout/hList6"/>
    <dgm:cxn modelId="{F5A95BEE-A3D2-47BA-A2BB-22B29494B238}" srcId="{1CA40878-872B-4499-ABED-EA165201EF31}" destId="{BAF68745-3AE5-451A-8DA4-4AA1003D9C7D}" srcOrd="4" destOrd="0" parTransId="{4245277D-DD80-43F1-894A-EE90DD907DC8}" sibTransId="{5822EB1B-E33A-4B45-9C56-5423724F7DA9}"/>
    <dgm:cxn modelId="{EABC3B8C-7096-48BF-A0FE-840882E42A6C}" type="presOf" srcId="{5C990CC9-9762-4EA7-A4F0-503E902CDAFD}" destId="{EF6F08AE-32C0-43F0-B63F-DA3F82F4789F}" srcOrd="0" destOrd="5" presId="urn:microsoft.com/office/officeart/2005/8/layout/hList6"/>
    <dgm:cxn modelId="{C1474A5F-96F4-4563-9867-940B54AC1B3D}" srcId="{B2847EE2-2FFE-4C98-A1D3-30940358068D}" destId="{225124AA-4437-4A0C-B153-58A669ADDC3F}" srcOrd="2" destOrd="0" parTransId="{21765FCA-101A-4AA3-B0AD-6DE08F3294E3}" sibTransId="{D3DA52BC-C9A2-474C-B90B-0508464289FB}"/>
    <dgm:cxn modelId="{82B043EA-30BF-4D72-8C9A-827EEA1B74F8}" type="presOf" srcId="{9E454E8E-C865-44AB-8084-0CA427E2709E}" destId="{FF94F1E5-148A-4945-AC80-3F53BAA61208}" srcOrd="0" destOrd="6" presId="urn:microsoft.com/office/officeart/2005/8/layout/hList6"/>
    <dgm:cxn modelId="{EF315261-8FB2-4AA6-9D73-DA5AB473740F}" type="presOf" srcId="{883AD025-6A23-4A08-ADD0-0216D00EA6E8}" destId="{4A2F4C53-5CF4-4571-BD10-36854E0CAA58}" srcOrd="0" destOrd="0" presId="urn:microsoft.com/office/officeart/2005/8/layout/hList6"/>
    <dgm:cxn modelId="{FFACFEF9-564B-4D48-B63D-2B380FF57EF5}" srcId="{B2847EE2-2FFE-4C98-A1D3-30940358068D}" destId="{69AE644D-BD70-4552-AF7E-6563F2D2A0F5}" srcOrd="0" destOrd="0" parTransId="{96A08B97-2019-4289-BDCB-88877B7DB693}" sibTransId="{83700A69-B6EC-4C12-A927-4F7BC4187972}"/>
    <dgm:cxn modelId="{545D2765-41D9-4F51-A985-38E6949F2235}" srcId="{1CA40878-872B-4499-ABED-EA165201EF31}" destId="{D0C88CB2-65B2-4492-AC28-31C8E83F65C2}" srcOrd="1" destOrd="0" parTransId="{FB2630CA-34C2-4D59-8846-9E69EC3C0563}" sibTransId="{82CD5FED-98BF-48C8-AB39-9B592269B5C2}"/>
    <dgm:cxn modelId="{AA662FFD-C47E-4DB8-848E-0B05A1C1EDEC}" type="presOf" srcId="{C6818959-4AEA-4312-8E59-7E9312A415E5}" destId="{FF94F1E5-148A-4945-AC80-3F53BAA61208}" srcOrd="0" destOrd="7" presId="urn:microsoft.com/office/officeart/2005/8/layout/hList6"/>
    <dgm:cxn modelId="{6764A88C-AB12-4028-8384-BA7B4A649FCC}" srcId="{1CA40878-872B-4499-ABED-EA165201EF31}" destId="{C6818959-4AEA-4312-8E59-7E9312A415E5}" srcOrd="6" destOrd="0" parTransId="{2E944E62-46C4-4BC6-8F99-104AFB847F62}" sibTransId="{1C0E5BAA-ED87-4FC4-B295-23E6F0F51A7C}"/>
    <dgm:cxn modelId="{E1850CF4-2422-49E8-8065-8465B3C1AE55}" srcId="{1CA40878-872B-4499-ABED-EA165201EF31}" destId="{74568A79-71E9-4331-AA1A-8489F700D905}" srcOrd="3" destOrd="0" parTransId="{8D61A5E4-8DAD-48A1-BCD6-9F22F8208C0E}" sibTransId="{A98DCFFF-7E02-4ACF-9E31-FF7B9ED8EE05}"/>
    <dgm:cxn modelId="{2A2BEC13-0783-48F4-BE96-795B530EBA25}" type="presOf" srcId="{2C9EE54D-4F15-4290-B306-D8E89DE6357D}" destId="{EF6F08AE-32C0-43F0-B63F-DA3F82F4789F}" srcOrd="0" destOrd="4" presId="urn:microsoft.com/office/officeart/2005/8/layout/hList6"/>
    <dgm:cxn modelId="{8E20CB98-A1CD-4229-8368-331A475D6745}" type="presOf" srcId="{727E658B-7FCC-4977-8AC6-C07ECC2B153E}" destId="{EF6F08AE-32C0-43F0-B63F-DA3F82F4789F}" srcOrd="0" destOrd="6" presId="urn:microsoft.com/office/officeart/2005/8/layout/hList6"/>
    <dgm:cxn modelId="{D45B7E96-CD84-4EA4-B27D-0386A1091111}" type="presOf" srcId="{BAF68745-3AE5-451A-8DA4-4AA1003D9C7D}" destId="{FF94F1E5-148A-4945-AC80-3F53BAA61208}" srcOrd="0" destOrd="5" presId="urn:microsoft.com/office/officeart/2005/8/layout/hList6"/>
    <dgm:cxn modelId="{CA3D8149-28EC-43F7-B610-C4FB13F2DCA5}" type="presOf" srcId="{1CA40878-872B-4499-ABED-EA165201EF31}" destId="{FF94F1E5-148A-4945-AC80-3F53BAA61208}" srcOrd="0" destOrd="0" presId="urn:microsoft.com/office/officeart/2005/8/layout/hList6"/>
    <dgm:cxn modelId="{5250732A-56F3-4D5C-9FE1-39DE8456677B}" type="presOf" srcId="{74568A79-71E9-4331-AA1A-8489F700D905}" destId="{FF94F1E5-148A-4945-AC80-3F53BAA61208}" srcOrd="0" destOrd="4" presId="urn:microsoft.com/office/officeart/2005/8/layout/hList6"/>
    <dgm:cxn modelId="{FD040347-EB2C-40B7-9FF4-3A41FF100485}" type="presOf" srcId="{509C9F43-9D60-48A4-8E0C-55F3A94D2172}" destId="{FF94F1E5-148A-4945-AC80-3F53BAA61208}" srcOrd="0" destOrd="3" presId="urn:microsoft.com/office/officeart/2005/8/layout/hList6"/>
    <dgm:cxn modelId="{993E7C0E-2B75-4BF7-A318-E1D8D1C271B2}" type="presOf" srcId="{B2847EE2-2FFE-4C98-A1D3-30940358068D}" destId="{EF6F08AE-32C0-43F0-B63F-DA3F82F4789F}" srcOrd="0" destOrd="0" presId="urn:microsoft.com/office/officeart/2005/8/layout/hList6"/>
    <dgm:cxn modelId="{25A1DD2E-5B26-4FAE-A763-1E70474513A9}" srcId="{B2847EE2-2FFE-4C98-A1D3-30940358068D}" destId="{4AA775E9-0271-4E4B-A6D8-DC9DFF07D894}" srcOrd="1" destOrd="0" parTransId="{6710D8FE-12B4-4117-B2EE-F7EB8067A672}" sibTransId="{26468B52-2F4E-4FBF-B6C2-397213A7A5F3}"/>
    <dgm:cxn modelId="{34B71A76-D2B2-49AC-8E78-D7FB0566F618}" srcId="{1CA40878-872B-4499-ABED-EA165201EF31}" destId="{EE38D7B5-5EE8-40FC-A0BE-328FF6F7909E}" srcOrd="0" destOrd="0" parTransId="{40319BAE-23AD-4592-A580-D033E951BF2E}" sibTransId="{246C764B-FFB1-4619-9012-382EFE85A073}"/>
    <dgm:cxn modelId="{6B9D7AA7-3D64-4147-A85E-AE3C17D75BE8}" srcId="{B2847EE2-2FFE-4C98-A1D3-30940358068D}" destId="{727E658B-7FCC-4977-8AC6-C07ECC2B153E}" srcOrd="5" destOrd="0" parTransId="{71AAD09F-B66B-46D5-8182-DD6467317014}" sibTransId="{092300E6-1572-4736-A98B-EA0DCC7A9689}"/>
    <dgm:cxn modelId="{668042B8-2F16-4768-9D01-5BE43C7184FE}" type="presParOf" srcId="{4A2F4C53-5CF4-4571-BD10-36854E0CAA58}" destId="{EF6F08AE-32C0-43F0-B63F-DA3F82F4789F}" srcOrd="0" destOrd="0" presId="urn:microsoft.com/office/officeart/2005/8/layout/hList6"/>
    <dgm:cxn modelId="{209003BD-FC3F-4D25-843E-8FAAEF666ACF}" type="presParOf" srcId="{4A2F4C53-5CF4-4571-BD10-36854E0CAA58}" destId="{A24C2C07-F101-465B-899D-72BDB5DB5787}" srcOrd="1" destOrd="0" presId="urn:microsoft.com/office/officeart/2005/8/layout/hList6"/>
    <dgm:cxn modelId="{2433EBDE-9C76-44B9-8A5B-E7D0F8A5B5D1}" type="presParOf" srcId="{4A2F4C53-5CF4-4571-BD10-36854E0CAA58}" destId="{FF94F1E5-148A-4945-AC80-3F53BAA61208}" srcOrd="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96D673-5EC6-473E-8E04-0976CAE80937}" type="doc">
      <dgm:prSet loTypeId="urn:microsoft.com/office/officeart/2005/8/layout/hList6" loCatId="list" qsTypeId="urn:microsoft.com/office/officeart/2005/8/quickstyle/simple1" qsCatId="simple" csTypeId="urn:microsoft.com/office/officeart/2005/8/colors/accent3_2" csCatId="accent3" phldr="1"/>
      <dgm:spPr/>
      <dgm:t>
        <a:bodyPr/>
        <a:lstStyle/>
        <a:p>
          <a:endParaRPr lang="en-US"/>
        </a:p>
      </dgm:t>
    </dgm:pt>
    <dgm:pt modelId="{B3DD5E6F-6739-45C8-BBCE-F3E807797519}">
      <dgm:prSet phldrT="[Text]"/>
      <dgm:spPr>
        <a:solidFill>
          <a:srgbClr val="FF6600"/>
        </a:solidFill>
      </dgm:spPr>
      <dgm:t>
        <a:bodyPr/>
        <a:lstStyle/>
        <a:p>
          <a:r>
            <a:rPr lang="en-US" b="1" dirty="0" smtClean="0"/>
            <a:t>Demand Reduction</a:t>
          </a:r>
          <a:endParaRPr lang="en-US" b="1" dirty="0"/>
        </a:p>
      </dgm:t>
    </dgm:pt>
    <dgm:pt modelId="{BF5FF5E0-C5D3-4BBC-B24E-F2DC7C185FFD}" type="parTrans" cxnId="{37C23604-35E4-4C94-A034-3FAD5C7EC758}">
      <dgm:prSet/>
      <dgm:spPr/>
      <dgm:t>
        <a:bodyPr/>
        <a:lstStyle/>
        <a:p>
          <a:endParaRPr lang="en-US"/>
        </a:p>
      </dgm:t>
    </dgm:pt>
    <dgm:pt modelId="{5A01BB3E-D4E2-40DB-9832-2FA0BED3D6FA}" type="sibTrans" cxnId="{37C23604-35E4-4C94-A034-3FAD5C7EC758}">
      <dgm:prSet/>
      <dgm:spPr/>
      <dgm:t>
        <a:bodyPr/>
        <a:lstStyle/>
        <a:p>
          <a:endParaRPr lang="en-US"/>
        </a:p>
      </dgm:t>
    </dgm:pt>
    <dgm:pt modelId="{E32F6775-75E3-4667-AEB6-FAEA4C0A55B2}">
      <dgm:prSet phldrT="[Text]"/>
      <dgm:spPr>
        <a:solidFill>
          <a:srgbClr val="FF6600"/>
        </a:solidFill>
      </dgm:spPr>
      <dgm:t>
        <a:bodyPr/>
        <a:lstStyle/>
        <a:p>
          <a:r>
            <a:rPr lang="en-US" dirty="0" smtClean="0"/>
            <a:t>Behavior Change</a:t>
          </a:r>
          <a:endParaRPr lang="en-US" dirty="0"/>
        </a:p>
      </dgm:t>
    </dgm:pt>
    <dgm:pt modelId="{819FD02D-03B4-4D4A-88F2-4873B46791FD}" type="parTrans" cxnId="{B68F5F7E-179B-4B16-B692-5572DCFEA5A1}">
      <dgm:prSet/>
      <dgm:spPr/>
      <dgm:t>
        <a:bodyPr/>
        <a:lstStyle/>
        <a:p>
          <a:endParaRPr lang="en-US"/>
        </a:p>
      </dgm:t>
    </dgm:pt>
    <dgm:pt modelId="{A27DAA6F-1277-40E3-ABED-5AEBD3F09711}" type="sibTrans" cxnId="{B68F5F7E-179B-4B16-B692-5572DCFEA5A1}">
      <dgm:prSet/>
      <dgm:spPr/>
      <dgm:t>
        <a:bodyPr/>
        <a:lstStyle/>
        <a:p>
          <a:endParaRPr lang="en-US"/>
        </a:p>
      </dgm:t>
    </dgm:pt>
    <dgm:pt modelId="{812392BE-5B04-424E-A7D3-B718C6A5B318}">
      <dgm:prSet phldrT="[Text]"/>
      <dgm:spPr>
        <a:solidFill>
          <a:srgbClr val="FF6600"/>
        </a:solidFill>
      </dgm:spPr>
      <dgm:t>
        <a:bodyPr/>
        <a:lstStyle/>
        <a:p>
          <a:r>
            <a:rPr lang="en-US" dirty="0" smtClean="0"/>
            <a:t>Partnerships</a:t>
          </a:r>
          <a:endParaRPr lang="en-US" dirty="0"/>
        </a:p>
      </dgm:t>
    </dgm:pt>
    <dgm:pt modelId="{963081D5-58DA-432E-AE83-B75BBA866F11}" type="parTrans" cxnId="{B6A1E3C0-051B-4BB9-B986-4C382A6108E5}">
      <dgm:prSet/>
      <dgm:spPr/>
      <dgm:t>
        <a:bodyPr/>
        <a:lstStyle/>
        <a:p>
          <a:endParaRPr lang="en-US"/>
        </a:p>
      </dgm:t>
    </dgm:pt>
    <dgm:pt modelId="{6B481042-DBB6-410D-8F69-ABC66795FE3E}" type="sibTrans" cxnId="{B6A1E3C0-051B-4BB9-B986-4C382A6108E5}">
      <dgm:prSet/>
      <dgm:spPr/>
      <dgm:t>
        <a:bodyPr/>
        <a:lstStyle/>
        <a:p>
          <a:endParaRPr lang="en-US"/>
        </a:p>
      </dgm:t>
    </dgm:pt>
    <dgm:pt modelId="{BD0A0630-7CF6-474B-BC26-479E2C430AEE}">
      <dgm:prSet phldrT="[Text]"/>
      <dgm:spPr>
        <a:solidFill>
          <a:schemeClr val="accent6">
            <a:lumMod val="50000"/>
          </a:schemeClr>
        </a:solidFill>
      </dgm:spPr>
      <dgm:t>
        <a:bodyPr/>
        <a:lstStyle/>
        <a:p>
          <a:r>
            <a:rPr lang="en-US" b="1" dirty="0" smtClean="0"/>
            <a:t>International Cooperation</a:t>
          </a:r>
          <a:endParaRPr lang="en-US" b="1" dirty="0"/>
        </a:p>
      </dgm:t>
    </dgm:pt>
    <dgm:pt modelId="{B9AD937C-1E09-4E25-968D-6FC0575343AB}" type="parTrans" cxnId="{285314A1-BE7C-4CE2-8ABC-C83D47A34E59}">
      <dgm:prSet/>
      <dgm:spPr/>
      <dgm:t>
        <a:bodyPr/>
        <a:lstStyle/>
        <a:p>
          <a:endParaRPr lang="en-US"/>
        </a:p>
      </dgm:t>
    </dgm:pt>
    <dgm:pt modelId="{8D562C67-4331-4871-A74C-B176022BE248}" type="sibTrans" cxnId="{285314A1-BE7C-4CE2-8ABC-C83D47A34E59}">
      <dgm:prSet/>
      <dgm:spPr/>
      <dgm:t>
        <a:bodyPr/>
        <a:lstStyle/>
        <a:p>
          <a:endParaRPr lang="en-US"/>
        </a:p>
      </dgm:t>
    </dgm:pt>
    <dgm:pt modelId="{C9F03932-CC4B-4993-8BC1-0A964FD55BC6}">
      <dgm:prSet phldrT="[Text]"/>
      <dgm:spPr>
        <a:solidFill>
          <a:schemeClr val="accent6">
            <a:lumMod val="50000"/>
          </a:schemeClr>
        </a:solidFill>
      </dgm:spPr>
      <dgm:t>
        <a:bodyPr/>
        <a:lstStyle/>
        <a:p>
          <a:r>
            <a:rPr lang="en-US" dirty="0" smtClean="0"/>
            <a:t>Political Will Diplomacy</a:t>
          </a:r>
          <a:endParaRPr lang="en-US" dirty="0"/>
        </a:p>
      </dgm:t>
    </dgm:pt>
    <dgm:pt modelId="{C96A8D9E-09E0-4760-A555-463C51A674D2}" type="parTrans" cxnId="{754C4252-F4CE-4D9A-8765-088434FEE6EC}">
      <dgm:prSet/>
      <dgm:spPr/>
      <dgm:t>
        <a:bodyPr/>
        <a:lstStyle/>
        <a:p>
          <a:endParaRPr lang="en-US"/>
        </a:p>
      </dgm:t>
    </dgm:pt>
    <dgm:pt modelId="{2C690789-FA0A-4504-A189-529277CCE2DA}" type="sibTrans" cxnId="{754C4252-F4CE-4D9A-8765-088434FEE6EC}">
      <dgm:prSet/>
      <dgm:spPr/>
      <dgm:t>
        <a:bodyPr/>
        <a:lstStyle/>
        <a:p>
          <a:endParaRPr lang="en-US"/>
        </a:p>
      </dgm:t>
    </dgm:pt>
    <dgm:pt modelId="{DCC549B9-6634-4A85-9D69-B1A5D5799DBB}">
      <dgm:prSet phldrT="[Text]"/>
      <dgm:spPr>
        <a:solidFill>
          <a:schemeClr val="accent6">
            <a:lumMod val="50000"/>
          </a:schemeClr>
        </a:solidFill>
      </dgm:spPr>
      <dgm:t>
        <a:bodyPr/>
        <a:lstStyle/>
        <a:p>
          <a:r>
            <a:rPr lang="en-US" dirty="0" smtClean="0"/>
            <a:t>International Wildlife Policy Agreements</a:t>
          </a:r>
          <a:endParaRPr lang="en-US" dirty="0"/>
        </a:p>
      </dgm:t>
    </dgm:pt>
    <dgm:pt modelId="{B549F78E-A793-443C-836A-56045FD73B03}" type="parTrans" cxnId="{0697ED92-5463-4C8C-9070-213ED6D1831A}">
      <dgm:prSet/>
      <dgm:spPr/>
      <dgm:t>
        <a:bodyPr/>
        <a:lstStyle/>
        <a:p>
          <a:endParaRPr lang="en-US"/>
        </a:p>
      </dgm:t>
    </dgm:pt>
    <dgm:pt modelId="{E1873517-CF14-4C79-93C0-640441D1DA91}" type="sibTrans" cxnId="{0697ED92-5463-4C8C-9070-213ED6D1831A}">
      <dgm:prSet/>
      <dgm:spPr/>
      <dgm:t>
        <a:bodyPr/>
        <a:lstStyle/>
        <a:p>
          <a:endParaRPr lang="en-US"/>
        </a:p>
      </dgm:t>
    </dgm:pt>
    <dgm:pt modelId="{7B53DA75-DE77-433D-B75A-206ADFA1C18E}">
      <dgm:prSet/>
      <dgm:spPr>
        <a:solidFill>
          <a:srgbClr val="FF6600"/>
        </a:solidFill>
      </dgm:spPr>
      <dgm:t>
        <a:bodyPr/>
        <a:lstStyle/>
        <a:p>
          <a:r>
            <a:rPr lang="en-US" dirty="0" smtClean="0"/>
            <a:t>Public Diplomacy</a:t>
          </a:r>
          <a:endParaRPr lang="en-US" dirty="0"/>
        </a:p>
      </dgm:t>
    </dgm:pt>
    <dgm:pt modelId="{125034CF-0FA7-4A90-82C4-F1898B0EBE36}" type="parTrans" cxnId="{48093DD1-2A73-4F3B-AC28-2D5AFF968792}">
      <dgm:prSet/>
      <dgm:spPr/>
      <dgm:t>
        <a:bodyPr/>
        <a:lstStyle/>
        <a:p>
          <a:endParaRPr lang="en-US"/>
        </a:p>
      </dgm:t>
    </dgm:pt>
    <dgm:pt modelId="{F7F115C6-59B4-4D8A-AC5D-2618C17461A1}" type="sibTrans" cxnId="{48093DD1-2A73-4F3B-AC28-2D5AFF968792}">
      <dgm:prSet/>
      <dgm:spPr/>
      <dgm:t>
        <a:bodyPr/>
        <a:lstStyle/>
        <a:p>
          <a:endParaRPr lang="en-US"/>
        </a:p>
      </dgm:t>
    </dgm:pt>
    <dgm:pt modelId="{F8FD4062-8A99-4842-AB94-01E412B0DEFF}">
      <dgm:prSet/>
      <dgm:spPr>
        <a:solidFill>
          <a:schemeClr val="accent6">
            <a:lumMod val="50000"/>
          </a:schemeClr>
        </a:solidFill>
      </dgm:spPr>
      <dgm:t>
        <a:bodyPr/>
        <a:lstStyle/>
        <a:p>
          <a:r>
            <a:rPr lang="en-US" dirty="0" smtClean="0"/>
            <a:t>Trade Agreements</a:t>
          </a:r>
          <a:endParaRPr lang="en-US" dirty="0"/>
        </a:p>
      </dgm:t>
    </dgm:pt>
    <dgm:pt modelId="{94368351-4289-4692-A583-BBB729E1EFD7}" type="parTrans" cxnId="{38CECBFF-31F0-4D20-8B47-8E51F6A79054}">
      <dgm:prSet/>
      <dgm:spPr/>
      <dgm:t>
        <a:bodyPr/>
        <a:lstStyle/>
        <a:p>
          <a:endParaRPr lang="en-US"/>
        </a:p>
      </dgm:t>
    </dgm:pt>
    <dgm:pt modelId="{F462006F-634A-4BBC-A17B-7F23238510E1}" type="sibTrans" cxnId="{38CECBFF-31F0-4D20-8B47-8E51F6A79054}">
      <dgm:prSet/>
      <dgm:spPr/>
      <dgm:t>
        <a:bodyPr/>
        <a:lstStyle/>
        <a:p>
          <a:endParaRPr lang="en-US"/>
        </a:p>
      </dgm:t>
    </dgm:pt>
    <dgm:pt modelId="{985EDDC2-11E8-4C4C-87A5-F4D1B8C5C6C8}">
      <dgm:prSet/>
      <dgm:spPr>
        <a:solidFill>
          <a:schemeClr val="accent6">
            <a:lumMod val="50000"/>
          </a:schemeClr>
        </a:solidFill>
      </dgm:spPr>
      <dgm:t>
        <a:bodyPr/>
        <a:lstStyle/>
        <a:p>
          <a:r>
            <a:rPr lang="en-US" dirty="0" smtClean="0"/>
            <a:t>Other International Agreements</a:t>
          </a:r>
          <a:endParaRPr lang="en-US" dirty="0"/>
        </a:p>
      </dgm:t>
    </dgm:pt>
    <dgm:pt modelId="{89D93CB8-DA79-441C-9C8B-263347DBB085}" type="parTrans" cxnId="{2EE28CCE-0738-4DFC-A8AC-22235A33470F}">
      <dgm:prSet/>
      <dgm:spPr/>
      <dgm:t>
        <a:bodyPr/>
        <a:lstStyle/>
        <a:p>
          <a:endParaRPr lang="en-US"/>
        </a:p>
      </dgm:t>
    </dgm:pt>
    <dgm:pt modelId="{B44B266B-C799-4559-A18A-4B972DA5A5A4}" type="sibTrans" cxnId="{2EE28CCE-0738-4DFC-A8AC-22235A33470F}">
      <dgm:prSet/>
      <dgm:spPr/>
      <dgm:t>
        <a:bodyPr/>
        <a:lstStyle/>
        <a:p>
          <a:endParaRPr lang="en-US"/>
        </a:p>
      </dgm:t>
    </dgm:pt>
    <dgm:pt modelId="{B69A630C-7E45-4F5F-BD0E-887D720F5D0B}">
      <dgm:prSet/>
      <dgm:spPr>
        <a:solidFill>
          <a:schemeClr val="accent6">
            <a:lumMod val="50000"/>
          </a:schemeClr>
        </a:solidFill>
      </dgm:spPr>
      <dgm:t>
        <a:bodyPr/>
        <a:lstStyle/>
        <a:p>
          <a:r>
            <a:rPr lang="en-US" dirty="0" smtClean="0"/>
            <a:t>Intergovernmental Cooperation</a:t>
          </a:r>
          <a:endParaRPr lang="en-US" dirty="0"/>
        </a:p>
      </dgm:t>
    </dgm:pt>
    <dgm:pt modelId="{7E0EE490-79C3-47FB-BDB7-666B2561B5BD}" type="parTrans" cxnId="{B8D22E1C-ABA9-4222-A9A4-129611BE3613}">
      <dgm:prSet/>
      <dgm:spPr/>
      <dgm:t>
        <a:bodyPr/>
        <a:lstStyle/>
        <a:p>
          <a:endParaRPr lang="en-US"/>
        </a:p>
      </dgm:t>
    </dgm:pt>
    <dgm:pt modelId="{98BF889F-4498-4BDD-93D1-C808A64A95BA}" type="sibTrans" cxnId="{B8D22E1C-ABA9-4222-A9A4-129611BE3613}">
      <dgm:prSet/>
      <dgm:spPr/>
      <dgm:t>
        <a:bodyPr/>
        <a:lstStyle/>
        <a:p>
          <a:endParaRPr lang="en-US"/>
        </a:p>
      </dgm:t>
    </dgm:pt>
    <dgm:pt modelId="{E651B715-D840-4B8C-9882-2D866C943124}">
      <dgm:prSet/>
      <dgm:spPr>
        <a:solidFill>
          <a:schemeClr val="accent6">
            <a:lumMod val="50000"/>
          </a:schemeClr>
        </a:solidFill>
      </dgm:spPr>
      <dgm:t>
        <a:bodyPr/>
        <a:lstStyle/>
        <a:p>
          <a:r>
            <a:rPr lang="en-US" dirty="0" smtClean="0"/>
            <a:t>Partnerships </a:t>
          </a:r>
          <a:endParaRPr lang="en-US" dirty="0"/>
        </a:p>
      </dgm:t>
    </dgm:pt>
    <dgm:pt modelId="{1F8EA0E4-8070-4002-9E3B-E7EEA0193B47}" type="parTrans" cxnId="{42D9F637-417F-4337-8B59-A05242148DCE}">
      <dgm:prSet/>
      <dgm:spPr/>
      <dgm:t>
        <a:bodyPr/>
        <a:lstStyle/>
        <a:p>
          <a:endParaRPr lang="en-US"/>
        </a:p>
      </dgm:t>
    </dgm:pt>
    <dgm:pt modelId="{2802871C-EC24-427E-B17A-F7538F362ACC}" type="sibTrans" cxnId="{42D9F637-417F-4337-8B59-A05242148DCE}">
      <dgm:prSet/>
      <dgm:spPr/>
      <dgm:t>
        <a:bodyPr/>
        <a:lstStyle/>
        <a:p>
          <a:endParaRPr lang="en-US"/>
        </a:p>
      </dgm:t>
    </dgm:pt>
    <dgm:pt modelId="{F2F46D71-2E4C-44FE-A06F-C14134004B48}">
      <dgm:prSet/>
      <dgm:spPr>
        <a:solidFill>
          <a:schemeClr val="accent6">
            <a:lumMod val="50000"/>
          </a:schemeClr>
        </a:solidFill>
      </dgm:spPr>
      <dgm:t>
        <a:bodyPr/>
        <a:lstStyle/>
        <a:p>
          <a:r>
            <a:rPr lang="en-US" dirty="0" smtClean="0"/>
            <a:t>Innovation / tech</a:t>
          </a:r>
          <a:endParaRPr lang="en-US" dirty="0"/>
        </a:p>
      </dgm:t>
    </dgm:pt>
    <dgm:pt modelId="{86C3DD89-DD9D-468E-935A-B1E1132CE198}" type="parTrans" cxnId="{A58E6006-A8E8-4D36-A962-8CEE958452A8}">
      <dgm:prSet/>
      <dgm:spPr/>
      <dgm:t>
        <a:bodyPr/>
        <a:lstStyle/>
        <a:p>
          <a:endParaRPr lang="en-US"/>
        </a:p>
      </dgm:t>
    </dgm:pt>
    <dgm:pt modelId="{13FF8067-FC67-4222-BD4C-1E5507497E80}" type="sibTrans" cxnId="{A58E6006-A8E8-4D36-A962-8CEE958452A8}">
      <dgm:prSet/>
      <dgm:spPr/>
      <dgm:t>
        <a:bodyPr/>
        <a:lstStyle/>
        <a:p>
          <a:endParaRPr lang="en-US"/>
        </a:p>
      </dgm:t>
    </dgm:pt>
    <dgm:pt modelId="{A71E8EC0-266D-468E-9B1C-3485756BFA5A}">
      <dgm:prSet/>
      <dgm:spPr>
        <a:solidFill>
          <a:srgbClr val="FF6600"/>
        </a:solidFill>
      </dgm:spPr>
      <dgm:t>
        <a:bodyPr/>
        <a:lstStyle/>
        <a:p>
          <a:r>
            <a:rPr lang="en-US" dirty="0" smtClean="0"/>
            <a:t>Public awareness</a:t>
          </a:r>
          <a:endParaRPr lang="en-US" dirty="0"/>
        </a:p>
      </dgm:t>
    </dgm:pt>
    <dgm:pt modelId="{2BCD8982-5CF7-4B41-9B12-E1A195756231}" type="parTrans" cxnId="{08A9F854-574C-4E24-9EDF-340DEF08AE44}">
      <dgm:prSet/>
      <dgm:spPr/>
      <dgm:t>
        <a:bodyPr/>
        <a:lstStyle/>
        <a:p>
          <a:endParaRPr lang="en-US"/>
        </a:p>
      </dgm:t>
    </dgm:pt>
    <dgm:pt modelId="{4A3219D8-2E9E-41CB-8A9D-3C9338DB2E0E}" type="sibTrans" cxnId="{08A9F854-574C-4E24-9EDF-340DEF08AE44}">
      <dgm:prSet/>
      <dgm:spPr/>
      <dgm:t>
        <a:bodyPr/>
        <a:lstStyle/>
        <a:p>
          <a:endParaRPr lang="en-US"/>
        </a:p>
      </dgm:t>
    </dgm:pt>
    <dgm:pt modelId="{F1D6209A-9A81-44AC-B6E8-50B6B385C0B3}" type="pres">
      <dgm:prSet presAssocID="{C896D673-5EC6-473E-8E04-0976CAE80937}" presName="Name0" presStyleCnt="0">
        <dgm:presLayoutVars>
          <dgm:dir/>
          <dgm:resizeHandles val="exact"/>
        </dgm:presLayoutVars>
      </dgm:prSet>
      <dgm:spPr/>
      <dgm:t>
        <a:bodyPr/>
        <a:lstStyle/>
        <a:p>
          <a:endParaRPr lang="en-US"/>
        </a:p>
      </dgm:t>
    </dgm:pt>
    <dgm:pt modelId="{BD29BE64-151E-4EE4-B342-DC9BF1E26998}" type="pres">
      <dgm:prSet presAssocID="{B3DD5E6F-6739-45C8-BBCE-F3E807797519}" presName="node" presStyleLbl="node1" presStyleIdx="0" presStyleCnt="2" custLinFactNeighborX="48700">
        <dgm:presLayoutVars>
          <dgm:bulletEnabled val="1"/>
        </dgm:presLayoutVars>
      </dgm:prSet>
      <dgm:spPr/>
      <dgm:t>
        <a:bodyPr/>
        <a:lstStyle/>
        <a:p>
          <a:endParaRPr lang="en-US"/>
        </a:p>
      </dgm:t>
    </dgm:pt>
    <dgm:pt modelId="{47C53021-7888-4D9B-BD20-F9948E812D0F}" type="pres">
      <dgm:prSet presAssocID="{5A01BB3E-D4E2-40DB-9832-2FA0BED3D6FA}" presName="sibTrans" presStyleCnt="0"/>
      <dgm:spPr/>
    </dgm:pt>
    <dgm:pt modelId="{87DE9DDD-C156-4211-93BA-553A193739F1}" type="pres">
      <dgm:prSet presAssocID="{BD0A0630-7CF6-474B-BC26-479E2C430AEE}" presName="node" presStyleLbl="node1" presStyleIdx="1" presStyleCnt="2" custLinFactX="28480" custLinFactNeighborX="100000" custLinFactNeighborY="2530">
        <dgm:presLayoutVars>
          <dgm:bulletEnabled val="1"/>
        </dgm:presLayoutVars>
      </dgm:prSet>
      <dgm:spPr/>
      <dgm:t>
        <a:bodyPr/>
        <a:lstStyle/>
        <a:p>
          <a:endParaRPr lang="en-US"/>
        </a:p>
      </dgm:t>
    </dgm:pt>
  </dgm:ptLst>
  <dgm:cxnLst>
    <dgm:cxn modelId="{B6A1E3C0-051B-4BB9-B986-4C382A6108E5}" srcId="{B3DD5E6F-6739-45C8-BBCE-F3E807797519}" destId="{812392BE-5B04-424E-A7D3-B718C6A5B318}" srcOrd="1" destOrd="0" parTransId="{963081D5-58DA-432E-AE83-B75BBA866F11}" sibTransId="{6B481042-DBB6-410D-8F69-ABC66795FE3E}"/>
    <dgm:cxn modelId="{6347AA4D-26DC-4118-91D6-51FEA74D35A6}" type="presOf" srcId="{A71E8EC0-266D-468E-9B1C-3485756BFA5A}" destId="{BD29BE64-151E-4EE4-B342-DC9BF1E26998}" srcOrd="0" destOrd="4" presId="urn:microsoft.com/office/officeart/2005/8/layout/hList6"/>
    <dgm:cxn modelId="{285314A1-BE7C-4CE2-8ABC-C83D47A34E59}" srcId="{C896D673-5EC6-473E-8E04-0976CAE80937}" destId="{BD0A0630-7CF6-474B-BC26-479E2C430AEE}" srcOrd="1" destOrd="0" parTransId="{B9AD937C-1E09-4E25-968D-6FC0575343AB}" sibTransId="{8D562C67-4331-4871-A74C-B176022BE248}"/>
    <dgm:cxn modelId="{754C4252-F4CE-4D9A-8765-088434FEE6EC}" srcId="{BD0A0630-7CF6-474B-BC26-479E2C430AEE}" destId="{C9F03932-CC4B-4993-8BC1-0A964FD55BC6}" srcOrd="0" destOrd="0" parTransId="{C96A8D9E-09E0-4760-A555-463C51A674D2}" sibTransId="{2C690789-FA0A-4504-A189-529277CCE2DA}"/>
    <dgm:cxn modelId="{A58E6006-A8E8-4D36-A962-8CEE958452A8}" srcId="{BD0A0630-7CF6-474B-BC26-479E2C430AEE}" destId="{F2F46D71-2E4C-44FE-A06F-C14134004B48}" srcOrd="6" destOrd="0" parTransId="{86C3DD89-DD9D-468E-935A-B1E1132CE198}" sibTransId="{13FF8067-FC67-4222-BD4C-1E5507497E80}"/>
    <dgm:cxn modelId="{783502F5-B58B-45A5-9F43-8C1E640F0BD1}" type="presOf" srcId="{B69A630C-7E45-4F5F-BD0E-887D720F5D0B}" destId="{87DE9DDD-C156-4211-93BA-553A193739F1}" srcOrd="0" destOrd="5" presId="urn:microsoft.com/office/officeart/2005/8/layout/hList6"/>
    <dgm:cxn modelId="{38CECBFF-31F0-4D20-8B47-8E51F6A79054}" srcId="{BD0A0630-7CF6-474B-BC26-479E2C430AEE}" destId="{F8FD4062-8A99-4842-AB94-01E412B0DEFF}" srcOrd="2" destOrd="0" parTransId="{94368351-4289-4692-A583-BBB729E1EFD7}" sibTransId="{F462006F-634A-4BBC-A17B-7F23238510E1}"/>
    <dgm:cxn modelId="{0697ED92-5463-4C8C-9070-213ED6D1831A}" srcId="{BD0A0630-7CF6-474B-BC26-479E2C430AEE}" destId="{DCC549B9-6634-4A85-9D69-B1A5D5799DBB}" srcOrd="1" destOrd="0" parTransId="{B549F78E-A793-443C-836A-56045FD73B03}" sibTransId="{E1873517-CF14-4C79-93C0-640441D1DA91}"/>
    <dgm:cxn modelId="{B4E0A317-2476-4816-A9DB-A7396C59D735}" type="presOf" srcId="{BD0A0630-7CF6-474B-BC26-479E2C430AEE}" destId="{87DE9DDD-C156-4211-93BA-553A193739F1}" srcOrd="0" destOrd="0" presId="urn:microsoft.com/office/officeart/2005/8/layout/hList6"/>
    <dgm:cxn modelId="{4BCEFE54-8917-4F4C-87D3-6D37444987FE}" type="presOf" srcId="{C896D673-5EC6-473E-8E04-0976CAE80937}" destId="{F1D6209A-9A81-44AC-B6E8-50B6B385C0B3}" srcOrd="0" destOrd="0" presId="urn:microsoft.com/office/officeart/2005/8/layout/hList6"/>
    <dgm:cxn modelId="{2204D4B3-8471-47AC-BF91-C554F8408C35}" type="presOf" srcId="{F2F46D71-2E4C-44FE-A06F-C14134004B48}" destId="{87DE9DDD-C156-4211-93BA-553A193739F1}" srcOrd="0" destOrd="7" presId="urn:microsoft.com/office/officeart/2005/8/layout/hList6"/>
    <dgm:cxn modelId="{37C23604-35E4-4C94-A034-3FAD5C7EC758}" srcId="{C896D673-5EC6-473E-8E04-0976CAE80937}" destId="{B3DD5E6F-6739-45C8-BBCE-F3E807797519}" srcOrd="0" destOrd="0" parTransId="{BF5FF5E0-C5D3-4BBC-B24E-F2DC7C185FFD}" sibTransId="{5A01BB3E-D4E2-40DB-9832-2FA0BED3D6FA}"/>
    <dgm:cxn modelId="{48093DD1-2A73-4F3B-AC28-2D5AFF968792}" srcId="{B3DD5E6F-6739-45C8-BBCE-F3E807797519}" destId="{7B53DA75-DE77-433D-B75A-206ADFA1C18E}" srcOrd="2" destOrd="0" parTransId="{125034CF-0FA7-4A90-82C4-F1898B0EBE36}" sibTransId="{F7F115C6-59B4-4D8A-AC5D-2618C17461A1}"/>
    <dgm:cxn modelId="{A1EAEE76-C6DB-46F1-8802-19EF94A142E8}" type="presOf" srcId="{F8FD4062-8A99-4842-AB94-01E412B0DEFF}" destId="{87DE9DDD-C156-4211-93BA-553A193739F1}" srcOrd="0" destOrd="3" presId="urn:microsoft.com/office/officeart/2005/8/layout/hList6"/>
    <dgm:cxn modelId="{D6765941-5FA4-4F64-ADF5-EF43D3243388}" type="presOf" srcId="{E32F6775-75E3-4667-AEB6-FAEA4C0A55B2}" destId="{BD29BE64-151E-4EE4-B342-DC9BF1E26998}" srcOrd="0" destOrd="1" presId="urn:microsoft.com/office/officeart/2005/8/layout/hList6"/>
    <dgm:cxn modelId="{08A9F854-574C-4E24-9EDF-340DEF08AE44}" srcId="{B3DD5E6F-6739-45C8-BBCE-F3E807797519}" destId="{A71E8EC0-266D-468E-9B1C-3485756BFA5A}" srcOrd="3" destOrd="0" parTransId="{2BCD8982-5CF7-4B41-9B12-E1A195756231}" sibTransId="{4A3219D8-2E9E-41CB-8A9D-3C9338DB2E0E}"/>
    <dgm:cxn modelId="{DC5F9B81-A2C2-499E-B9C2-5CE79446E0D1}" type="presOf" srcId="{B3DD5E6F-6739-45C8-BBCE-F3E807797519}" destId="{BD29BE64-151E-4EE4-B342-DC9BF1E26998}" srcOrd="0" destOrd="0" presId="urn:microsoft.com/office/officeart/2005/8/layout/hList6"/>
    <dgm:cxn modelId="{E8364EC0-4426-4E1F-9BCA-6718AE31148B}" type="presOf" srcId="{985EDDC2-11E8-4C4C-87A5-F4D1B8C5C6C8}" destId="{87DE9DDD-C156-4211-93BA-553A193739F1}" srcOrd="0" destOrd="4" presId="urn:microsoft.com/office/officeart/2005/8/layout/hList6"/>
    <dgm:cxn modelId="{0605C7F2-3EDC-473A-A39A-747C2F93B64D}" type="presOf" srcId="{C9F03932-CC4B-4993-8BC1-0A964FD55BC6}" destId="{87DE9DDD-C156-4211-93BA-553A193739F1}" srcOrd="0" destOrd="1" presId="urn:microsoft.com/office/officeart/2005/8/layout/hList6"/>
    <dgm:cxn modelId="{42D9F637-417F-4337-8B59-A05242148DCE}" srcId="{BD0A0630-7CF6-474B-BC26-479E2C430AEE}" destId="{E651B715-D840-4B8C-9882-2D866C943124}" srcOrd="5" destOrd="0" parTransId="{1F8EA0E4-8070-4002-9E3B-E7EEA0193B47}" sibTransId="{2802871C-EC24-427E-B17A-F7538F362ACC}"/>
    <dgm:cxn modelId="{2EE28CCE-0738-4DFC-A8AC-22235A33470F}" srcId="{BD0A0630-7CF6-474B-BC26-479E2C430AEE}" destId="{985EDDC2-11E8-4C4C-87A5-F4D1B8C5C6C8}" srcOrd="3" destOrd="0" parTransId="{89D93CB8-DA79-441C-9C8B-263347DBB085}" sibTransId="{B44B266B-C799-4559-A18A-4B972DA5A5A4}"/>
    <dgm:cxn modelId="{9BB2D9DD-4CD0-4C82-84F2-E701A2599625}" type="presOf" srcId="{812392BE-5B04-424E-A7D3-B718C6A5B318}" destId="{BD29BE64-151E-4EE4-B342-DC9BF1E26998}" srcOrd="0" destOrd="2" presId="urn:microsoft.com/office/officeart/2005/8/layout/hList6"/>
    <dgm:cxn modelId="{B8D22E1C-ABA9-4222-A9A4-129611BE3613}" srcId="{BD0A0630-7CF6-474B-BC26-479E2C430AEE}" destId="{B69A630C-7E45-4F5F-BD0E-887D720F5D0B}" srcOrd="4" destOrd="0" parTransId="{7E0EE490-79C3-47FB-BDB7-666B2561B5BD}" sibTransId="{98BF889F-4498-4BDD-93D1-C808A64A95BA}"/>
    <dgm:cxn modelId="{17839ADB-6596-449A-A2E2-696F3028D03E}" type="presOf" srcId="{E651B715-D840-4B8C-9882-2D866C943124}" destId="{87DE9DDD-C156-4211-93BA-553A193739F1}" srcOrd="0" destOrd="6" presId="urn:microsoft.com/office/officeart/2005/8/layout/hList6"/>
    <dgm:cxn modelId="{A449798D-4C1A-4075-8D19-DD3BB2D8D79E}" type="presOf" srcId="{7B53DA75-DE77-433D-B75A-206ADFA1C18E}" destId="{BD29BE64-151E-4EE4-B342-DC9BF1E26998}" srcOrd="0" destOrd="3" presId="urn:microsoft.com/office/officeart/2005/8/layout/hList6"/>
    <dgm:cxn modelId="{0996FD93-715A-4D24-A814-9A7A8BA0AF2A}" type="presOf" srcId="{DCC549B9-6634-4A85-9D69-B1A5D5799DBB}" destId="{87DE9DDD-C156-4211-93BA-553A193739F1}" srcOrd="0" destOrd="2" presId="urn:microsoft.com/office/officeart/2005/8/layout/hList6"/>
    <dgm:cxn modelId="{B68F5F7E-179B-4B16-B692-5572DCFEA5A1}" srcId="{B3DD5E6F-6739-45C8-BBCE-F3E807797519}" destId="{E32F6775-75E3-4667-AEB6-FAEA4C0A55B2}" srcOrd="0" destOrd="0" parTransId="{819FD02D-03B4-4D4A-88F2-4873B46791FD}" sibTransId="{A27DAA6F-1277-40E3-ABED-5AEBD3F09711}"/>
    <dgm:cxn modelId="{1B67AA8C-DC40-430D-8F8D-E9A8A76A6B2A}" type="presParOf" srcId="{F1D6209A-9A81-44AC-B6E8-50B6B385C0B3}" destId="{BD29BE64-151E-4EE4-B342-DC9BF1E26998}" srcOrd="0" destOrd="0" presId="urn:microsoft.com/office/officeart/2005/8/layout/hList6"/>
    <dgm:cxn modelId="{76ACB326-7A2F-4BCD-9437-F05A82140698}" type="presParOf" srcId="{F1D6209A-9A81-44AC-B6E8-50B6B385C0B3}" destId="{47C53021-7888-4D9B-BD20-F9948E812D0F}" srcOrd="1" destOrd="0" presId="urn:microsoft.com/office/officeart/2005/8/layout/hList6"/>
    <dgm:cxn modelId="{5C144358-5F96-4C45-BFAE-672766DC432F}" type="presParOf" srcId="{F1D6209A-9A81-44AC-B6E8-50B6B385C0B3}" destId="{87DE9DDD-C156-4211-93BA-553A193739F1}" srcOrd="2"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cs typeface="ＭＳ Ｐゴシック" charset="-128"/>
              </a:defRPr>
            </a:lvl1pPr>
          </a:lstStyle>
          <a:p>
            <a:pPr>
              <a:defRPr/>
            </a:pPr>
            <a:endParaRPr lang="en-US"/>
          </a:p>
        </p:txBody>
      </p:sp>
      <p:sp>
        <p:nvSpPr>
          <p:cNvPr id="23555"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cs typeface="ＭＳ Ｐゴシック" charset="-128"/>
              </a:defRPr>
            </a:lvl1pPr>
          </a:lstStyle>
          <a:p>
            <a:pPr>
              <a:defRPr/>
            </a:pPr>
            <a:endParaRPr lang="en-US"/>
          </a:p>
        </p:txBody>
      </p:sp>
      <p:sp>
        <p:nvSpPr>
          <p:cNvPr id="4915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cs typeface="ＭＳ Ｐゴシック" charset="-128"/>
              </a:defRPr>
            </a:lvl1pPr>
          </a:lstStyle>
          <a:p>
            <a:pPr>
              <a:defRPr/>
            </a:pPr>
            <a:endParaRPr lang="en-US"/>
          </a:p>
        </p:txBody>
      </p:sp>
      <p:sp>
        <p:nvSpPr>
          <p:cNvPr id="2355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smtClean="0"/>
            </a:lvl1pPr>
          </a:lstStyle>
          <a:p>
            <a:pPr>
              <a:defRPr/>
            </a:pPr>
            <a:fld id="{75B9F630-F7ED-4A1B-8F53-B6C8CD88D825}" type="slidenum">
              <a:rPr lang="en-US"/>
              <a:pPr>
                <a:defRPr/>
              </a:pPr>
              <a:t>‹#›</a:t>
            </a:fld>
            <a:endParaRPr lang="en-US"/>
          </a:p>
        </p:txBody>
      </p:sp>
    </p:spTree>
    <p:extLst>
      <p:ext uri="{BB962C8B-B14F-4D97-AF65-F5344CB8AC3E}">
        <p14:creationId xmlns:p14="http://schemas.microsoft.com/office/powerpoint/2010/main" val="16184327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31"/>
          <p:cNvSpPr>
            <a:spLocks noGrp="1" noChangeArrowheads="1"/>
          </p:cNvSpPr>
          <p:nvPr>
            <p:ph type="sldNum" sz="quarter" idx="5"/>
          </p:nvPr>
        </p:nvSpPr>
        <p:spPr>
          <a:noFill/>
        </p:spPr>
        <p:txBody>
          <a:bodyPr/>
          <a:lstStyle/>
          <a:p>
            <a:fld id="{2032631B-2B90-446D-BA7A-497307E137B0}" type="slidenum">
              <a:rPr lang="en-US"/>
              <a:pPr/>
              <a:t>2</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DE43B9B-E298-4B16-BC4D-6A3F94112617}" type="slidenum">
              <a:rPr lang="en-US" smtClean="0"/>
              <a:pPr/>
              <a:t>18</a:t>
            </a:fld>
            <a:endParaRPr lang="en-US"/>
          </a:p>
        </p:txBody>
      </p:sp>
    </p:spTree>
    <p:extLst>
      <p:ext uri="{BB962C8B-B14F-4D97-AF65-F5344CB8AC3E}">
        <p14:creationId xmlns:p14="http://schemas.microsoft.com/office/powerpoint/2010/main" val="774608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DE43B9B-E298-4B16-BC4D-6A3F94112617}" type="slidenum">
              <a:rPr lang="en-US" smtClean="0"/>
              <a:pPr/>
              <a:t>19</a:t>
            </a:fld>
            <a:endParaRPr lang="en-US"/>
          </a:p>
        </p:txBody>
      </p:sp>
    </p:spTree>
    <p:extLst>
      <p:ext uri="{BB962C8B-B14F-4D97-AF65-F5344CB8AC3E}">
        <p14:creationId xmlns:p14="http://schemas.microsoft.com/office/powerpoint/2010/main" val="1145193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pPr/>
              <a:t>26</a:t>
            </a:fld>
            <a:endParaRPr lang="en-US"/>
          </a:p>
        </p:txBody>
      </p:sp>
    </p:spTree>
    <p:extLst>
      <p:ext uri="{BB962C8B-B14F-4D97-AF65-F5344CB8AC3E}">
        <p14:creationId xmlns:p14="http://schemas.microsoft.com/office/powerpoint/2010/main" val="1236142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anose="020B0604020202020204" pitchFamily="34" charset="0"/>
              <a:ea typeface="ＭＳ Ｐゴシック" panose="020B0600070205080204" pitchFamily="34" charset="-128"/>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6950BE3-71BA-4E0A-925D-852F925A7627}" type="slidenum">
              <a:rPr lang="en-US" sz="1200"/>
              <a:pPr/>
              <a:t>27</a:t>
            </a:fld>
            <a:endParaRPr lang="en-US" sz="1200"/>
          </a:p>
        </p:txBody>
      </p:sp>
    </p:spTree>
    <p:extLst>
      <p:ext uri="{BB962C8B-B14F-4D97-AF65-F5344CB8AC3E}">
        <p14:creationId xmlns:p14="http://schemas.microsoft.com/office/powerpoint/2010/main" val="2999039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43000" y="304800"/>
            <a:ext cx="4572000" cy="3429000"/>
          </a:xfrm>
          <a:ln/>
        </p:spPr>
      </p:sp>
      <p:sp>
        <p:nvSpPr>
          <p:cNvPr id="41987" name="Rectangle 3"/>
          <p:cNvSpPr>
            <a:spLocks noGrp="1" noChangeArrowheads="1"/>
          </p:cNvSpPr>
          <p:nvPr>
            <p:ph type="body" idx="1"/>
          </p:nvPr>
        </p:nvSpPr>
        <p:spPr>
          <a:xfrm>
            <a:off x="381000" y="4191000"/>
            <a:ext cx="6172200" cy="122238"/>
          </a:xfrm>
          <a:noFill/>
          <a:ln/>
        </p:spPr>
        <p:txBody>
          <a:bodyPr/>
          <a:lstStyle/>
          <a:p>
            <a:pPr algn="ctr"/>
            <a:r>
              <a:rPr lang="en-AU" sz="800" smtClean="0">
                <a:latin typeface="Times New Roman" charset="0"/>
              </a:rPr>
              <a:t> </a:t>
            </a:r>
            <a:endParaRPr lang="en-GB" sz="800" smtClean="0">
              <a:latin typeface="Times New Roman" charset="0"/>
            </a:endParaRPr>
          </a:p>
        </p:txBody>
      </p:sp>
      <p:sp>
        <p:nvSpPr>
          <p:cNvPr id="41988" name="Text Box 4"/>
          <p:cNvSpPr txBox="1">
            <a:spLocks noChangeArrowheads="1"/>
          </p:cNvSpPr>
          <p:nvPr/>
        </p:nvSpPr>
        <p:spPr bwMode="auto">
          <a:xfrm>
            <a:off x="609600" y="4267200"/>
            <a:ext cx="5562600" cy="3746500"/>
          </a:xfrm>
          <a:prstGeom prst="rect">
            <a:avLst/>
          </a:prstGeom>
          <a:noFill/>
          <a:ln w="31750">
            <a:noFill/>
            <a:miter lim="800000"/>
            <a:headEnd/>
            <a:tailEnd/>
          </a:ln>
        </p:spPr>
        <p:txBody>
          <a:bodyPr lIns="0" tIns="0" rIns="0" bIns="0">
            <a:spAutoFit/>
          </a:bodyPr>
          <a:lstStyle/>
          <a:p>
            <a:pPr algn="l" eaLnBrk="0" hangingPunct="0">
              <a:spcBef>
                <a:spcPct val="30000"/>
              </a:spcBef>
            </a:pPr>
            <a:r>
              <a:rPr lang="en-GB" sz="1200" b="0">
                <a:solidFill>
                  <a:schemeClr val="tx1"/>
                </a:solidFill>
                <a:latin typeface="Times New Roman" charset="0"/>
              </a:rPr>
              <a:t>The way illegal wildlife are transported is an important part of the smuggling profile.  It is not simply passenger luggage that is used.</a:t>
            </a:r>
          </a:p>
          <a:p>
            <a:pPr algn="l" eaLnBrk="0" hangingPunct="0">
              <a:spcBef>
                <a:spcPct val="30000"/>
              </a:spcBef>
            </a:pPr>
            <a:r>
              <a:rPr lang="en-GB" sz="1200" b="0">
                <a:solidFill>
                  <a:schemeClr val="tx1"/>
                </a:solidFill>
                <a:latin typeface="Times New Roman" charset="0"/>
              </a:rPr>
              <a:t>Air cargo is increasingly being used, for goods that are of higher value, where there is an urgency of supply and where the shipment size is not very large.</a:t>
            </a:r>
          </a:p>
          <a:p>
            <a:pPr algn="l" eaLnBrk="0" hangingPunct="0">
              <a:spcBef>
                <a:spcPct val="30000"/>
              </a:spcBef>
            </a:pPr>
            <a:r>
              <a:rPr lang="en-GB" sz="1200" b="0">
                <a:solidFill>
                  <a:schemeClr val="tx1"/>
                </a:solidFill>
                <a:latin typeface="Times New Roman" charset="0"/>
              </a:rPr>
              <a:t>Air mail parcels and international express couriers are a favourite for smaller volumes, of highest value goods such as shahtoosh shawls or fragile goods such as rare live lizards.  There is also an anonymity in mail and express couriers as they are most often detected upon import and the recipient can use the defence of claiming no knowledge of the parcel if detected.</a:t>
            </a:r>
          </a:p>
          <a:p>
            <a:pPr algn="l" eaLnBrk="0" hangingPunct="0">
              <a:spcBef>
                <a:spcPct val="30000"/>
              </a:spcBef>
            </a:pPr>
            <a:r>
              <a:rPr lang="en-GB" sz="1200" b="0">
                <a:solidFill>
                  <a:schemeClr val="tx1"/>
                </a:solidFill>
                <a:latin typeface="Times New Roman" charset="0"/>
              </a:rPr>
              <a:t>Passenger luggage can be used by both organised or unwitting smuggler.  Some can be genuinely unaware of the laws and no attempts are made at concealment in hand or checked luggage.  Others however have sophisticated concealments developed into luggage or concealed on the body in specially designed underclothing.  Live plants, reptiles, amphibians, insects, primates, birds are all smuggled in luggage.  As well as commodities such as rhino horns, tiger bones, ivory, reptile leather goods, shahtoosh shawls, etc.  Airline check in staff particularly need to know about this sort of smuggling.</a:t>
            </a:r>
          </a:p>
          <a:p>
            <a:pPr algn="l" eaLnBrk="0" hangingPunct="0">
              <a:spcBef>
                <a:spcPct val="30000"/>
              </a:spcBef>
            </a:pPr>
            <a:r>
              <a:rPr lang="en-GB" sz="1200" b="0">
                <a:solidFill>
                  <a:schemeClr val="tx1"/>
                </a:solidFill>
                <a:latin typeface="Times New Roman" charset="0"/>
              </a:rPr>
              <a:t>E.g. of a air mail shipment sent by UN military staff in DR Congo in 2002</a:t>
            </a:r>
          </a:p>
          <a:p>
            <a:pPr algn="l" eaLnBrk="0" hangingPunct="0">
              <a:spcBef>
                <a:spcPct val="30000"/>
              </a:spcBef>
            </a:pPr>
            <a:r>
              <a:rPr lang="en-GB" sz="1200" b="0">
                <a:solidFill>
                  <a:schemeClr val="tx1"/>
                </a:solidFill>
                <a:latin typeface="Times New Roman" charset="0"/>
              </a:rPr>
              <a:t>Sabena New Airlines carrier, EMS Shipment to China.  Intercepted at Zaventem Airport, Brussels, Belgium in transit.  Carved ivory goods and tusks.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pPr/>
              <a:t>30</a:t>
            </a:fld>
            <a:endParaRPr lang="en-US"/>
          </a:p>
        </p:txBody>
      </p:sp>
    </p:spTree>
    <p:extLst>
      <p:ext uri="{BB962C8B-B14F-4D97-AF65-F5344CB8AC3E}">
        <p14:creationId xmlns:p14="http://schemas.microsoft.com/office/powerpoint/2010/main" val="4266464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pPr/>
              <a:t>31</a:t>
            </a:fld>
            <a:endParaRPr lang="en-US"/>
          </a:p>
        </p:txBody>
      </p:sp>
    </p:spTree>
    <p:extLst>
      <p:ext uri="{BB962C8B-B14F-4D97-AF65-F5344CB8AC3E}">
        <p14:creationId xmlns:p14="http://schemas.microsoft.com/office/powerpoint/2010/main" val="3195635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pPr/>
              <a:t>32</a:t>
            </a:fld>
            <a:endParaRPr lang="en-US"/>
          </a:p>
        </p:txBody>
      </p:sp>
    </p:spTree>
    <p:extLst>
      <p:ext uri="{BB962C8B-B14F-4D97-AF65-F5344CB8AC3E}">
        <p14:creationId xmlns:p14="http://schemas.microsoft.com/office/powerpoint/2010/main" val="747121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pPr/>
              <a:t>33</a:t>
            </a:fld>
            <a:endParaRPr lang="en-US"/>
          </a:p>
        </p:txBody>
      </p:sp>
    </p:spTree>
    <p:extLst>
      <p:ext uri="{BB962C8B-B14F-4D97-AF65-F5344CB8AC3E}">
        <p14:creationId xmlns:p14="http://schemas.microsoft.com/office/powerpoint/2010/main" val="1861319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pPr/>
              <a:t>34</a:t>
            </a:fld>
            <a:endParaRPr lang="en-US"/>
          </a:p>
        </p:txBody>
      </p:sp>
    </p:spTree>
    <p:extLst>
      <p:ext uri="{BB962C8B-B14F-4D97-AF65-F5344CB8AC3E}">
        <p14:creationId xmlns:p14="http://schemas.microsoft.com/office/powerpoint/2010/main" val="4265468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364ADE70-2EDB-45B6-A939-2B4C624F24D9}" type="slidenum">
              <a:rPr lang="en-US">
                <a:latin typeface="Arial" pitchFamily="34" charset="0"/>
                <a:cs typeface="Arial" pitchFamily="34" charset="0"/>
              </a:rPr>
              <a:pPr/>
              <a:t>7</a:t>
            </a:fld>
            <a:endParaRPr lang="en-US">
              <a:latin typeface="Arial" pitchFamily="34" charset="0"/>
              <a:cs typeface="Arial" pitchFamily="34" charset="0"/>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xfrm flipV="1">
            <a:off x="5249863" y="4252913"/>
            <a:ext cx="693737" cy="90487"/>
          </a:xfrm>
          <a:noFill/>
          <a:ln/>
        </p:spPr>
        <p:txBody>
          <a:bodyPr/>
          <a:lstStyle/>
          <a:p>
            <a:pPr eaLnBrk="1" hangingPunct="1">
              <a:lnSpc>
                <a:spcPct val="80000"/>
              </a:lnSpc>
            </a:pPr>
            <a:endParaRPr lang="en-US" sz="800"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pPr/>
              <a:t>35</a:t>
            </a:fld>
            <a:endParaRPr lang="en-US"/>
          </a:p>
        </p:txBody>
      </p:sp>
    </p:spTree>
    <p:extLst>
      <p:ext uri="{BB962C8B-B14F-4D97-AF65-F5344CB8AC3E}">
        <p14:creationId xmlns:p14="http://schemas.microsoft.com/office/powerpoint/2010/main" val="3527311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by TRAFFIC and WCS shows</a:t>
            </a:r>
            <a:r>
              <a:rPr lang="en-US" baseline="0" dirty="0" smtClean="0"/>
              <a:t> that 3 countries in Africa appear to account for most illegal ivory exports (although this doesn’t indicate the source of the ivory).  Vietnam, Hong Kong, and Malaysia are key transit points and Thailand and China are the principal consumer countries.</a:t>
            </a:r>
          </a:p>
          <a:p>
            <a:endParaRPr lang="en-US" baseline="0" dirty="0" smtClean="0"/>
          </a:p>
          <a:p>
            <a:r>
              <a:rPr lang="en-US" baseline="0" dirty="0" smtClean="0"/>
              <a:t>WCS is working with the secretariat of the UN Convention on International Trade in Endangered Species to push for CITES sanctions – that is a ban on all listed species, including timber.</a:t>
            </a:r>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pPr/>
              <a:t>36</a:t>
            </a:fld>
            <a:endParaRPr lang="en-US"/>
          </a:p>
        </p:txBody>
      </p:sp>
    </p:spTree>
    <p:extLst>
      <p:ext uri="{BB962C8B-B14F-4D97-AF65-F5344CB8AC3E}">
        <p14:creationId xmlns:p14="http://schemas.microsoft.com/office/powerpoint/2010/main" val="582385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D75014-D5B1-478C-832F-296FDF47C5D4}" type="slidenum">
              <a:rPr lang="en-US" smtClean="0"/>
              <a:pPr/>
              <a:t>39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96875" indent="-396875">
              <a:buFont typeface="Arial" pitchFamily="34" charset="0"/>
              <a:buNone/>
            </a:pPr>
            <a:r>
              <a:rPr lang="en-US" sz="800" kern="1200" dirty="0" smtClean="0">
                <a:solidFill>
                  <a:schemeClr val="tx1"/>
                </a:solidFill>
                <a:effectLst>
                  <a:glow rad="63500">
                    <a:schemeClr val="accent2">
                      <a:satMod val="175000"/>
                      <a:alpha val="40000"/>
                    </a:schemeClr>
                  </a:glow>
                </a:effectLst>
                <a:latin typeface="+mn-lt"/>
                <a:ea typeface="+mn-ea"/>
                <a:cs typeface="+mn-cs"/>
              </a:rPr>
              <a:t>~130 countries</a:t>
            </a:r>
            <a:r>
              <a:rPr lang="en-US" sz="800" kern="1200" baseline="0" dirty="0" smtClean="0">
                <a:solidFill>
                  <a:schemeClr val="tx1"/>
                </a:solidFill>
                <a:effectLst>
                  <a:glow rad="63500">
                    <a:schemeClr val="accent2">
                      <a:satMod val="175000"/>
                      <a:alpha val="40000"/>
                    </a:schemeClr>
                  </a:glow>
                </a:effectLst>
                <a:latin typeface="+mn-lt"/>
                <a:ea typeface="+mn-ea"/>
                <a:cs typeface="+mn-cs"/>
              </a:rPr>
              <a:t> report shark landings to FAO</a:t>
            </a:r>
            <a:endParaRPr lang="en-US" sz="800" kern="1200" dirty="0" smtClean="0">
              <a:solidFill>
                <a:schemeClr val="tx1"/>
              </a:solidFill>
              <a:effectLst>
                <a:glow rad="63500">
                  <a:schemeClr val="accent2">
                    <a:satMod val="175000"/>
                    <a:alpha val="40000"/>
                  </a:schemeClr>
                </a:glow>
              </a:effectLst>
              <a:latin typeface="+mn-lt"/>
              <a:ea typeface="+mn-ea"/>
              <a:cs typeface="+mn-cs"/>
            </a:endParaRPr>
          </a:p>
          <a:p>
            <a:pPr marL="396875" indent="-396875">
              <a:buFont typeface="Arial" pitchFamily="34" charset="0"/>
              <a:buNone/>
            </a:pPr>
            <a:r>
              <a:rPr lang="en-US" sz="800" kern="1200" dirty="0" smtClean="0">
                <a:solidFill>
                  <a:schemeClr val="tx1"/>
                </a:solidFill>
                <a:effectLst>
                  <a:glow rad="63500">
                    <a:schemeClr val="accent2">
                      <a:satMod val="175000"/>
                      <a:alpha val="40000"/>
                    </a:schemeClr>
                  </a:glow>
                </a:effectLst>
                <a:latin typeface="+mn-lt"/>
                <a:ea typeface="+mn-ea"/>
                <a:cs typeface="+mn-cs"/>
              </a:rPr>
              <a:t>Top 10 (</a:t>
            </a:r>
            <a:r>
              <a:rPr lang="en-US" sz="800" kern="1200" dirty="0" err="1" smtClean="0">
                <a:solidFill>
                  <a:schemeClr val="tx1"/>
                </a:solidFill>
                <a:effectLst>
                  <a:glow rad="63500">
                    <a:schemeClr val="accent2">
                      <a:satMod val="175000"/>
                      <a:alpha val="40000"/>
                    </a:schemeClr>
                  </a:glow>
                </a:effectLst>
                <a:latin typeface="+mn-lt"/>
                <a:ea typeface="+mn-ea"/>
                <a:cs typeface="+mn-cs"/>
              </a:rPr>
              <a:t>ave</a:t>
            </a:r>
            <a:r>
              <a:rPr lang="en-US" sz="800" kern="1200" baseline="0" dirty="0" smtClean="0">
                <a:solidFill>
                  <a:schemeClr val="tx1"/>
                </a:solidFill>
                <a:effectLst>
                  <a:glow rad="63500">
                    <a:schemeClr val="accent2">
                      <a:satMod val="175000"/>
                      <a:alpha val="40000"/>
                    </a:schemeClr>
                  </a:glow>
                </a:effectLst>
                <a:latin typeface="+mn-lt"/>
                <a:ea typeface="+mn-ea"/>
                <a:cs typeface="+mn-cs"/>
              </a:rPr>
              <a:t> catch 2000-08) = 57% of global reported landings</a:t>
            </a:r>
            <a:endParaRPr lang="en-US" sz="800" kern="1200" dirty="0" smtClean="0">
              <a:solidFill>
                <a:schemeClr val="tx1"/>
              </a:solidFill>
              <a:effectLst>
                <a:glow rad="63500">
                  <a:schemeClr val="accent2">
                    <a:satMod val="175000"/>
                    <a:alpha val="40000"/>
                  </a:schemeClr>
                </a:glow>
              </a:effectLst>
              <a:latin typeface="+mn-lt"/>
              <a:ea typeface="+mn-ea"/>
              <a:cs typeface="+mn-cs"/>
            </a:endParaRPr>
          </a:p>
          <a:p>
            <a:pPr marL="396875" indent="-396875">
              <a:buFont typeface="Arial" pitchFamily="34" charset="0"/>
              <a:buChar char="•"/>
            </a:pPr>
            <a:r>
              <a:rPr lang="en-US" sz="800" kern="1200" dirty="0" smtClean="0">
                <a:solidFill>
                  <a:schemeClr val="tx1"/>
                </a:solidFill>
                <a:effectLst>
                  <a:glow rad="63500">
                    <a:schemeClr val="accent2">
                      <a:satMod val="175000"/>
                      <a:alpha val="40000"/>
                    </a:schemeClr>
                  </a:glow>
                </a:effectLst>
                <a:latin typeface="+mn-lt"/>
                <a:ea typeface="+mn-ea"/>
                <a:cs typeface="+mn-cs"/>
              </a:rPr>
              <a:t>Indonesia</a:t>
            </a:r>
            <a:r>
              <a:rPr lang="en-US" sz="800" kern="1200" baseline="0" dirty="0" smtClean="0">
                <a:solidFill>
                  <a:schemeClr val="tx1"/>
                </a:solidFill>
                <a:effectLst>
                  <a:glow rad="63500">
                    <a:schemeClr val="accent2">
                      <a:satMod val="175000"/>
                      <a:alpha val="40000"/>
                    </a:schemeClr>
                  </a:glow>
                </a:effectLst>
                <a:latin typeface="+mn-lt"/>
                <a:ea typeface="+mn-ea"/>
                <a:cs typeface="+mn-cs"/>
              </a:rPr>
              <a:t> 13.3%</a:t>
            </a:r>
          </a:p>
          <a:p>
            <a:pPr marL="396875" indent="-396875">
              <a:buFont typeface="Arial" pitchFamily="34" charset="0"/>
              <a:buChar char="•"/>
            </a:pPr>
            <a:r>
              <a:rPr lang="en-US" sz="800" kern="1200" baseline="0" dirty="0" smtClean="0">
                <a:solidFill>
                  <a:schemeClr val="tx1"/>
                </a:solidFill>
                <a:effectLst>
                  <a:glow rad="63500">
                    <a:schemeClr val="accent2">
                      <a:satMod val="175000"/>
                      <a:alpha val="40000"/>
                    </a:schemeClr>
                  </a:glow>
                </a:effectLst>
                <a:latin typeface="+mn-lt"/>
                <a:ea typeface="+mn-ea"/>
                <a:cs typeface="+mn-cs"/>
              </a:rPr>
              <a:t>India 9,0%</a:t>
            </a:r>
          </a:p>
          <a:p>
            <a:pPr marL="396875" indent="-396875">
              <a:buFont typeface="Arial" pitchFamily="34" charset="0"/>
              <a:buChar char="•"/>
            </a:pPr>
            <a:r>
              <a:rPr lang="en-US" sz="800" kern="1200" baseline="0" dirty="0" smtClean="0">
                <a:solidFill>
                  <a:schemeClr val="tx1"/>
                </a:solidFill>
                <a:effectLst>
                  <a:glow rad="63500">
                    <a:schemeClr val="accent2">
                      <a:satMod val="175000"/>
                      <a:alpha val="40000"/>
                    </a:schemeClr>
                  </a:glow>
                </a:effectLst>
                <a:latin typeface="+mn-lt"/>
                <a:ea typeface="+mn-ea"/>
                <a:cs typeface="+mn-cs"/>
              </a:rPr>
              <a:t>Spain 7.3%</a:t>
            </a:r>
          </a:p>
          <a:p>
            <a:pPr marL="396875" indent="-396875">
              <a:buFont typeface="Arial" pitchFamily="34" charset="0"/>
              <a:buChar char="•"/>
            </a:pPr>
            <a:r>
              <a:rPr lang="en-US" sz="800" kern="1200" baseline="0" dirty="0" smtClean="0">
                <a:solidFill>
                  <a:schemeClr val="tx1"/>
                </a:solidFill>
                <a:effectLst>
                  <a:glow rad="63500">
                    <a:schemeClr val="accent2">
                      <a:satMod val="175000"/>
                      <a:alpha val="40000"/>
                    </a:schemeClr>
                  </a:glow>
                </a:effectLst>
                <a:latin typeface="+mn-lt"/>
                <a:ea typeface="+mn-ea"/>
                <a:cs typeface="+mn-cs"/>
              </a:rPr>
              <a:t>Taiwan 5.8</a:t>
            </a:r>
          </a:p>
          <a:p>
            <a:pPr marL="396875" indent="-396875">
              <a:buFont typeface="Arial" pitchFamily="34" charset="0"/>
              <a:buChar char="•"/>
            </a:pPr>
            <a:r>
              <a:rPr lang="en-US" sz="800" kern="1200" baseline="0" dirty="0" smtClean="0">
                <a:solidFill>
                  <a:schemeClr val="tx1"/>
                </a:solidFill>
                <a:effectLst>
                  <a:glow rad="63500">
                    <a:schemeClr val="accent2">
                      <a:satMod val="175000"/>
                      <a:alpha val="40000"/>
                    </a:schemeClr>
                  </a:glow>
                </a:effectLst>
                <a:latin typeface="+mn-lt"/>
                <a:ea typeface="+mn-ea"/>
                <a:cs typeface="+mn-cs"/>
              </a:rPr>
              <a:t>Argentina 4.3</a:t>
            </a:r>
          </a:p>
          <a:p>
            <a:pPr marL="396875" indent="-396875">
              <a:buFont typeface="Arial" pitchFamily="34" charset="0"/>
              <a:buChar char="•"/>
            </a:pPr>
            <a:r>
              <a:rPr lang="en-US" sz="800" kern="1200" baseline="0" dirty="0" smtClean="0">
                <a:solidFill>
                  <a:schemeClr val="tx1"/>
                </a:solidFill>
                <a:effectLst>
                  <a:glow rad="63500">
                    <a:schemeClr val="accent2">
                      <a:satMod val="175000"/>
                      <a:alpha val="40000"/>
                    </a:schemeClr>
                  </a:glow>
                </a:effectLst>
                <a:latin typeface="+mn-lt"/>
                <a:ea typeface="+mn-ea"/>
                <a:cs typeface="+mn-cs"/>
              </a:rPr>
              <a:t>Mexico 4.1</a:t>
            </a:r>
          </a:p>
          <a:p>
            <a:pPr marL="396875" indent="-396875">
              <a:buFont typeface="Arial" pitchFamily="34" charset="0"/>
              <a:buChar char="•"/>
            </a:pPr>
            <a:r>
              <a:rPr lang="en-US" sz="800" kern="1200" baseline="0" dirty="0" smtClean="0">
                <a:solidFill>
                  <a:schemeClr val="tx1"/>
                </a:solidFill>
                <a:effectLst>
                  <a:glow rad="63500">
                    <a:schemeClr val="accent2">
                      <a:satMod val="175000"/>
                      <a:alpha val="40000"/>
                    </a:schemeClr>
                  </a:glow>
                </a:effectLst>
                <a:latin typeface="+mn-lt"/>
                <a:ea typeface="+mn-ea"/>
                <a:cs typeface="+mn-cs"/>
              </a:rPr>
              <a:t>Pakistan 3.9</a:t>
            </a:r>
          </a:p>
          <a:p>
            <a:pPr marL="396875" indent="-396875">
              <a:buFont typeface="Arial" pitchFamily="34" charset="0"/>
              <a:buChar char="•"/>
            </a:pPr>
            <a:r>
              <a:rPr lang="en-US" sz="800" kern="1200" baseline="0" dirty="0" smtClean="0">
                <a:solidFill>
                  <a:schemeClr val="tx1"/>
                </a:solidFill>
                <a:effectLst>
                  <a:glow rad="63500">
                    <a:schemeClr val="accent2">
                      <a:satMod val="175000"/>
                      <a:alpha val="40000"/>
                    </a:schemeClr>
                  </a:glow>
                </a:effectLst>
                <a:latin typeface="+mn-lt"/>
                <a:ea typeface="+mn-ea"/>
                <a:cs typeface="+mn-cs"/>
              </a:rPr>
              <a:t>USA 3.7</a:t>
            </a:r>
          </a:p>
          <a:p>
            <a:pPr marL="396875" indent="-396875">
              <a:buFont typeface="Arial" pitchFamily="34" charset="0"/>
              <a:buChar char="•"/>
            </a:pPr>
            <a:r>
              <a:rPr lang="en-US" sz="800" kern="1200" baseline="0" dirty="0" smtClean="0">
                <a:solidFill>
                  <a:schemeClr val="tx1"/>
                </a:solidFill>
                <a:effectLst>
                  <a:glow rad="63500">
                    <a:schemeClr val="accent2">
                      <a:satMod val="175000"/>
                      <a:alpha val="40000"/>
                    </a:schemeClr>
                  </a:glow>
                </a:effectLst>
                <a:latin typeface="+mn-lt"/>
                <a:ea typeface="+mn-ea"/>
                <a:cs typeface="+mn-cs"/>
              </a:rPr>
              <a:t>Japan 3.0</a:t>
            </a:r>
          </a:p>
          <a:p>
            <a:pPr marL="396875" indent="-396875">
              <a:buFont typeface="Arial" pitchFamily="34" charset="0"/>
              <a:buChar char="•"/>
            </a:pPr>
            <a:r>
              <a:rPr lang="en-US" sz="800" kern="1200" baseline="0" dirty="0" err="1" smtClean="0">
                <a:solidFill>
                  <a:schemeClr val="tx1"/>
                </a:solidFill>
                <a:effectLst>
                  <a:glow rad="63500">
                    <a:schemeClr val="accent2">
                      <a:satMod val="175000"/>
                      <a:alpha val="40000"/>
                    </a:schemeClr>
                  </a:glow>
                </a:effectLst>
                <a:latin typeface="+mn-lt"/>
                <a:ea typeface="+mn-ea"/>
                <a:cs typeface="+mn-cs"/>
              </a:rPr>
              <a:t>Malyasia</a:t>
            </a:r>
            <a:r>
              <a:rPr lang="en-US" sz="800" kern="1200" baseline="0" dirty="0" smtClean="0">
                <a:solidFill>
                  <a:schemeClr val="tx1"/>
                </a:solidFill>
                <a:effectLst>
                  <a:glow rad="63500">
                    <a:schemeClr val="accent2">
                      <a:satMod val="175000"/>
                      <a:alpha val="40000"/>
                    </a:schemeClr>
                  </a:glow>
                </a:effectLst>
                <a:latin typeface="+mn-lt"/>
                <a:ea typeface="+mn-ea"/>
                <a:cs typeface="+mn-cs"/>
              </a:rPr>
              <a:t> 3.0</a:t>
            </a:r>
            <a:endParaRPr lang="en-US" sz="800" kern="1200" dirty="0" smtClean="0">
              <a:solidFill>
                <a:schemeClr val="tx1"/>
              </a:solidFill>
              <a:effectLst>
                <a:glow rad="63500">
                  <a:schemeClr val="accent2">
                    <a:satMod val="175000"/>
                    <a:alpha val="40000"/>
                  </a:schemeClr>
                </a:glow>
              </a:effectLst>
              <a:latin typeface="+mn-lt"/>
              <a:ea typeface="+mn-ea"/>
              <a:cs typeface="+mn-cs"/>
            </a:endParaRPr>
          </a:p>
        </p:txBody>
      </p:sp>
      <p:sp>
        <p:nvSpPr>
          <p:cNvPr id="4" name="Slide Number Placeholder 3"/>
          <p:cNvSpPr>
            <a:spLocks noGrp="1"/>
          </p:cNvSpPr>
          <p:nvPr>
            <p:ph type="sldNum" sz="quarter" idx="10"/>
          </p:nvPr>
        </p:nvSpPr>
        <p:spPr/>
        <p:txBody>
          <a:bodyPr/>
          <a:lstStyle/>
          <a:p>
            <a:fld id="{6FD75014-D5B1-478C-832F-296FDF47C5D4}" type="slidenum">
              <a:rPr lang="en-US" smtClean="0"/>
              <a:pPr/>
              <a:t>40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559B98-33F3-4A3C-9723-23C38DBDA5B3}" type="slidenum">
              <a:rPr lang="en-US" smtClean="0">
                <a:solidFill>
                  <a:prstClr val="black"/>
                </a:solidFill>
              </a:rPr>
              <a:pPr/>
              <a:t>41</a:t>
            </a:fld>
            <a:endParaRPr 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A559B98-33F3-4A3C-9723-23C38DBDA5B3}" type="slidenum">
              <a:rPr lang="en-US" smtClean="0">
                <a:solidFill>
                  <a:prstClr val="black"/>
                </a:solidFill>
              </a:rPr>
              <a:pPr/>
              <a:t>42</a:t>
            </a:fld>
            <a:endParaRPr 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ea typeface="ＭＳ Ｐゴシック" pitchFamily="34" charset="-128"/>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5B7C69B-94B2-404A-95D2-0E1E0EA0B55D}" type="slidenum">
              <a:rPr lang="en-US" altLang="en-US" sz="1200">
                <a:latin typeface="Calibri" pitchFamily="34" charset="0"/>
              </a:rPr>
              <a:pPr eaLnBrk="1" hangingPunct="1"/>
              <a:t>43</a:t>
            </a:fld>
            <a:endParaRPr lang="en-US" altLang="en-US" sz="120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E43B9B-E298-4B16-BC4D-6A3F94112617}" type="slidenum">
              <a:rPr lang="en-US" smtClean="0"/>
              <a:pPr/>
              <a:t>44</a:t>
            </a:fld>
            <a:endParaRPr lang="en-US"/>
          </a:p>
        </p:txBody>
      </p:sp>
    </p:spTree>
    <p:extLst>
      <p:ext uri="{BB962C8B-B14F-4D97-AF65-F5344CB8AC3E}">
        <p14:creationId xmlns:p14="http://schemas.microsoft.com/office/powerpoint/2010/main" val="3602096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D202D2-EDC5-461D-B218-EE5FB772FC4E}" type="slidenum">
              <a:rPr lang="zh-CN" altLang="en-US"/>
              <a:pPr/>
              <a:t>52</a:t>
            </a:fld>
            <a:endParaRPr lang="en-US" altLang="zh-CN"/>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452F61-EC7A-4B80-9F68-522273CBBD19}" type="slidenum">
              <a:rPr lang="zh-CN" altLang="en-US"/>
              <a:pPr/>
              <a:t>58</a:t>
            </a:fld>
            <a:endParaRPr lang="en-US" altLang="zh-CN"/>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EE407CCF-FFD0-46D0-82F0-3D73714E202E}" type="slidenum">
              <a:rPr lang="en-US"/>
              <a:pPr/>
              <a:t>8</a:t>
            </a:fld>
            <a:endParaRPr lang="en-US"/>
          </a:p>
        </p:txBody>
      </p:sp>
      <p:sp>
        <p:nvSpPr>
          <p:cNvPr id="15363" name="Rectangle 2"/>
          <p:cNvSpPr>
            <a:spLocks noGrp="1" noRot="1" noChangeAspect="1" noChangeArrowheads="1" noTextEdit="1"/>
          </p:cNvSpPr>
          <p:nvPr>
            <p:ph type="sldImg"/>
          </p:nvPr>
        </p:nvSpPr>
        <p:spPr>
          <a:xfrm>
            <a:off x="1143000" y="684213"/>
            <a:ext cx="4572000" cy="3429000"/>
          </a:xfrm>
          <a:ln/>
        </p:spPr>
      </p:sp>
      <p:sp>
        <p:nvSpPr>
          <p:cNvPr id="15364" name="Rectangle 3"/>
          <p:cNvSpPr>
            <a:spLocks noGrp="1" noChangeArrowheads="1"/>
          </p:cNvSpPr>
          <p:nvPr>
            <p:ph type="body" idx="1"/>
          </p:nvPr>
        </p:nvSpPr>
        <p:spPr>
          <a:xfrm>
            <a:off x="914400" y="4343400"/>
            <a:ext cx="5029200" cy="4116388"/>
          </a:xfrm>
          <a:noFill/>
          <a:ln/>
        </p:spPr>
        <p:txBody>
          <a:bodyPr lIns="90151" tIns="45075" rIns="90151" bIns="45075"/>
          <a:lstStyle/>
          <a:p>
            <a:endParaRPr lang="en-US" smtClean="0">
              <a:latin typeface="Times New Roman" pitchFamily="18" charset="0"/>
            </a:endParaRPr>
          </a:p>
          <a:p>
            <a:endParaRPr lang="en-US" smtClean="0">
              <a:latin typeface="Times New Roman" pitchFamily="18" charset="0"/>
            </a:endParaRPr>
          </a:p>
          <a:p>
            <a:pPr>
              <a:buFontTx/>
              <a:buChar char="•"/>
            </a:pPr>
            <a:r>
              <a:rPr lang="en-US" smtClean="0">
                <a:latin typeface="Times New Roman" pitchFamily="18" charset="0"/>
              </a:rPr>
              <a:t>   The main provisions of CITES are as follows:</a:t>
            </a:r>
          </a:p>
          <a:p>
            <a:pPr>
              <a:buFontTx/>
              <a:buChar char="•"/>
            </a:pPr>
            <a:endParaRPr lang="en-US" smtClean="0">
              <a:latin typeface="Times New Roman" pitchFamily="18" charset="0"/>
            </a:endParaRPr>
          </a:p>
          <a:p>
            <a:pPr>
              <a:buFontTx/>
              <a:buChar char="•"/>
            </a:pPr>
            <a:r>
              <a:rPr lang="en-US" smtClean="0">
                <a:latin typeface="Times New Roman" pitchFamily="18" charset="0"/>
              </a:rPr>
              <a:t>   CITES regulates trade by including species in one of three appendices.  Each appendix has a different level of protection and/or permit requirements.</a:t>
            </a:r>
          </a:p>
          <a:p>
            <a:endParaRPr lang="en-US" smtClean="0">
              <a:latin typeface="Times New Roman" pitchFamily="18" charset="0"/>
            </a:endParaRPr>
          </a:p>
          <a:p>
            <a:pPr>
              <a:buFontTx/>
              <a:buChar char="•"/>
            </a:pPr>
            <a:r>
              <a:rPr lang="en-US" smtClean="0">
                <a:latin typeface="Times New Roman" pitchFamily="18" charset="0"/>
              </a:rPr>
              <a:t>   CITES requires its Parties to establish one or more Management Authorities competent to grant permits or certificates on behalf of that party, and one or more Scientific Authorities.</a:t>
            </a:r>
          </a:p>
          <a:p>
            <a:endParaRPr lang="en-US" smtClean="0">
              <a:latin typeface="Times New Roman" pitchFamily="18" charset="0"/>
            </a:endParaRPr>
          </a:p>
          <a:p>
            <a:pPr>
              <a:buFontTx/>
              <a:buChar char="•"/>
            </a:pPr>
            <a:r>
              <a:rPr lang="en-US" smtClean="0">
                <a:latin typeface="Times New Roman" pitchFamily="18" charset="0"/>
              </a:rPr>
              <a:t>  CITES establishes a Secretariat for purposes of administering the Convention.  The CITES Secretariat is based in Geneva, Switzerland.</a:t>
            </a:r>
          </a:p>
          <a:p>
            <a:endParaRPr lang="en-US" smtClean="0">
              <a:latin typeface="Times New Roman" pitchFamily="18" charset="0"/>
            </a:endParaRPr>
          </a:p>
          <a:p>
            <a:pPr>
              <a:buFontTx/>
              <a:buChar char="•"/>
            </a:pPr>
            <a:r>
              <a:rPr lang="en-US" smtClean="0">
                <a:latin typeface="Times New Roman" pitchFamily="18" charset="0"/>
              </a:rPr>
              <a:t>  CITES holds a biennial meeting of all Party countries in order to conduct a variety of business, including voting on various proposals to amend the three appendices.   This meeting is called the Meeting of the Conference of the Parties.   The eleventh meeting of the Conference of the Parties is scheduled for Nairobi, Kenya in April 2000.</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ea typeface="ＭＳ Ｐゴシック" pitchFamily="34" charset="-128"/>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788" eaLnBrk="0" hangingPunct="0">
              <a:defRPr sz="1300">
                <a:solidFill>
                  <a:schemeClr val="tx1"/>
                </a:solidFill>
                <a:latin typeface="Arial" charset="0"/>
                <a:ea typeface="ＭＳ Ｐゴシック" pitchFamily="34" charset="-128"/>
              </a:defRPr>
            </a:lvl1pPr>
            <a:lvl2pPr marL="685817" indent="-263776" defTabSz="877788" eaLnBrk="0" hangingPunct="0">
              <a:defRPr sz="1300">
                <a:solidFill>
                  <a:schemeClr val="tx1"/>
                </a:solidFill>
                <a:latin typeface="Arial" charset="0"/>
                <a:ea typeface="ＭＳ Ｐゴシック" pitchFamily="34" charset="-128"/>
              </a:defRPr>
            </a:lvl2pPr>
            <a:lvl3pPr marL="1055103" indent="-211021" defTabSz="877788" eaLnBrk="0" hangingPunct="0">
              <a:defRPr sz="1300">
                <a:solidFill>
                  <a:schemeClr val="tx1"/>
                </a:solidFill>
                <a:latin typeface="Arial" charset="0"/>
                <a:ea typeface="ＭＳ Ｐゴシック" pitchFamily="34" charset="-128"/>
              </a:defRPr>
            </a:lvl3pPr>
            <a:lvl4pPr marL="1477145" indent="-211021" defTabSz="877788" eaLnBrk="0" hangingPunct="0">
              <a:defRPr sz="1300">
                <a:solidFill>
                  <a:schemeClr val="tx1"/>
                </a:solidFill>
                <a:latin typeface="Arial" charset="0"/>
                <a:ea typeface="ＭＳ Ｐゴシック" pitchFamily="34" charset="-128"/>
              </a:defRPr>
            </a:lvl4pPr>
            <a:lvl5pPr marL="1899186" indent="-211021" defTabSz="877788" eaLnBrk="0" hangingPunct="0">
              <a:defRPr sz="1300">
                <a:solidFill>
                  <a:schemeClr val="tx1"/>
                </a:solidFill>
                <a:latin typeface="Arial" charset="0"/>
                <a:ea typeface="ＭＳ Ｐゴシック" pitchFamily="34" charset="-128"/>
              </a:defRPr>
            </a:lvl5pPr>
            <a:lvl6pPr marL="2321227"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6pPr>
            <a:lvl7pPr marL="2743269"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7pPr>
            <a:lvl8pPr marL="3165310"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8pPr>
            <a:lvl9pPr marL="3587351"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9pPr>
          </a:lstStyle>
          <a:p>
            <a:pPr eaLnBrk="1" hangingPunct="1"/>
            <a:fld id="{842AC9AB-ED96-48A7-9179-A0267B8C6BF2}" type="slidenum">
              <a:rPr lang="en-US" sz="1200"/>
              <a:pPr eaLnBrk="1" hangingPunct="1"/>
              <a:t>59</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ea typeface="ＭＳ Ｐゴシック" pitchFamily="34" charset="-128"/>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788" eaLnBrk="0" hangingPunct="0">
              <a:defRPr sz="1300">
                <a:solidFill>
                  <a:schemeClr val="tx1"/>
                </a:solidFill>
                <a:latin typeface="Arial" charset="0"/>
                <a:ea typeface="ＭＳ Ｐゴシック" pitchFamily="34" charset="-128"/>
              </a:defRPr>
            </a:lvl1pPr>
            <a:lvl2pPr marL="685817" indent="-263776" defTabSz="877788" eaLnBrk="0" hangingPunct="0">
              <a:defRPr sz="1300">
                <a:solidFill>
                  <a:schemeClr val="tx1"/>
                </a:solidFill>
                <a:latin typeface="Arial" charset="0"/>
                <a:ea typeface="ＭＳ Ｐゴシック" pitchFamily="34" charset="-128"/>
              </a:defRPr>
            </a:lvl2pPr>
            <a:lvl3pPr marL="1055103" indent="-211021" defTabSz="877788" eaLnBrk="0" hangingPunct="0">
              <a:defRPr sz="1300">
                <a:solidFill>
                  <a:schemeClr val="tx1"/>
                </a:solidFill>
                <a:latin typeface="Arial" charset="0"/>
                <a:ea typeface="ＭＳ Ｐゴシック" pitchFamily="34" charset="-128"/>
              </a:defRPr>
            </a:lvl3pPr>
            <a:lvl4pPr marL="1477145" indent="-211021" defTabSz="877788" eaLnBrk="0" hangingPunct="0">
              <a:defRPr sz="1300">
                <a:solidFill>
                  <a:schemeClr val="tx1"/>
                </a:solidFill>
                <a:latin typeface="Arial" charset="0"/>
                <a:ea typeface="ＭＳ Ｐゴシック" pitchFamily="34" charset="-128"/>
              </a:defRPr>
            </a:lvl4pPr>
            <a:lvl5pPr marL="1899186" indent="-211021" defTabSz="877788" eaLnBrk="0" hangingPunct="0">
              <a:defRPr sz="1300">
                <a:solidFill>
                  <a:schemeClr val="tx1"/>
                </a:solidFill>
                <a:latin typeface="Arial" charset="0"/>
                <a:ea typeface="ＭＳ Ｐゴシック" pitchFamily="34" charset="-128"/>
              </a:defRPr>
            </a:lvl5pPr>
            <a:lvl6pPr marL="2321227"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6pPr>
            <a:lvl7pPr marL="2743269"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7pPr>
            <a:lvl8pPr marL="3165310"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8pPr>
            <a:lvl9pPr marL="3587351"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9pPr>
          </a:lstStyle>
          <a:p>
            <a:pPr eaLnBrk="1" hangingPunct="1"/>
            <a:fld id="{DB0338DE-3EA4-44E9-B71C-1999F8394315}" type="slidenum">
              <a:rPr lang="en-US" sz="1200"/>
              <a:pPr eaLnBrk="1" hangingPunct="1"/>
              <a:t>60</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ea typeface="ＭＳ Ｐゴシック" pitchFamily="34" charset="-128"/>
            </a:endParaRP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788" eaLnBrk="0" hangingPunct="0">
              <a:defRPr sz="1300">
                <a:solidFill>
                  <a:schemeClr val="tx1"/>
                </a:solidFill>
                <a:latin typeface="Arial" charset="0"/>
                <a:ea typeface="ＭＳ Ｐゴシック" pitchFamily="34" charset="-128"/>
              </a:defRPr>
            </a:lvl1pPr>
            <a:lvl2pPr marL="685817" indent="-263776" defTabSz="877788" eaLnBrk="0" hangingPunct="0">
              <a:defRPr sz="1300">
                <a:solidFill>
                  <a:schemeClr val="tx1"/>
                </a:solidFill>
                <a:latin typeface="Arial" charset="0"/>
                <a:ea typeface="ＭＳ Ｐゴシック" pitchFamily="34" charset="-128"/>
              </a:defRPr>
            </a:lvl2pPr>
            <a:lvl3pPr marL="1055103" indent="-211021" defTabSz="877788" eaLnBrk="0" hangingPunct="0">
              <a:defRPr sz="1300">
                <a:solidFill>
                  <a:schemeClr val="tx1"/>
                </a:solidFill>
                <a:latin typeface="Arial" charset="0"/>
                <a:ea typeface="ＭＳ Ｐゴシック" pitchFamily="34" charset="-128"/>
              </a:defRPr>
            </a:lvl3pPr>
            <a:lvl4pPr marL="1477145" indent="-211021" defTabSz="877788" eaLnBrk="0" hangingPunct="0">
              <a:defRPr sz="1300">
                <a:solidFill>
                  <a:schemeClr val="tx1"/>
                </a:solidFill>
                <a:latin typeface="Arial" charset="0"/>
                <a:ea typeface="ＭＳ Ｐゴシック" pitchFamily="34" charset="-128"/>
              </a:defRPr>
            </a:lvl4pPr>
            <a:lvl5pPr marL="1899186" indent="-211021" defTabSz="877788" eaLnBrk="0" hangingPunct="0">
              <a:defRPr sz="1300">
                <a:solidFill>
                  <a:schemeClr val="tx1"/>
                </a:solidFill>
                <a:latin typeface="Arial" charset="0"/>
                <a:ea typeface="ＭＳ Ｐゴシック" pitchFamily="34" charset="-128"/>
              </a:defRPr>
            </a:lvl5pPr>
            <a:lvl6pPr marL="2321227"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6pPr>
            <a:lvl7pPr marL="2743269"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7pPr>
            <a:lvl8pPr marL="3165310"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8pPr>
            <a:lvl9pPr marL="3587351"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9pPr>
          </a:lstStyle>
          <a:p>
            <a:pPr eaLnBrk="1" hangingPunct="1"/>
            <a:fld id="{3E9E30FA-BBD4-44CF-B0B8-79DA4B91B90A}" type="slidenum">
              <a:rPr lang="en-US" sz="1200"/>
              <a:pPr eaLnBrk="1" hangingPunct="1"/>
              <a:t>66</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dirty="0" smtClean="0">
              <a:ea typeface="ＭＳ Ｐゴシック"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788" eaLnBrk="0" hangingPunct="0">
              <a:defRPr sz="1300">
                <a:solidFill>
                  <a:schemeClr val="tx1"/>
                </a:solidFill>
                <a:latin typeface="Arial" charset="0"/>
                <a:ea typeface="ＭＳ Ｐゴシック" pitchFamily="34" charset="-128"/>
              </a:defRPr>
            </a:lvl1pPr>
            <a:lvl2pPr marL="685817" indent="-263776" defTabSz="877788" eaLnBrk="0" hangingPunct="0">
              <a:defRPr sz="1300">
                <a:solidFill>
                  <a:schemeClr val="tx1"/>
                </a:solidFill>
                <a:latin typeface="Arial" charset="0"/>
                <a:ea typeface="ＭＳ Ｐゴシック" pitchFamily="34" charset="-128"/>
              </a:defRPr>
            </a:lvl2pPr>
            <a:lvl3pPr marL="1055103" indent="-211021" defTabSz="877788" eaLnBrk="0" hangingPunct="0">
              <a:defRPr sz="1300">
                <a:solidFill>
                  <a:schemeClr val="tx1"/>
                </a:solidFill>
                <a:latin typeface="Arial" charset="0"/>
                <a:ea typeface="ＭＳ Ｐゴシック" pitchFamily="34" charset="-128"/>
              </a:defRPr>
            </a:lvl3pPr>
            <a:lvl4pPr marL="1477145" indent="-211021" defTabSz="877788" eaLnBrk="0" hangingPunct="0">
              <a:defRPr sz="1300">
                <a:solidFill>
                  <a:schemeClr val="tx1"/>
                </a:solidFill>
                <a:latin typeface="Arial" charset="0"/>
                <a:ea typeface="ＭＳ Ｐゴシック" pitchFamily="34" charset="-128"/>
              </a:defRPr>
            </a:lvl4pPr>
            <a:lvl5pPr marL="1899186" indent="-211021" defTabSz="877788" eaLnBrk="0" hangingPunct="0">
              <a:defRPr sz="1300">
                <a:solidFill>
                  <a:schemeClr val="tx1"/>
                </a:solidFill>
                <a:latin typeface="Arial" charset="0"/>
                <a:ea typeface="ＭＳ Ｐゴシック" pitchFamily="34" charset="-128"/>
              </a:defRPr>
            </a:lvl5pPr>
            <a:lvl6pPr marL="2321227"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6pPr>
            <a:lvl7pPr marL="2743269"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7pPr>
            <a:lvl8pPr marL="3165310"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8pPr>
            <a:lvl9pPr marL="3587351"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9pPr>
          </a:lstStyle>
          <a:p>
            <a:pPr eaLnBrk="1" hangingPunct="1"/>
            <a:fld id="{98CFFFF8-98E7-49E1-A496-35749146D0D5}" type="slidenum">
              <a:rPr lang="en-US" sz="1200"/>
              <a:pPr eaLnBrk="1" hangingPunct="1"/>
              <a:t>67</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ea typeface="ＭＳ Ｐゴシック" pitchFamily="34" charset="-128"/>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788" eaLnBrk="0" hangingPunct="0">
              <a:defRPr sz="1300">
                <a:solidFill>
                  <a:schemeClr val="tx1"/>
                </a:solidFill>
                <a:latin typeface="Arial" charset="0"/>
                <a:ea typeface="ＭＳ Ｐゴシック" pitchFamily="34" charset="-128"/>
              </a:defRPr>
            </a:lvl1pPr>
            <a:lvl2pPr marL="685817" indent="-263776" defTabSz="877788" eaLnBrk="0" hangingPunct="0">
              <a:defRPr sz="1300">
                <a:solidFill>
                  <a:schemeClr val="tx1"/>
                </a:solidFill>
                <a:latin typeface="Arial" charset="0"/>
                <a:ea typeface="ＭＳ Ｐゴシック" pitchFamily="34" charset="-128"/>
              </a:defRPr>
            </a:lvl2pPr>
            <a:lvl3pPr marL="1055103" indent="-211021" defTabSz="877788" eaLnBrk="0" hangingPunct="0">
              <a:defRPr sz="1300">
                <a:solidFill>
                  <a:schemeClr val="tx1"/>
                </a:solidFill>
                <a:latin typeface="Arial" charset="0"/>
                <a:ea typeface="ＭＳ Ｐゴシック" pitchFamily="34" charset="-128"/>
              </a:defRPr>
            </a:lvl3pPr>
            <a:lvl4pPr marL="1477145" indent="-211021" defTabSz="877788" eaLnBrk="0" hangingPunct="0">
              <a:defRPr sz="1300">
                <a:solidFill>
                  <a:schemeClr val="tx1"/>
                </a:solidFill>
                <a:latin typeface="Arial" charset="0"/>
                <a:ea typeface="ＭＳ Ｐゴシック" pitchFamily="34" charset="-128"/>
              </a:defRPr>
            </a:lvl4pPr>
            <a:lvl5pPr marL="1899186" indent="-211021" defTabSz="877788" eaLnBrk="0" hangingPunct="0">
              <a:defRPr sz="1300">
                <a:solidFill>
                  <a:schemeClr val="tx1"/>
                </a:solidFill>
                <a:latin typeface="Arial" charset="0"/>
                <a:ea typeface="ＭＳ Ｐゴシック" pitchFamily="34" charset="-128"/>
              </a:defRPr>
            </a:lvl5pPr>
            <a:lvl6pPr marL="2321227"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6pPr>
            <a:lvl7pPr marL="2743269"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7pPr>
            <a:lvl8pPr marL="3165310"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8pPr>
            <a:lvl9pPr marL="3587351"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9pPr>
          </a:lstStyle>
          <a:p>
            <a:pPr eaLnBrk="1" hangingPunct="1"/>
            <a:fld id="{BF9C9BEF-25FA-4E14-9537-A1786D610556}" type="slidenum">
              <a:rPr lang="en-US" sz="1200"/>
              <a:pPr eaLnBrk="1" hangingPunct="1"/>
              <a:t>68</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ea typeface="ＭＳ Ｐゴシック" pitchFamily="34" charset="-128"/>
            </a:endParaRP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7788" eaLnBrk="0" hangingPunct="0">
              <a:defRPr sz="1300">
                <a:solidFill>
                  <a:schemeClr val="tx1"/>
                </a:solidFill>
                <a:latin typeface="Arial" charset="0"/>
                <a:ea typeface="ＭＳ Ｐゴシック" pitchFamily="34" charset="-128"/>
              </a:defRPr>
            </a:lvl1pPr>
            <a:lvl2pPr marL="685817" indent="-263776" defTabSz="877788" eaLnBrk="0" hangingPunct="0">
              <a:defRPr sz="1300">
                <a:solidFill>
                  <a:schemeClr val="tx1"/>
                </a:solidFill>
                <a:latin typeface="Arial" charset="0"/>
                <a:ea typeface="ＭＳ Ｐゴシック" pitchFamily="34" charset="-128"/>
              </a:defRPr>
            </a:lvl2pPr>
            <a:lvl3pPr marL="1055103" indent="-211021" defTabSz="877788" eaLnBrk="0" hangingPunct="0">
              <a:defRPr sz="1300">
                <a:solidFill>
                  <a:schemeClr val="tx1"/>
                </a:solidFill>
                <a:latin typeface="Arial" charset="0"/>
                <a:ea typeface="ＭＳ Ｐゴシック" pitchFamily="34" charset="-128"/>
              </a:defRPr>
            </a:lvl3pPr>
            <a:lvl4pPr marL="1477145" indent="-211021" defTabSz="877788" eaLnBrk="0" hangingPunct="0">
              <a:defRPr sz="1300">
                <a:solidFill>
                  <a:schemeClr val="tx1"/>
                </a:solidFill>
                <a:latin typeface="Arial" charset="0"/>
                <a:ea typeface="ＭＳ Ｐゴシック" pitchFamily="34" charset="-128"/>
              </a:defRPr>
            </a:lvl4pPr>
            <a:lvl5pPr marL="1899186" indent="-211021" defTabSz="877788" eaLnBrk="0" hangingPunct="0">
              <a:defRPr sz="1300">
                <a:solidFill>
                  <a:schemeClr val="tx1"/>
                </a:solidFill>
                <a:latin typeface="Arial" charset="0"/>
                <a:ea typeface="ＭＳ Ｐゴシック" pitchFamily="34" charset="-128"/>
              </a:defRPr>
            </a:lvl5pPr>
            <a:lvl6pPr marL="2321227"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6pPr>
            <a:lvl7pPr marL="2743269"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7pPr>
            <a:lvl8pPr marL="3165310"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8pPr>
            <a:lvl9pPr marL="3587351" indent="-211021" defTabSz="877788" eaLnBrk="0" fontAlgn="base" hangingPunct="0">
              <a:spcBef>
                <a:spcPct val="0"/>
              </a:spcBef>
              <a:spcAft>
                <a:spcPct val="0"/>
              </a:spcAft>
              <a:defRPr sz="1300">
                <a:solidFill>
                  <a:schemeClr val="tx1"/>
                </a:solidFill>
                <a:latin typeface="Arial" charset="0"/>
                <a:ea typeface="ＭＳ Ｐゴシック" pitchFamily="34" charset="-128"/>
              </a:defRPr>
            </a:lvl9pPr>
          </a:lstStyle>
          <a:p>
            <a:pPr eaLnBrk="1" hangingPunct="1"/>
            <a:fld id="{4A5DCA07-3533-484F-BB5C-B252BBB28D8C}" type="slidenum">
              <a:rPr lang="en-US" sz="1200"/>
              <a:pPr eaLnBrk="1" hangingPunct="1"/>
              <a:t>70</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746A08-4414-4148-8908-8FC6DADFB68E}" type="slidenum">
              <a:rPr lang="en-US" smtClean="0"/>
              <a:pPr/>
              <a:t>75</a:t>
            </a:fld>
            <a:endParaRPr lang="en-US"/>
          </a:p>
        </p:txBody>
      </p:sp>
    </p:spTree>
    <p:extLst>
      <p:ext uri="{BB962C8B-B14F-4D97-AF65-F5344CB8AC3E}">
        <p14:creationId xmlns:p14="http://schemas.microsoft.com/office/powerpoint/2010/main" val="3477657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1D9E57-835F-44AB-8A64-6C9603E92E2C}" type="slidenum">
              <a:rPr lang="zh-CN" altLang="en-US" smtClean="0"/>
              <a:pPr/>
              <a:t>78</a:t>
            </a:fld>
            <a:endParaRPr lang="en-US" altLang="zh-CN"/>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5B8CFD-A2A4-4FA3-A852-A5718EF0B33E}" type="slidenum">
              <a:rPr lang="en-US" smtClean="0"/>
              <a:pPr/>
              <a:t>81</a:t>
            </a:fld>
            <a:endParaRPr lang="en-US"/>
          </a:p>
        </p:txBody>
      </p:sp>
    </p:spTree>
    <p:extLst>
      <p:ext uri="{BB962C8B-B14F-4D97-AF65-F5344CB8AC3E}">
        <p14:creationId xmlns:p14="http://schemas.microsoft.com/office/powerpoint/2010/main" val="1905221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CD225FD-C8F1-45C4-8021-255028F5E3A0}" type="slidenum">
              <a:rPr lang="en-US"/>
              <a:pPr/>
              <a:t>9</a:t>
            </a:fld>
            <a:endParaRPr lang="en-US"/>
          </a:p>
        </p:txBody>
      </p:sp>
      <p:sp>
        <p:nvSpPr>
          <p:cNvPr id="17411" name="Rectangle 2"/>
          <p:cNvSpPr>
            <a:spLocks noGrp="1" noRot="1" noChangeAspect="1" noChangeArrowheads="1" noTextEdit="1"/>
          </p:cNvSpPr>
          <p:nvPr>
            <p:ph type="sldImg"/>
          </p:nvPr>
        </p:nvSpPr>
        <p:spPr>
          <a:xfrm>
            <a:off x="1143000" y="684213"/>
            <a:ext cx="4572000" cy="3429000"/>
          </a:xfrm>
          <a:ln/>
        </p:spPr>
      </p:sp>
      <p:sp>
        <p:nvSpPr>
          <p:cNvPr id="17412" name="Rectangle 3"/>
          <p:cNvSpPr>
            <a:spLocks noGrp="1" noChangeArrowheads="1"/>
          </p:cNvSpPr>
          <p:nvPr>
            <p:ph type="body" idx="1"/>
          </p:nvPr>
        </p:nvSpPr>
        <p:spPr>
          <a:xfrm>
            <a:off x="914400" y="4343400"/>
            <a:ext cx="5029200" cy="4116388"/>
          </a:xfrm>
          <a:noFill/>
          <a:ln/>
        </p:spPr>
        <p:txBody>
          <a:bodyPr lIns="90151" tIns="45075" rIns="90151" bIns="45075"/>
          <a:lstStyle/>
          <a:p>
            <a:pPr>
              <a:buFontTx/>
              <a:buChar char="•"/>
            </a:pPr>
            <a:endParaRPr lang="en-US" dirty="0"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41A9BD4C-B31C-4914-A9BE-5195E448460C}" type="slidenum">
              <a:rPr lang="en-US"/>
              <a:pPr/>
              <a:t>10</a:t>
            </a:fld>
            <a:endParaRPr lang="en-US"/>
          </a:p>
        </p:txBody>
      </p:sp>
      <p:sp>
        <p:nvSpPr>
          <p:cNvPr id="18435" name="Rectangle 2"/>
          <p:cNvSpPr>
            <a:spLocks noGrp="1" noRot="1" noChangeAspect="1" noChangeArrowheads="1" noTextEdit="1"/>
          </p:cNvSpPr>
          <p:nvPr>
            <p:ph type="sldImg"/>
          </p:nvPr>
        </p:nvSpPr>
        <p:spPr>
          <a:xfrm>
            <a:off x="1143000" y="684213"/>
            <a:ext cx="4572000" cy="3429000"/>
          </a:xfrm>
          <a:ln/>
        </p:spPr>
      </p:sp>
      <p:sp>
        <p:nvSpPr>
          <p:cNvPr id="18436" name="Rectangle 3"/>
          <p:cNvSpPr>
            <a:spLocks noGrp="1" noChangeArrowheads="1"/>
          </p:cNvSpPr>
          <p:nvPr>
            <p:ph type="body" idx="1"/>
          </p:nvPr>
        </p:nvSpPr>
        <p:spPr>
          <a:xfrm>
            <a:off x="914400" y="4343400"/>
            <a:ext cx="5029200" cy="4116388"/>
          </a:xfrm>
          <a:noFill/>
          <a:ln/>
        </p:spPr>
        <p:txBody>
          <a:bodyPr lIns="90151" tIns="45075" rIns="90151" bIns="45075"/>
          <a:lstStyle/>
          <a:p>
            <a:endParaRPr lang="en-US" dirty="0" smtClean="0">
              <a:latin typeface="Times New Roman" pitchFamily="18" charset="0"/>
            </a:endParaRPr>
          </a:p>
          <a:p>
            <a:endParaRPr lang="en-US" dirty="0"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ABEB97F5-A9C3-4398-A447-B5BCDFAECB8F}" type="slidenum">
              <a:rPr lang="en-US"/>
              <a:pPr/>
              <a:t>11</a:t>
            </a:fld>
            <a:endParaRPr lang="en-US"/>
          </a:p>
        </p:txBody>
      </p:sp>
      <p:sp>
        <p:nvSpPr>
          <p:cNvPr id="19459" name="Rectangle 2"/>
          <p:cNvSpPr>
            <a:spLocks noGrp="1" noRot="1" noChangeAspect="1" noChangeArrowheads="1" noTextEdit="1"/>
          </p:cNvSpPr>
          <p:nvPr>
            <p:ph type="sldImg"/>
          </p:nvPr>
        </p:nvSpPr>
        <p:spPr>
          <a:xfrm>
            <a:off x="1143000" y="684213"/>
            <a:ext cx="4572000" cy="3429000"/>
          </a:xfrm>
          <a:ln/>
        </p:spPr>
      </p:sp>
      <p:sp>
        <p:nvSpPr>
          <p:cNvPr id="19460" name="Rectangle 3"/>
          <p:cNvSpPr>
            <a:spLocks noGrp="1" noChangeArrowheads="1"/>
          </p:cNvSpPr>
          <p:nvPr>
            <p:ph type="body" idx="1"/>
          </p:nvPr>
        </p:nvSpPr>
        <p:spPr>
          <a:xfrm>
            <a:off x="914400" y="4343400"/>
            <a:ext cx="5029200" cy="4116388"/>
          </a:xfrm>
          <a:noFill/>
          <a:ln/>
        </p:spPr>
        <p:txBody>
          <a:bodyPr lIns="90151" tIns="45075" rIns="90151" bIns="45075"/>
          <a:lstStyle/>
          <a:p>
            <a:endParaRPr lang="en-US" dirty="0" smtClean="0">
              <a:latin typeface="Times New Roman" pitchFamily="18" charset="0"/>
            </a:endParaRPr>
          </a:p>
          <a:p>
            <a:pPr>
              <a:buFontTx/>
              <a:buChar char="•"/>
            </a:pPr>
            <a:endParaRPr lang="en-US" dirty="0"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ABEB97F5-A9C3-4398-A447-B5BCDFAECB8F}" type="slidenum">
              <a:rPr lang="en-US"/>
              <a:pPr/>
              <a:t>13</a:t>
            </a:fld>
            <a:endParaRPr lang="en-US"/>
          </a:p>
        </p:txBody>
      </p:sp>
      <p:sp>
        <p:nvSpPr>
          <p:cNvPr id="19459" name="Rectangle 2"/>
          <p:cNvSpPr>
            <a:spLocks noGrp="1" noRot="1" noChangeAspect="1" noChangeArrowheads="1" noTextEdit="1"/>
          </p:cNvSpPr>
          <p:nvPr>
            <p:ph type="sldImg"/>
          </p:nvPr>
        </p:nvSpPr>
        <p:spPr>
          <a:xfrm>
            <a:off x="1143000" y="684213"/>
            <a:ext cx="4572000" cy="3429000"/>
          </a:xfrm>
          <a:ln/>
        </p:spPr>
      </p:sp>
      <p:sp>
        <p:nvSpPr>
          <p:cNvPr id="19460" name="Rectangle 3"/>
          <p:cNvSpPr>
            <a:spLocks noGrp="1" noChangeArrowheads="1"/>
          </p:cNvSpPr>
          <p:nvPr>
            <p:ph type="body" idx="1"/>
          </p:nvPr>
        </p:nvSpPr>
        <p:spPr>
          <a:xfrm>
            <a:off x="914400" y="4343400"/>
            <a:ext cx="5029200" cy="4116388"/>
          </a:xfrm>
          <a:noFill/>
          <a:ln/>
        </p:spPr>
        <p:txBody>
          <a:bodyPr lIns="90151" tIns="45075" rIns="90151" bIns="45075"/>
          <a:lstStyle/>
          <a:p>
            <a:pPr>
              <a:buFontTx/>
              <a:buNone/>
            </a:pPr>
            <a:endParaRPr lang="en-US" dirty="0"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5B9F630-F7ED-4A1B-8F53-B6C8CD88D825}" type="slidenum">
              <a:rPr lang="en-US" smtClean="0"/>
              <a:pPr>
                <a:defRPr/>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E43B9B-E298-4B16-BC4D-6A3F94112617}"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2D366E-F670-4CF0-9C32-4E9B1664347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DE05B1-F5A6-4FFE-B10C-E3808922FD3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CAFA1A-BEAF-48F5-A8CB-7A1A10318F2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7254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55700"/>
            <a:ext cx="3810000" cy="4451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55700"/>
            <a:ext cx="3810000" cy="2149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457575"/>
            <a:ext cx="3810000" cy="2149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0"/>
          </p:nvPr>
        </p:nvSpPr>
        <p:spPr>
          <a:ln/>
        </p:spPr>
        <p:txBody>
          <a:bodyPr/>
          <a:lstStyle>
            <a:lvl1pPr>
              <a:defRPr/>
            </a:lvl1pPr>
          </a:lstStyle>
          <a:p>
            <a:pPr>
              <a:defRPr/>
            </a:pPr>
            <a:fld id="{78B62C99-F501-433E-A500-8BE40B931314}" type="slidenum">
              <a:rPr lang="en-GB"/>
              <a:pPr>
                <a:defRPr/>
              </a:pPr>
              <a:t>‹#›</a:t>
            </a:fld>
            <a:endParaRPr lang="en-GB"/>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B97FEEB0-4C2D-4E0B-A8CC-93DBF8A5F4B9}"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832D657B-8234-42BF-BCFD-4637C69BB62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81E24-13FB-4F13-A6EF-75352381AC2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6CA4E9-7211-4CFB-A73E-E2DE5BED582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2383BE-CBA7-42E8-968C-57DE3644CC3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40686B5-26BC-4CE1-A978-FC513DC8867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A7A9DF-DA12-402F-98CE-34BBDF5384A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EACE47-1CE5-4206-9E77-CF387E30142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DCD7D5-84DE-4373-9880-7896CEB2F94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166561-12A9-4DB0-B0AD-A8A0ED17186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a:defRPr/>
            </a:pPr>
            <a:fld id="{BE68259C-B308-4913-9707-C952E9D2E5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10" Type="http://schemas.openxmlformats.org/officeDocument/2006/relationships/image" Target="../media/image71.emf"/><Relationship Id="rId4" Type="http://schemas.openxmlformats.org/officeDocument/2006/relationships/image" Target="../media/image65.jpeg"/><Relationship Id="rId9"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12.xml"/><Relationship Id="rId6" Type="http://schemas.openxmlformats.org/officeDocument/2006/relationships/image" Target="../media/image80.pn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jpe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jpeg"/></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4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5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5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124.png"/></Relationships>
</file>

<file path=ppt/slides/_rels/slide5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5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5" Type="http://schemas.openxmlformats.org/officeDocument/2006/relationships/image" Target="../media/image134.jpeg"/><Relationship Id="rId4" Type="http://schemas.openxmlformats.org/officeDocument/2006/relationships/image" Target="../media/image133.jpeg"/></Relationships>
</file>

<file path=ppt/slides/_rels/slide5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142.jpeg"/><Relationship Id="rId4" Type="http://schemas.openxmlformats.org/officeDocument/2006/relationships/image" Target="../media/image141.jpeg"/></Relationships>
</file>

<file path=ppt/slides/_rels/slide5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5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145.jpeg"/></Relationships>
</file>

<file path=ppt/slides/_rels/slide6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6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6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69.jpeg"/></Relationships>
</file>

<file path=ppt/slides/_rels/slide6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71.jpeg"/><Relationship Id="rId4" Type="http://schemas.openxmlformats.org/officeDocument/2006/relationships/image" Target="../media/image146.jpeg"/></Relationships>
</file>

<file path=ppt/slides/_rels/slide6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7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75.jpeg"/></Relationships>
</file>

<file path=ppt/slides/_rels/slide71.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7.xml"/><Relationship Id="rId5" Type="http://schemas.openxmlformats.org/officeDocument/2006/relationships/image" Target="../media/image182.png"/><Relationship Id="rId4" Type="http://schemas.openxmlformats.org/officeDocument/2006/relationships/image" Target="../media/image181.png"/></Relationships>
</file>

<file path=ppt/slides/_rels/slide74.xml.rels><?xml version="1.0" encoding="UTF-8" standalone="yes"?>
<Relationships xmlns="http://schemas.openxmlformats.org/package/2006/relationships"><Relationship Id="rId3" Type="http://schemas.openxmlformats.org/officeDocument/2006/relationships/hyperlink" Target="https://www.google.com/url?sa=i&amp;rct=j&amp;q=&amp;esrc=s&amp;frm=1&amp;source=images&amp;cd=&amp;cad=rja&amp;docid=LYpyAZ8XzZkMBM&amp;tbnid=YA3v55Y1JlY-iM:&amp;ved=0CAUQjRw&amp;url=https://www.facebook.com/tracksofgiants&amp;ei=jFouUrGsEZKv4APg8YDIBQ&amp;bvm=bv.51773540,d.dmg&amp;psig=AFQjCNH7bAMeWyUBYkxlptbKjuujljqQWw&amp;ust=1378855916570931" TargetMode="External"/><Relationship Id="rId2" Type="http://schemas.openxmlformats.org/officeDocument/2006/relationships/image" Target="../media/image183.jpeg"/><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84.jpeg"/></Relationships>
</file>

<file path=ppt/slides/_rels/slide75.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7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9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9.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image" Target="../media/image195.png"/><Relationship Id="rId1" Type="http://schemas.openxmlformats.org/officeDocument/2006/relationships/slideLayout" Target="../slideLayouts/slideLayout14.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02.png"/><Relationship Id="rId7" Type="http://schemas.openxmlformats.org/officeDocument/2006/relationships/image" Target="../media/image206.jpeg"/><Relationship Id="rId2" Type="http://schemas.openxmlformats.org/officeDocument/2006/relationships/image" Target="../media/image100.png"/><Relationship Id="rId1" Type="http://schemas.openxmlformats.org/officeDocument/2006/relationships/slideLayout" Target="../slideLayouts/slideLayout14.xml"/><Relationship Id="rId6" Type="http://schemas.openxmlformats.org/officeDocument/2006/relationships/image" Target="../media/image205.jpeg"/><Relationship Id="rId5" Type="http://schemas.openxmlformats.org/officeDocument/2006/relationships/image" Target="../media/image204.png"/><Relationship Id="rId4" Type="http://schemas.openxmlformats.org/officeDocument/2006/relationships/image" Target="../media/image203.png"/></Relationships>
</file>

<file path=ppt/slides/_rels/slide81.xml.rels><?xml version="1.0" encoding="UTF-8" standalone="yes"?>
<Relationships xmlns="http://schemas.openxmlformats.org/package/2006/relationships"><Relationship Id="rId8" Type="http://schemas.openxmlformats.org/officeDocument/2006/relationships/image" Target="../media/image212.jpeg"/><Relationship Id="rId13" Type="http://schemas.openxmlformats.org/officeDocument/2006/relationships/image" Target="../media/image217.jpeg"/><Relationship Id="rId3" Type="http://schemas.openxmlformats.org/officeDocument/2006/relationships/image" Target="../media/image207.png"/><Relationship Id="rId7" Type="http://schemas.openxmlformats.org/officeDocument/2006/relationships/image" Target="../media/image211.jpeg"/><Relationship Id="rId12" Type="http://schemas.openxmlformats.org/officeDocument/2006/relationships/image" Target="../media/image216.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10.jpeg"/><Relationship Id="rId11" Type="http://schemas.openxmlformats.org/officeDocument/2006/relationships/image" Target="../media/image215.jpeg"/><Relationship Id="rId5" Type="http://schemas.openxmlformats.org/officeDocument/2006/relationships/image" Target="../media/image209.jpeg"/><Relationship Id="rId15" Type="http://schemas.openxmlformats.org/officeDocument/2006/relationships/image" Target="../media/image219.jpeg"/><Relationship Id="rId10" Type="http://schemas.openxmlformats.org/officeDocument/2006/relationships/image" Target="../media/image214.jpeg"/><Relationship Id="rId4" Type="http://schemas.openxmlformats.org/officeDocument/2006/relationships/image" Target="../media/image208.jpeg"/><Relationship Id="rId9" Type="http://schemas.openxmlformats.org/officeDocument/2006/relationships/image" Target="../media/image213.jpeg"/><Relationship Id="rId14" Type="http://schemas.openxmlformats.org/officeDocument/2006/relationships/image" Target="../media/image218.jpeg"/></Relationships>
</file>

<file path=ppt/slides/_rels/slide8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43000" y="0"/>
            <a:ext cx="12192000" cy="6858000"/>
          </a:xfrm>
          <a:prstGeom prst="rect">
            <a:avLst/>
          </a:prstGeom>
        </p:spPr>
      </p:pic>
      <p:sp>
        <p:nvSpPr>
          <p:cNvPr id="2" name="Title 1"/>
          <p:cNvSpPr>
            <a:spLocks noGrp="1"/>
          </p:cNvSpPr>
          <p:nvPr>
            <p:ph type="ctrTitle"/>
          </p:nvPr>
        </p:nvSpPr>
        <p:spPr>
          <a:xfrm>
            <a:off x="457200" y="0"/>
            <a:ext cx="8153399" cy="2128510"/>
          </a:xfrm>
          <a:noFill/>
        </p:spPr>
        <p:txBody>
          <a:bodyPr>
            <a:normAutofit/>
          </a:bodyPr>
          <a:lstStyle/>
          <a:p>
            <a:r>
              <a:rPr lang="en-US" sz="3600" dirty="0" smtClean="0">
                <a:solidFill>
                  <a:schemeClr val="bg1"/>
                </a:solidFill>
              </a:rPr>
              <a:t>International Wildlife Trade</a:t>
            </a:r>
            <a:br>
              <a:rPr lang="en-US" sz="3600" dirty="0" smtClean="0">
                <a:solidFill>
                  <a:schemeClr val="bg1"/>
                </a:solidFill>
              </a:rPr>
            </a:br>
            <a:endParaRPr lang="en-US" sz="3600" dirty="0">
              <a:solidFill>
                <a:schemeClr val="bg1"/>
              </a:solidFill>
            </a:endParaRPr>
          </a:p>
        </p:txBody>
      </p:sp>
      <p:sp>
        <p:nvSpPr>
          <p:cNvPr id="3" name="Subtitle 2"/>
          <p:cNvSpPr>
            <a:spLocks noGrp="1"/>
          </p:cNvSpPr>
          <p:nvPr>
            <p:ph type="subTitle" idx="1"/>
          </p:nvPr>
        </p:nvSpPr>
        <p:spPr>
          <a:xfrm>
            <a:off x="2209800" y="5486400"/>
            <a:ext cx="4800600" cy="1143000"/>
          </a:xfrm>
        </p:spPr>
        <p:txBody>
          <a:bodyPr>
            <a:noAutofit/>
          </a:bodyPr>
          <a:lstStyle/>
          <a:p>
            <a:r>
              <a:rPr lang="en-US" sz="1800" b="1" dirty="0" smtClean="0">
                <a:solidFill>
                  <a:schemeClr val="tx2">
                    <a:lumMod val="95000"/>
                    <a:lumOff val="5000"/>
                  </a:schemeClr>
                </a:solidFill>
              </a:rPr>
              <a:t>Dr. Susan Lieberman</a:t>
            </a:r>
          </a:p>
          <a:p>
            <a:r>
              <a:rPr lang="en-US" sz="1800" b="1" dirty="0" smtClean="0">
                <a:solidFill>
                  <a:schemeClr val="tx2">
                    <a:lumMod val="95000"/>
                    <a:lumOff val="5000"/>
                  </a:schemeClr>
                </a:solidFill>
              </a:rPr>
              <a:t>Wildlife Conservation Society</a:t>
            </a:r>
          </a:p>
          <a:p>
            <a:r>
              <a:rPr lang="en-US" sz="1800" b="1" u="sng" dirty="0" smtClean="0">
                <a:solidFill>
                  <a:schemeClr val="tx2">
                    <a:lumMod val="95000"/>
                    <a:lumOff val="5000"/>
                  </a:schemeClr>
                </a:solidFill>
              </a:rPr>
              <a:t>slieberman@wcs.org </a:t>
            </a:r>
          </a:p>
          <a:p>
            <a:r>
              <a:rPr lang="en-US" sz="1800" b="1" dirty="0" smtClean="0">
                <a:solidFill>
                  <a:schemeClr val="tx2">
                    <a:lumMod val="95000"/>
                    <a:lumOff val="5000"/>
                  </a:schemeClr>
                </a:solidFill>
              </a:rPr>
              <a:t> Sept. 27, 2014</a:t>
            </a:r>
            <a:endParaRPr lang="en-US" sz="1800" b="1" dirty="0">
              <a:solidFill>
                <a:schemeClr val="tx2">
                  <a:lumMod val="95000"/>
                  <a:lumOff val="5000"/>
                </a:schemeClr>
              </a:solidFill>
            </a:endParaRPr>
          </a:p>
        </p:txBody>
      </p:sp>
      <p:sp>
        <p:nvSpPr>
          <p:cNvPr id="8" name="Slide Number Placeholder 1"/>
          <p:cNvSpPr>
            <a:spLocks noGrp="1"/>
          </p:cNvSpPr>
          <p:nvPr>
            <p:ph type="sldNum" sz="quarter" idx="12"/>
          </p:nvPr>
        </p:nvSpPr>
        <p:spPr>
          <a:xfrm>
            <a:off x="7391400" y="6477000"/>
            <a:ext cx="1905000" cy="457200"/>
          </a:xfrm>
        </p:spPr>
        <p:txBody>
          <a:bodyPr/>
          <a:lstStyle/>
          <a:p>
            <a:fld id="{AFC124FB-74F4-4C85-BBC3-4596615B2857}" type="slidenum">
              <a:rPr lang="en-US" b="1" smtClean="0">
                <a:solidFill>
                  <a:schemeClr val="bg1"/>
                </a:solidFill>
              </a:rPr>
              <a:pPr/>
              <a:t>1</a:t>
            </a:fld>
            <a:endParaRPr lang="en-US" b="1" dirty="0">
              <a:solidFill>
                <a:schemeClr val="bg1"/>
              </a:solidFill>
            </a:endParaRPr>
          </a:p>
        </p:txBody>
      </p:sp>
      <p:pic>
        <p:nvPicPr>
          <p:cNvPr id="6" name="Picture 5" descr="WCSLogo-New"/>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152400"/>
            <a:ext cx="1208617"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9946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838200" y="0"/>
            <a:ext cx="7772400" cy="762000"/>
          </a:xfrm>
          <a:solidFill>
            <a:schemeClr val="bg1"/>
          </a:solidFill>
        </p:spPr>
        <p:txBody>
          <a:bodyPr/>
          <a:lstStyle/>
          <a:p>
            <a:pPr>
              <a:defRPr/>
            </a:pPr>
            <a:r>
              <a:rPr lang="en-US" sz="4000" b="1" dirty="0" smtClean="0">
                <a:solidFill>
                  <a:schemeClr val="tx1"/>
                </a:solidFill>
                <a:effectLst>
                  <a:outerShdw blurRad="38100" dist="38100" dir="2700000" algn="tl">
                    <a:srgbClr val="FFFFFF"/>
                  </a:outerShdw>
                </a:effectLst>
              </a:rPr>
              <a:t>Appendix I</a:t>
            </a:r>
            <a:endParaRPr lang="en-US" sz="4000" b="1" dirty="0" smtClean="0">
              <a:solidFill>
                <a:schemeClr val="tx1"/>
              </a:solidFill>
            </a:endParaRPr>
          </a:p>
        </p:txBody>
      </p:sp>
      <p:sp>
        <p:nvSpPr>
          <p:cNvPr id="172035" name="Rectangle 3"/>
          <p:cNvSpPr>
            <a:spLocks noGrp="1" noChangeArrowheads="1"/>
          </p:cNvSpPr>
          <p:nvPr>
            <p:ph type="body" idx="1"/>
          </p:nvPr>
        </p:nvSpPr>
        <p:spPr>
          <a:xfrm>
            <a:off x="76200" y="819150"/>
            <a:ext cx="8763000" cy="4572000"/>
          </a:xfrm>
          <a:solidFill>
            <a:schemeClr val="bg1"/>
          </a:solidFill>
        </p:spPr>
        <p:txBody>
          <a:bodyPr/>
          <a:lstStyle/>
          <a:p>
            <a:r>
              <a:rPr lang="en-US" sz="2400" dirty="0" smtClean="0"/>
              <a:t>Primary focus of anti-poaching and enforcement efforts, and media focus</a:t>
            </a:r>
          </a:p>
          <a:p>
            <a:r>
              <a:rPr lang="en-US" sz="2400" dirty="0" smtClean="0"/>
              <a:t>Some examples of “hot” issues: </a:t>
            </a:r>
          </a:p>
          <a:p>
            <a:pPr lvl="1"/>
            <a:r>
              <a:rPr lang="en-US" sz="2400" dirty="0" smtClean="0"/>
              <a:t>Elephants (Africa and Asia); ivory</a:t>
            </a:r>
          </a:p>
          <a:p>
            <a:pPr lvl="1"/>
            <a:r>
              <a:rPr lang="en-US" sz="2400" dirty="0" smtClean="0"/>
              <a:t>Tigers and other Asian big cats; bone, skins</a:t>
            </a:r>
          </a:p>
          <a:p>
            <a:pPr lvl="1"/>
            <a:r>
              <a:rPr lang="en-US" sz="2400" dirty="0" smtClean="0"/>
              <a:t>Rhinos (Africa and Asia); horn</a:t>
            </a:r>
          </a:p>
          <a:p>
            <a:pPr lvl="1"/>
            <a:r>
              <a:rPr lang="en-US" sz="2400" dirty="0" smtClean="0"/>
              <a:t>Whales; whaling, whale meat</a:t>
            </a:r>
          </a:p>
          <a:p>
            <a:pPr lvl="1"/>
            <a:r>
              <a:rPr lang="en-US" sz="2400" dirty="0" smtClean="0"/>
              <a:t>Sea turtles; shell, leather</a:t>
            </a:r>
          </a:p>
          <a:p>
            <a:endParaRPr lang="en-US" dirty="0" smtClean="0"/>
          </a:p>
          <a:p>
            <a:endParaRPr lang="en-US" dirty="0" smtClean="0"/>
          </a:p>
          <a:p>
            <a:endParaRPr lang="en-US" dirty="0" smtClean="0"/>
          </a:p>
        </p:txBody>
      </p:sp>
      <p:pic>
        <p:nvPicPr>
          <p:cNvPr id="4" name="Picture 3" descr="rhino_pobitora Assam.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43815" y="4494584"/>
            <a:ext cx="2090585" cy="2134816"/>
          </a:xfrm>
          <a:prstGeom prst="rect">
            <a:avLst/>
          </a:prstGeom>
        </p:spPr>
      </p:pic>
      <p:pic>
        <p:nvPicPr>
          <p:cNvPr id="5" name="Picture 27" descr="elll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49612" y="990600"/>
            <a:ext cx="1994388" cy="2743200"/>
          </a:xfrm>
          <a:prstGeom prst="rect">
            <a:avLst/>
          </a:prstGeom>
          <a:noFill/>
          <a:ln w="9525">
            <a:noFill/>
            <a:miter lim="800000"/>
            <a:headEnd/>
            <a:tailEnd/>
          </a:ln>
        </p:spPr>
      </p:pic>
      <p:pic>
        <p:nvPicPr>
          <p:cNvPr id="7" name="Picture 6" descr="115054 ivory Krug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00" y="4191000"/>
            <a:ext cx="1778000" cy="2667000"/>
          </a:xfrm>
          <a:prstGeom prst="rect">
            <a:avLst/>
          </a:prstGeom>
          <a:ln>
            <a:noFill/>
          </a:ln>
          <a:effectLst>
            <a:softEdge rad="112500"/>
          </a:effectLst>
        </p:spPr>
      </p:pic>
      <p:pic>
        <p:nvPicPr>
          <p:cNvPr id="8" name="Picture 6" descr="http://picturescollections.com/wp-content/uploads/2012/02/Animals-Underwater-Marine-life-.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90279" y="4402913"/>
            <a:ext cx="3200921" cy="2000006"/>
          </a:xfrm>
          <a:prstGeom prst="rect">
            <a:avLst/>
          </a:prstGeom>
          <a:noFill/>
        </p:spPr>
      </p:pic>
      <p:sp>
        <p:nvSpPr>
          <p:cNvPr id="9" name="Rectangle 17"/>
          <p:cNvSpPr>
            <a:spLocks noChangeArrowheads="1"/>
          </p:cNvSpPr>
          <p:nvPr/>
        </p:nvSpPr>
        <p:spPr bwMode="auto">
          <a:xfrm>
            <a:off x="8458200" y="6490156"/>
            <a:ext cx="533400" cy="215444"/>
          </a:xfrm>
          <a:prstGeom prst="rect">
            <a:avLst/>
          </a:prstGeom>
          <a:noFill/>
          <a:ln w="9525">
            <a:noFill/>
            <a:miter lim="800000"/>
            <a:headEnd/>
            <a:tailEnd/>
          </a:ln>
        </p:spPr>
        <p:txBody>
          <a:bodyPr wrap="square">
            <a:spAutoFit/>
          </a:bodyPr>
          <a:lstStyle/>
          <a:p>
            <a:pPr eaLnBrk="0" hangingPunct="0">
              <a:defRPr/>
            </a:pPr>
            <a:fld id="{8FDDB32F-E7F8-47E2-8343-C1F2480E8BA5}" type="slidenum">
              <a:rPr lang="en-US" sz="1200" baseline="-25000">
                <a:latin typeface="Arial" charset="0"/>
                <a:ea typeface="ＭＳ Ｐゴシック" pitchFamily="1" charset="-128"/>
                <a:cs typeface="+mn-cs"/>
              </a:rPr>
              <a:pPr eaLnBrk="0" hangingPunct="0">
                <a:defRPr/>
              </a:pPr>
              <a:t>10</a:t>
            </a:fld>
            <a:endParaRPr lang="en-US" sz="1200" baseline="-25000" dirty="0">
              <a:latin typeface="Arial" charset="0"/>
              <a:ea typeface="ＭＳ Ｐゴシック" pitchFamily="1" charset="-128"/>
              <a:cs typeface="+mn-cs"/>
            </a:endParaRPr>
          </a:p>
        </p:txBody>
      </p:sp>
    </p:spTree>
    <p:extLst>
      <p:ext uri="{BB962C8B-B14F-4D97-AF65-F5344CB8AC3E}">
        <p14:creationId xmlns:p14="http://schemas.microsoft.com/office/powerpoint/2010/main" val="401554801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838200" y="0"/>
            <a:ext cx="7772400" cy="838200"/>
          </a:xfrm>
          <a:solidFill>
            <a:schemeClr val="bg1"/>
          </a:solidFill>
        </p:spPr>
        <p:txBody>
          <a:bodyPr/>
          <a:lstStyle/>
          <a:p>
            <a:pPr>
              <a:defRPr/>
            </a:pPr>
            <a:r>
              <a:rPr lang="en-US" sz="4000" b="1" dirty="0" smtClean="0">
                <a:solidFill>
                  <a:schemeClr val="tx1"/>
                </a:solidFill>
                <a:effectLst>
                  <a:outerShdw blurRad="38100" dist="38100" dir="2700000" algn="tl">
                    <a:srgbClr val="FFFFFF"/>
                  </a:outerShdw>
                </a:effectLst>
              </a:rPr>
              <a:t>Appendix II</a:t>
            </a:r>
            <a:endParaRPr lang="en-US" sz="4000" dirty="0" smtClean="0">
              <a:solidFill>
                <a:schemeClr val="tx1"/>
              </a:solidFill>
            </a:endParaRPr>
          </a:p>
        </p:txBody>
      </p:sp>
      <p:sp>
        <p:nvSpPr>
          <p:cNvPr id="167939" name="Rectangle 3"/>
          <p:cNvSpPr>
            <a:spLocks noGrp="1" noChangeArrowheads="1"/>
          </p:cNvSpPr>
          <p:nvPr>
            <p:ph type="body" idx="1"/>
          </p:nvPr>
        </p:nvSpPr>
        <p:spPr>
          <a:xfrm>
            <a:off x="838200" y="838200"/>
            <a:ext cx="7772400" cy="5410200"/>
          </a:xfrm>
          <a:solidFill>
            <a:schemeClr val="bg1"/>
          </a:solidFill>
        </p:spPr>
        <p:txBody>
          <a:bodyPr/>
          <a:lstStyle/>
          <a:p>
            <a:r>
              <a:rPr lang="en-US" sz="2400" dirty="0" smtClean="0"/>
              <a:t>Species which may become threatened with extinction unless trade is subject to strict regulation</a:t>
            </a:r>
          </a:p>
          <a:p>
            <a:r>
              <a:rPr lang="en-US" sz="2400" dirty="0" smtClean="0"/>
              <a:t>Commercial trade </a:t>
            </a:r>
            <a:r>
              <a:rPr lang="en-US" sz="2400" u="sng" dirty="0" smtClean="0"/>
              <a:t>permitted</a:t>
            </a:r>
            <a:r>
              <a:rPr lang="en-US" sz="2400" dirty="0" smtClean="0"/>
              <a:t> under controlled circumstances</a:t>
            </a:r>
          </a:p>
          <a:p>
            <a:r>
              <a:rPr lang="en-US" sz="2400" dirty="0" smtClean="0"/>
              <a:t>Export permit required</a:t>
            </a:r>
          </a:p>
          <a:p>
            <a:r>
              <a:rPr lang="en-US" sz="2400" dirty="0" smtClean="0"/>
              <a:t>“Similarity of Appearance”, Article II.2.b. </a:t>
            </a:r>
          </a:p>
          <a:p>
            <a:pPr lvl="1"/>
            <a:r>
              <a:rPr lang="en-US" sz="2000" dirty="0" smtClean="0"/>
              <a:t>other species which must be subject to regulation in order that trade in specimens of certain species referred to in sub-paragraph (a) of this paragraph may be brought under effective control</a:t>
            </a:r>
          </a:p>
          <a:p>
            <a:r>
              <a:rPr lang="en-US" sz="2400" dirty="0" smtClean="0"/>
              <a:t>Can help prevent unsustainable trade, or even promote sustainable trade</a:t>
            </a:r>
          </a:p>
          <a:p>
            <a:r>
              <a:rPr lang="en-US" sz="2400" dirty="0" smtClean="0"/>
              <a:t>About 33,000 species listed-- many subject to significant commercial trade</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0" y="0"/>
            <a:ext cx="9144000" cy="6858000"/>
          </a:xfrm>
          <a:prstGeom prst="rect">
            <a:avLst/>
          </a:prstGeom>
          <a:solidFill>
            <a:schemeClr val="accent1"/>
          </a:solidFill>
          <a:ln w="9525">
            <a:solidFill>
              <a:schemeClr val="bg2"/>
            </a:solidFill>
            <a:miter lim="800000"/>
            <a:headEnd/>
            <a:tailEnd/>
          </a:ln>
        </p:spPr>
        <p:txBody>
          <a:bodyPr wrap="none" anchor="ctr"/>
          <a:lstStyle/>
          <a:p>
            <a:endParaRPr lang="en-US"/>
          </a:p>
        </p:txBody>
      </p:sp>
      <p:pic>
        <p:nvPicPr>
          <p:cNvPr id="12291" name="Picture 2" descr="G:\IMAGES\4507.PC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36506" y="3200400"/>
            <a:ext cx="5829301" cy="3886200"/>
          </a:xfrm>
          <a:prstGeom prst="rect">
            <a:avLst/>
          </a:prstGeom>
          <a:noFill/>
          <a:ln w="9525">
            <a:noFill/>
            <a:miter lim="800000"/>
            <a:headEnd/>
            <a:tailEnd/>
          </a:ln>
        </p:spPr>
      </p:pic>
      <p:pic>
        <p:nvPicPr>
          <p:cNvPr id="105474" name="Picture 2" descr="http://images.nationalgeographic.com/wpf/media-live/photos/000/004/cache/american-alligator_444_600x45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3267075"/>
            <a:ext cx="4991100"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05478" name="Picture 6" descr="http://img.ibtimes.com/www/data/images/full/2012/02/09/229084-orchi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50158" y="-42863"/>
            <a:ext cx="4601337" cy="3309938"/>
          </a:xfrm>
          <a:prstGeom prst="rect">
            <a:avLst/>
          </a:prstGeom>
          <a:noFill/>
          <a:extLst>
            <a:ext uri="{909E8E84-426E-40DD-AFC4-6F175D3DCCD1}">
              <a14:hiddenFill xmlns:a14="http://schemas.microsoft.com/office/drawing/2010/main">
                <a:solidFill>
                  <a:srgbClr val="FFFFFF"/>
                </a:solidFill>
              </a14:hiddenFill>
            </a:ext>
          </a:extLst>
        </p:spPr>
      </p:pic>
      <p:pic>
        <p:nvPicPr>
          <p:cNvPr id="105476" name="Picture 4" descr="http://media.web.britannica.com/eb-media/28/82328-004-F3D509D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00" y="-107126"/>
            <a:ext cx="4952688" cy="353892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p:cNvSpPr>
            <a:spLocks noGrp="1"/>
          </p:cNvSpPr>
          <p:nvPr>
            <p:ph type="sldNum" sz="quarter" idx="12"/>
          </p:nvPr>
        </p:nvSpPr>
        <p:spPr>
          <a:xfrm>
            <a:off x="6934200" y="6477000"/>
            <a:ext cx="1905000" cy="457200"/>
          </a:xfrm>
        </p:spPr>
        <p:txBody>
          <a:bodyPr/>
          <a:lstStyle/>
          <a:p>
            <a:fld id="{AFC124FB-74F4-4C85-BBC3-4596615B2857}" type="slidenum">
              <a:rPr lang="en-US" b="1" smtClean="0">
                <a:solidFill>
                  <a:schemeClr val="bg1"/>
                </a:solidFill>
              </a:rPr>
              <a:pPr/>
              <a:t>12</a:t>
            </a:fld>
            <a:endParaRPr lang="en-US" b="1" dirty="0">
              <a:solidFill>
                <a:schemeClr val="bg1"/>
              </a:solidFill>
            </a:endParaRPr>
          </a:p>
        </p:txBody>
      </p:sp>
    </p:spTree>
    <p:extLst>
      <p:ext uri="{BB962C8B-B14F-4D97-AF65-F5344CB8AC3E}">
        <p14:creationId xmlns:p14="http://schemas.microsoft.com/office/powerpoint/2010/main" val="37340486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accent4">
            <a:lumMod val="85000"/>
            <a:lumOff val="15000"/>
          </a:schemeClr>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838200" y="76200"/>
            <a:ext cx="7772400" cy="838200"/>
          </a:xfrm>
          <a:solidFill>
            <a:schemeClr val="bg1"/>
          </a:solidFill>
        </p:spPr>
        <p:txBody>
          <a:bodyPr/>
          <a:lstStyle/>
          <a:p>
            <a:pPr>
              <a:defRPr/>
            </a:pPr>
            <a:r>
              <a:rPr lang="en-US" b="1" dirty="0" smtClean="0">
                <a:solidFill>
                  <a:schemeClr val="tx1"/>
                </a:solidFill>
                <a:effectLst>
                  <a:outerShdw blurRad="38100" dist="38100" dir="2700000" algn="tl">
                    <a:srgbClr val="FFFFFF"/>
                  </a:outerShdw>
                </a:effectLst>
              </a:rPr>
              <a:t>Appendix III</a:t>
            </a:r>
            <a:endParaRPr lang="en-US" dirty="0" smtClean="0">
              <a:solidFill>
                <a:schemeClr val="tx1"/>
              </a:solidFill>
            </a:endParaRPr>
          </a:p>
        </p:txBody>
      </p:sp>
      <p:sp>
        <p:nvSpPr>
          <p:cNvPr id="167939" name="Rectangle 3"/>
          <p:cNvSpPr>
            <a:spLocks noGrp="1" noChangeArrowheads="1"/>
          </p:cNvSpPr>
          <p:nvPr>
            <p:ph type="body" idx="1"/>
          </p:nvPr>
        </p:nvSpPr>
        <p:spPr>
          <a:xfrm>
            <a:off x="838200" y="838200"/>
            <a:ext cx="7772400" cy="5791200"/>
          </a:xfrm>
          <a:solidFill>
            <a:schemeClr val="bg1"/>
          </a:solidFill>
        </p:spPr>
        <p:txBody>
          <a:bodyPr/>
          <a:lstStyle/>
          <a:p>
            <a:r>
              <a:rPr lang="en-US" dirty="0" smtClean="0"/>
              <a:t>Species that are protected in at least one country, which has asked other CITES Parties for assistance in controlling the trade. </a:t>
            </a:r>
          </a:p>
          <a:p>
            <a:r>
              <a:rPr lang="en-US" dirty="0" smtClean="0"/>
              <a:t>Commercial trade is allowed; it is more of a compliance Appendix than a conservation one </a:t>
            </a:r>
            <a:r>
              <a:rPr lang="en-US" sz="2800" dirty="0" smtClean="0"/>
              <a:t>(no conservation finding)</a:t>
            </a:r>
          </a:p>
          <a:p>
            <a:r>
              <a:rPr lang="en-US" dirty="0" smtClean="0"/>
              <a:t>Listings are unilateral</a:t>
            </a:r>
          </a:p>
          <a:p>
            <a:r>
              <a:rPr lang="en-US" dirty="0" smtClean="0"/>
              <a:t>It has been used as a “transitional” Appendix </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0" y="0"/>
            <a:ext cx="9144000" cy="6858000"/>
          </a:xfrm>
          <a:prstGeom prst="rect">
            <a:avLst/>
          </a:prstGeom>
          <a:solidFill>
            <a:schemeClr val="accent1"/>
          </a:solidFill>
          <a:ln w="9525">
            <a:solidFill>
              <a:schemeClr val="bg2"/>
            </a:solidFill>
            <a:miter lim="800000"/>
            <a:headEnd/>
            <a:tailEnd/>
          </a:ln>
        </p:spPr>
        <p:txBody>
          <a:bodyPr wrap="none" anchor="ctr"/>
          <a:lstStyle/>
          <a:p>
            <a:endParaRPr lang="en-US"/>
          </a:p>
        </p:txBody>
      </p:sp>
      <p:pic>
        <p:nvPicPr>
          <p:cNvPr id="14339" name="Picture 2" descr="G:\IMAGES\3117.PCD"/>
          <p:cNvPicPr>
            <a:picLocks noChangeAspect="1" noChangeArrowheads="1"/>
          </p:cNvPicPr>
          <p:nvPr/>
        </p:nvPicPr>
        <p:blipFill>
          <a:blip r:embed="rId2" cstate="email"/>
          <a:srcRect r="2499"/>
          <a:stretch>
            <a:fillRect/>
          </a:stretch>
        </p:blipFill>
        <p:spPr bwMode="auto">
          <a:xfrm>
            <a:off x="0" y="381000"/>
            <a:ext cx="9144000" cy="625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ctangle 3"/>
          <p:cNvSpPr>
            <a:spLocks noChangeArrowheads="1"/>
          </p:cNvSpPr>
          <p:nvPr/>
        </p:nvSpPr>
        <p:spPr bwMode="auto">
          <a:xfrm>
            <a:off x="1746249" y="1981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 Box 6"/>
          <p:cNvSpPr txBox="1">
            <a:spLocks noChangeArrowheads="1"/>
          </p:cNvSpPr>
          <p:nvPr/>
        </p:nvSpPr>
        <p:spPr bwMode="auto">
          <a:xfrm>
            <a:off x="1676399" y="0"/>
            <a:ext cx="5867401" cy="430887"/>
          </a:xfrm>
          <a:prstGeom prst="rect">
            <a:avLst/>
          </a:prstGeom>
          <a:solidFill>
            <a:schemeClr val="bg1"/>
          </a:solidFill>
          <a:ln w="9525">
            <a:noFill/>
            <a:miter lim="800000"/>
            <a:headEnd/>
            <a:tailEnd/>
          </a:ln>
        </p:spPr>
        <p:txBody>
          <a:bodyPr wrap="square">
            <a:spAutoFit/>
          </a:bodyPr>
          <a:lstStyle/>
          <a:p>
            <a:pPr>
              <a:spcBef>
                <a:spcPct val="50000"/>
              </a:spcBef>
            </a:pPr>
            <a:r>
              <a:rPr lang="en-US" sz="2200" dirty="0"/>
              <a:t>&gt;</a:t>
            </a:r>
            <a:r>
              <a:rPr lang="en-US" sz="2200" dirty="0" smtClean="0"/>
              <a:t>35,000 </a:t>
            </a:r>
            <a:r>
              <a:rPr lang="en-US" sz="2200" dirty="0"/>
              <a:t>species, mostly plants, </a:t>
            </a:r>
            <a:r>
              <a:rPr lang="en-US" sz="2200" dirty="0" smtClean="0"/>
              <a:t>most in </a:t>
            </a:r>
            <a:r>
              <a:rPr lang="en-US" sz="2200" dirty="0"/>
              <a:t>trade</a:t>
            </a:r>
          </a:p>
        </p:txBody>
      </p:sp>
      <p:sp>
        <p:nvSpPr>
          <p:cNvPr id="9" name="Rectangle 8"/>
          <p:cNvSpPr/>
          <p:nvPr/>
        </p:nvSpPr>
        <p:spPr>
          <a:xfrm>
            <a:off x="5416549" y="6431449"/>
            <a:ext cx="4032250" cy="276999"/>
          </a:xfrm>
          <a:prstGeom prst="rect">
            <a:avLst/>
          </a:prstGeom>
        </p:spPr>
        <p:txBody>
          <a:bodyPr wrap="square">
            <a:spAutoFit/>
          </a:bodyPr>
          <a:lstStyle/>
          <a:p>
            <a:r>
              <a:rPr lang="en-US" sz="1200" dirty="0" smtClean="0"/>
              <a:t>Source: </a:t>
            </a:r>
            <a:r>
              <a:rPr lang="en-US" sz="1200" u="sng" dirty="0" smtClean="0">
                <a:solidFill>
                  <a:schemeClr val="accent2"/>
                </a:solidFill>
              </a:rPr>
              <a:t>www.cites.org. </a:t>
            </a:r>
            <a:r>
              <a:rPr lang="en-US" sz="1200" dirty="0"/>
              <a:t> </a:t>
            </a:r>
            <a:r>
              <a:rPr lang="en-US" sz="1200" dirty="0" smtClean="0"/>
              <a:t> Updated 2 Oct. 2013</a:t>
            </a:r>
            <a:endParaRPr lang="en-US" sz="1200" dirty="0"/>
          </a:p>
        </p:txBody>
      </p:sp>
      <p:graphicFrame>
        <p:nvGraphicFramePr>
          <p:cNvPr id="10" name="Table 9"/>
          <p:cNvGraphicFramePr>
            <a:graphicFrameLocks noGrp="1"/>
          </p:cNvGraphicFramePr>
          <p:nvPr/>
        </p:nvGraphicFramePr>
        <p:xfrm>
          <a:off x="228601" y="456278"/>
          <a:ext cx="8534399" cy="6325522"/>
        </p:xfrm>
        <a:graphic>
          <a:graphicData uri="http://schemas.openxmlformats.org/drawingml/2006/table">
            <a:tbl>
              <a:tblPr/>
              <a:tblGrid>
                <a:gridCol w="1536191"/>
                <a:gridCol w="2389632"/>
                <a:gridCol w="2389632"/>
                <a:gridCol w="2218944"/>
              </a:tblGrid>
              <a:tr h="249902">
                <a:tc>
                  <a:txBody>
                    <a:bodyPr/>
                    <a:lstStyle/>
                    <a:p>
                      <a:pPr algn="ctr" fontAlgn="t"/>
                      <a:r>
                        <a:rPr lang="en-US" sz="900" b="1" dirty="0">
                          <a:solidFill>
                            <a:srgbClr val="333333"/>
                          </a:solidFill>
                        </a:rPr>
                        <a:t> </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0EDE6"/>
                    </a:solidFill>
                  </a:tcPr>
                </a:tc>
                <a:tc>
                  <a:txBody>
                    <a:bodyPr/>
                    <a:lstStyle/>
                    <a:p>
                      <a:pPr algn="ctr" fontAlgn="t"/>
                      <a:r>
                        <a:rPr lang="en-US" sz="1800" b="1" dirty="0">
                          <a:solidFill>
                            <a:srgbClr val="333333"/>
                          </a:solidFill>
                        </a:rPr>
                        <a:t>Appendix I</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0EDE6"/>
                    </a:solidFill>
                  </a:tcPr>
                </a:tc>
                <a:tc>
                  <a:txBody>
                    <a:bodyPr/>
                    <a:lstStyle/>
                    <a:p>
                      <a:pPr algn="ctr" fontAlgn="t"/>
                      <a:r>
                        <a:rPr lang="en-US" sz="1800" b="1" dirty="0">
                          <a:solidFill>
                            <a:srgbClr val="333333"/>
                          </a:solidFill>
                        </a:rPr>
                        <a:t>Appendix II</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0EDE6"/>
                    </a:solidFill>
                  </a:tcPr>
                </a:tc>
                <a:tc>
                  <a:txBody>
                    <a:bodyPr/>
                    <a:lstStyle/>
                    <a:p>
                      <a:pPr algn="ctr" fontAlgn="t"/>
                      <a:r>
                        <a:rPr lang="en-US" sz="1800" b="1" dirty="0">
                          <a:solidFill>
                            <a:srgbClr val="333333"/>
                          </a:solidFill>
                        </a:rPr>
                        <a:t>Appendix III</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0EDE6"/>
                    </a:solidFill>
                  </a:tcPr>
                </a:tc>
              </a:tr>
              <a:tr h="249902">
                <a:tc>
                  <a:txBody>
                    <a:bodyPr/>
                    <a:lstStyle/>
                    <a:p>
                      <a:pPr algn="ctr" fontAlgn="t"/>
                      <a:r>
                        <a:rPr lang="en-US" sz="1800" b="1" dirty="0"/>
                        <a:t>FAUNA</a:t>
                      </a:r>
                      <a:endParaRPr lang="en-US" sz="1800" dirty="0"/>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gridSpan="3">
                  <a:txBody>
                    <a:bodyPr/>
                    <a:lstStyle/>
                    <a:p>
                      <a:pPr algn="ctr" fontAlgn="t"/>
                      <a:r>
                        <a:rPr lang="en-US" sz="900"/>
                        <a:t> </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hMerge="1">
                  <a:txBody>
                    <a:bodyPr/>
                    <a:lstStyle/>
                    <a:p>
                      <a:endParaRPr lang="en-US"/>
                    </a:p>
                  </a:txBody>
                  <a:tcPr/>
                </a:tc>
                <a:tc hMerge="1">
                  <a:txBody>
                    <a:bodyPr/>
                    <a:lstStyle/>
                    <a:p>
                      <a:endParaRPr lang="en-US"/>
                    </a:p>
                  </a:txBody>
                  <a:tcPr/>
                </a:tc>
              </a:tr>
              <a:tr h="836627">
                <a:tc>
                  <a:txBody>
                    <a:bodyPr/>
                    <a:lstStyle/>
                    <a:p>
                      <a:pPr algn="ctr" fontAlgn="t"/>
                      <a:r>
                        <a:rPr lang="en-US" sz="1800" b="1" dirty="0"/>
                        <a:t>Mammals</a:t>
                      </a:r>
                      <a:endParaRPr lang="en-US" sz="1800" dirty="0"/>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dirty="0"/>
                        <a:t>300 spp. (incl. 11 </a:t>
                      </a:r>
                      <a:r>
                        <a:rPr lang="en-US" sz="1600" dirty="0" smtClean="0"/>
                        <a:t>pops</a:t>
                      </a:r>
                      <a:r>
                        <a:rPr lang="en-US" sz="1600" dirty="0"/>
                        <a:t>) + 23 </a:t>
                      </a:r>
                      <a:r>
                        <a:rPr lang="en-US" sz="1600" dirty="0" err="1"/>
                        <a:t>sspp</a:t>
                      </a:r>
                      <a:r>
                        <a:rPr lang="en-US" sz="1600" dirty="0"/>
                        <a:t>. (incl. 3 </a:t>
                      </a:r>
                      <a:r>
                        <a:rPr lang="en-US" sz="1600" dirty="0" smtClean="0"/>
                        <a:t>pops</a:t>
                      </a:r>
                      <a:r>
                        <a:rPr lang="en-US" sz="1600" dirty="0"/>
                        <a:t>)</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dirty="0"/>
                        <a:t>501 spp. (incl. 16 </a:t>
                      </a:r>
                      <a:r>
                        <a:rPr lang="en-US" sz="1600" dirty="0" smtClean="0"/>
                        <a:t>pops</a:t>
                      </a:r>
                      <a:r>
                        <a:rPr lang="en-US" sz="1600" dirty="0"/>
                        <a:t>) + 7 </a:t>
                      </a:r>
                      <a:r>
                        <a:rPr lang="en-US" sz="1600" dirty="0" err="1"/>
                        <a:t>sspp</a:t>
                      </a:r>
                      <a:r>
                        <a:rPr lang="en-US" sz="1600" dirty="0"/>
                        <a:t>. (incl. 2 </a:t>
                      </a:r>
                      <a:r>
                        <a:rPr lang="en-US" sz="1600" dirty="0" smtClean="0"/>
                        <a:t>pops</a:t>
                      </a:r>
                      <a:r>
                        <a:rPr lang="en-US" sz="1600" dirty="0"/>
                        <a:t>)</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a:t>45 spp. + 10 sspp.</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r>
              <a:tr h="641051">
                <a:tc>
                  <a:txBody>
                    <a:bodyPr/>
                    <a:lstStyle/>
                    <a:p>
                      <a:pPr algn="ctr" fontAlgn="t"/>
                      <a:r>
                        <a:rPr lang="en-US" sz="1800" b="1" dirty="0"/>
                        <a:t>Birds</a:t>
                      </a:r>
                      <a:endParaRPr lang="en-US" sz="1800" dirty="0"/>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dirty="0"/>
                        <a:t>154 spp. (incl. 2 </a:t>
                      </a:r>
                      <a:r>
                        <a:rPr lang="en-US" sz="1600" dirty="0" smtClean="0"/>
                        <a:t>pops</a:t>
                      </a:r>
                      <a:r>
                        <a:rPr lang="en-US" sz="1600" dirty="0"/>
                        <a:t>) + 10 </a:t>
                      </a:r>
                      <a:r>
                        <a:rPr lang="en-US" sz="1600" dirty="0" err="1"/>
                        <a:t>sspp</a:t>
                      </a:r>
                      <a:r>
                        <a:rPr lang="en-US" sz="1600" dirty="0"/>
                        <a:t>.</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dirty="0"/>
                        <a:t>1278 spp. (incl. 1 </a:t>
                      </a:r>
                      <a:r>
                        <a:rPr lang="en-US" sz="1600" dirty="0" smtClean="0"/>
                        <a:t>pop) </a:t>
                      </a:r>
                      <a:r>
                        <a:rPr lang="en-US" sz="1600" dirty="0"/>
                        <a:t>+ 3 </a:t>
                      </a:r>
                      <a:r>
                        <a:rPr lang="en-US" sz="1600" dirty="0" err="1"/>
                        <a:t>sspp</a:t>
                      </a:r>
                      <a:r>
                        <a:rPr lang="en-US" sz="1600" dirty="0"/>
                        <a:t>.</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a:t>25 spp.</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r>
              <a:tr h="641051">
                <a:tc>
                  <a:txBody>
                    <a:bodyPr/>
                    <a:lstStyle/>
                    <a:p>
                      <a:pPr algn="ctr" fontAlgn="t"/>
                      <a:r>
                        <a:rPr lang="en-US" sz="1800" b="1" dirty="0"/>
                        <a:t>Reptiles</a:t>
                      </a:r>
                      <a:endParaRPr lang="en-US" sz="1800" dirty="0"/>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dirty="0"/>
                        <a:t>80 spp. (incl. 8 </a:t>
                      </a:r>
                      <a:r>
                        <a:rPr lang="en-US" sz="1600" dirty="0" smtClean="0"/>
                        <a:t>pops</a:t>
                      </a:r>
                      <a:r>
                        <a:rPr lang="en-US" sz="1600" dirty="0"/>
                        <a:t>) + 5 </a:t>
                      </a:r>
                      <a:r>
                        <a:rPr lang="en-US" sz="1600" dirty="0" err="1"/>
                        <a:t>sspp</a:t>
                      </a:r>
                      <a:r>
                        <a:rPr lang="en-US" sz="1600" dirty="0"/>
                        <a:t>.</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dirty="0"/>
                        <a:t>673 spp. (incl. 6 </a:t>
                      </a:r>
                      <a:r>
                        <a:rPr lang="en-US" sz="1600" dirty="0" smtClean="0"/>
                        <a:t>pops</a:t>
                      </a:r>
                      <a:r>
                        <a:rPr lang="en-US" sz="1600" dirty="0"/>
                        <a:t>)</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a:t>40 spp.</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r>
              <a:tr h="445477">
                <a:tc>
                  <a:txBody>
                    <a:bodyPr/>
                    <a:lstStyle/>
                    <a:p>
                      <a:pPr algn="ctr" fontAlgn="t"/>
                      <a:r>
                        <a:rPr lang="en-US" sz="1800" b="1" dirty="0"/>
                        <a:t>Amphibians</a:t>
                      </a:r>
                      <a:endParaRPr lang="en-US" sz="1800" dirty="0"/>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dirty="0"/>
                        <a:t>17 spp.</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a:t>126 spp.</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a:t>3 spp.</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r>
              <a:tr h="249902">
                <a:tc>
                  <a:txBody>
                    <a:bodyPr/>
                    <a:lstStyle/>
                    <a:p>
                      <a:pPr algn="ctr" fontAlgn="t"/>
                      <a:r>
                        <a:rPr lang="en-US" sz="1800" b="1" dirty="0"/>
                        <a:t>Fish</a:t>
                      </a:r>
                      <a:endParaRPr lang="en-US" sz="1800" dirty="0"/>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dirty="0"/>
                        <a:t>16 spp.</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a:t>87 spp.</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a:t>-</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r>
              <a:tr h="445477">
                <a:tc>
                  <a:txBody>
                    <a:bodyPr/>
                    <a:lstStyle/>
                    <a:p>
                      <a:pPr algn="ctr" fontAlgn="t"/>
                      <a:r>
                        <a:rPr lang="en-US" sz="1800" b="1" dirty="0"/>
                        <a:t>Invertebrates</a:t>
                      </a:r>
                      <a:endParaRPr lang="en-US" sz="1800" dirty="0"/>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dirty="0"/>
                        <a:t>63 spp. + 5 </a:t>
                      </a:r>
                      <a:r>
                        <a:rPr lang="en-US" sz="1600" dirty="0" err="1"/>
                        <a:t>sspp</a:t>
                      </a:r>
                      <a:r>
                        <a:rPr lang="en-US" sz="1600" dirty="0"/>
                        <a:t>.</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a:t>2162 spp. + 1 sspp.</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a:t>22 spp. + 3 sspp.</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r>
              <a:tr h="249902">
                <a:tc gridSpan="4">
                  <a:txBody>
                    <a:bodyPr/>
                    <a:lstStyle/>
                    <a:p>
                      <a:pPr algn="ctr" fontAlgn="t"/>
                      <a:r>
                        <a:rPr lang="en-US" sz="1600" dirty="0"/>
                        <a:t> </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45477">
                <a:tc>
                  <a:txBody>
                    <a:bodyPr/>
                    <a:lstStyle/>
                    <a:p>
                      <a:pPr algn="ctr" fontAlgn="t"/>
                      <a:r>
                        <a:rPr lang="en-US" sz="1800" b="1" dirty="0"/>
                        <a:t>FAUNA TOTAL</a:t>
                      </a:r>
                      <a:endParaRPr lang="en-US" sz="1800" dirty="0"/>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b="1"/>
                        <a:t>630 spp. + 43 sspp.</a:t>
                      </a:r>
                      <a:endParaRPr lang="en-US" sz="1600"/>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b="1" dirty="0"/>
                        <a:t>4827 spp. + 11 </a:t>
                      </a:r>
                      <a:r>
                        <a:rPr lang="en-US" sz="1600" b="1" dirty="0" err="1"/>
                        <a:t>sspp</a:t>
                      </a:r>
                      <a:r>
                        <a:rPr lang="en-US" sz="1600" b="1" dirty="0"/>
                        <a:t>.</a:t>
                      </a:r>
                      <a:endParaRPr lang="en-US" sz="1600" dirty="0"/>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b="1" dirty="0"/>
                        <a:t>135 spp. + 13 </a:t>
                      </a:r>
                      <a:r>
                        <a:rPr lang="en-US" sz="1600" b="1" dirty="0" err="1"/>
                        <a:t>sspp</a:t>
                      </a:r>
                      <a:r>
                        <a:rPr lang="en-US" sz="1600" b="1" dirty="0"/>
                        <a:t>.</a:t>
                      </a:r>
                      <a:endParaRPr lang="en-US" sz="1600" dirty="0"/>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r>
              <a:tr h="249902">
                <a:tc gridSpan="4">
                  <a:txBody>
                    <a:bodyPr/>
                    <a:lstStyle/>
                    <a:p>
                      <a:pPr algn="ctr" fontAlgn="t"/>
                      <a:r>
                        <a:rPr lang="en-US" sz="1600" dirty="0"/>
                        <a:t> </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641051">
                <a:tc>
                  <a:txBody>
                    <a:bodyPr/>
                    <a:lstStyle/>
                    <a:p>
                      <a:pPr algn="ctr" fontAlgn="t"/>
                      <a:r>
                        <a:rPr lang="en-US" sz="1800" b="1" dirty="0"/>
                        <a:t>FLORA</a:t>
                      </a:r>
                      <a:endParaRPr lang="en-US" sz="1800" dirty="0"/>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a:t>301 spp. + 4 sspp.</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dirty="0"/>
                        <a:t>29592 spp. (incl. 162 </a:t>
                      </a:r>
                      <a:r>
                        <a:rPr lang="en-US" sz="1600" dirty="0" smtClean="0"/>
                        <a:t>pops</a:t>
                      </a:r>
                      <a:r>
                        <a:rPr lang="en-US" sz="1600" dirty="0"/>
                        <a:t>)</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dirty="0"/>
                        <a:t>12 spp. (incl. 2 </a:t>
                      </a:r>
                      <a:r>
                        <a:rPr lang="en-US" sz="1600" dirty="0" smtClean="0"/>
                        <a:t>pops</a:t>
                      </a:r>
                      <a:r>
                        <a:rPr lang="en-US" sz="1600" dirty="0"/>
                        <a:t>) + 1 var.</a:t>
                      </a:r>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r>
              <a:tr h="445477">
                <a:tc>
                  <a:txBody>
                    <a:bodyPr/>
                    <a:lstStyle/>
                    <a:p>
                      <a:pPr algn="ctr" fontAlgn="t"/>
                      <a:r>
                        <a:rPr lang="en-US" sz="1800" b="1" dirty="0"/>
                        <a:t>GRAND TOTAL</a:t>
                      </a:r>
                      <a:endParaRPr lang="en-US" sz="1800" dirty="0"/>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b="1" dirty="0"/>
                        <a:t>931 spp. + 47 </a:t>
                      </a:r>
                      <a:r>
                        <a:rPr lang="en-US" sz="1600" b="1" dirty="0" err="1"/>
                        <a:t>sspp</a:t>
                      </a:r>
                      <a:r>
                        <a:rPr lang="en-US" sz="1600" b="1" dirty="0"/>
                        <a:t>.</a:t>
                      </a:r>
                      <a:endParaRPr lang="en-US" sz="1600" dirty="0"/>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b="1" dirty="0"/>
                        <a:t>34419 spp. + 11 </a:t>
                      </a:r>
                      <a:r>
                        <a:rPr lang="en-US" sz="1600" b="1" dirty="0" err="1"/>
                        <a:t>sspp</a:t>
                      </a:r>
                      <a:r>
                        <a:rPr lang="en-US" sz="1600" b="1" dirty="0"/>
                        <a:t>.</a:t>
                      </a:r>
                      <a:endParaRPr lang="en-US" sz="1600" dirty="0"/>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c>
                  <a:txBody>
                    <a:bodyPr/>
                    <a:lstStyle/>
                    <a:p>
                      <a:pPr algn="ctr" fontAlgn="t"/>
                      <a:r>
                        <a:rPr lang="en-US" sz="1600" b="1" dirty="0"/>
                        <a:t>147 spp. + 13 </a:t>
                      </a:r>
                      <a:r>
                        <a:rPr lang="en-US" sz="1600" b="1" dirty="0" err="1"/>
                        <a:t>sspp</a:t>
                      </a:r>
                      <a:r>
                        <a:rPr lang="en-US" sz="1600" b="1" dirty="0"/>
                        <a:t>. + 1 var.</a:t>
                      </a:r>
                      <a:endParaRPr lang="en-US" sz="1600" dirty="0"/>
                    </a:p>
                  </a:txBody>
                  <a:tcPr marL="19062" marR="19062" marT="19062" marB="19062">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AFAF6"/>
                    </a:solidFill>
                  </a:tcPr>
                </a:tc>
              </a:tr>
            </a:tbl>
          </a:graphicData>
        </a:graphic>
      </p:graphicFrame>
      <p:pic>
        <p:nvPicPr>
          <p:cNvPr id="11" name="Picture 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6712" y="116109"/>
            <a:ext cx="776288" cy="493491"/>
          </a:xfrm>
          <a:prstGeom prst="rect">
            <a:avLst/>
          </a:prstGeom>
          <a:solidFill>
            <a:schemeClr val="folHlink"/>
          </a:solidFill>
          <a:ln w="19050">
            <a:noFill/>
            <a:miter lim="800000"/>
            <a:headEnd/>
            <a:tailEnd/>
          </a:ln>
        </p:spPr>
      </p:pic>
    </p:spTree>
    <p:extLst>
      <p:ext uri="{BB962C8B-B14F-4D97-AF65-F5344CB8AC3E}">
        <p14:creationId xmlns:p14="http://schemas.microsoft.com/office/powerpoint/2010/main" val="14690207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990600" y="-76200"/>
            <a:ext cx="7315200" cy="1033482"/>
          </a:xfrm>
        </p:spPr>
        <p:txBody>
          <a:bodyPr/>
          <a:lstStyle/>
          <a:p>
            <a:pPr algn="ctr"/>
            <a:r>
              <a:rPr lang="fr-CH" dirty="0" smtClean="0"/>
              <a:t>How </a:t>
            </a:r>
            <a:r>
              <a:rPr lang="fr-CH" dirty="0" err="1" smtClean="0"/>
              <a:t>does</a:t>
            </a:r>
            <a:r>
              <a:rPr lang="fr-CH" dirty="0" smtClean="0"/>
              <a:t> CITES </a:t>
            </a:r>
            <a:r>
              <a:rPr lang="fr-CH" dirty="0" err="1" smtClean="0"/>
              <a:t>work</a:t>
            </a:r>
            <a:r>
              <a:rPr lang="fr-CH" dirty="0" smtClean="0"/>
              <a:t>? </a:t>
            </a:r>
            <a:endParaRPr lang="en-US" dirty="0"/>
          </a:p>
        </p:txBody>
      </p:sp>
      <p:sp>
        <p:nvSpPr>
          <p:cNvPr id="7174" name="Rectangle 6"/>
          <p:cNvSpPr>
            <a:spLocks noGrp="1" noChangeArrowheads="1"/>
          </p:cNvSpPr>
          <p:nvPr>
            <p:ph type="body" sz="half" idx="1"/>
          </p:nvPr>
        </p:nvSpPr>
        <p:spPr>
          <a:xfrm>
            <a:off x="357158" y="914400"/>
            <a:ext cx="8501122" cy="5562600"/>
          </a:xfrm>
        </p:spPr>
        <p:style>
          <a:lnRef idx="1">
            <a:schemeClr val="accent3"/>
          </a:lnRef>
          <a:fillRef idx="2">
            <a:schemeClr val="accent3"/>
          </a:fillRef>
          <a:effectRef idx="1">
            <a:schemeClr val="accent3"/>
          </a:effectRef>
          <a:fontRef idx="minor">
            <a:schemeClr val="dk1"/>
          </a:fontRef>
        </p:style>
        <p:txBody>
          <a:bodyPr/>
          <a:lstStyle/>
          <a:p>
            <a:pPr>
              <a:lnSpc>
                <a:spcPct val="80000"/>
              </a:lnSpc>
            </a:pPr>
            <a:endParaRPr lang="fr-CH" sz="1800" dirty="0" smtClean="0"/>
          </a:p>
          <a:p>
            <a:pPr>
              <a:spcBef>
                <a:spcPts val="0"/>
              </a:spcBef>
              <a:spcAft>
                <a:spcPts val="600"/>
              </a:spcAft>
            </a:pPr>
            <a:r>
              <a:rPr lang="en-US" sz="2000" b="1" dirty="0" smtClean="0"/>
              <a:t>Governments declare CITES Management and Scientific Authorities</a:t>
            </a:r>
          </a:p>
          <a:p>
            <a:pPr>
              <a:spcBef>
                <a:spcPts val="0"/>
              </a:spcBef>
              <a:spcAft>
                <a:spcPts val="600"/>
              </a:spcAft>
            </a:pPr>
            <a:r>
              <a:rPr lang="en-US" sz="2000" b="1" dirty="0" smtClean="0"/>
              <a:t>Parties must report their trade in CITES-listed species</a:t>
            </a:r>
          </a:p>
          <a:p>
            <a:pPr>
              <a:spcBef>
                <a:spcPts val="0"/>
              </a:spcBef>
              <a:spcAft>
                <a:spcPts val="600"/>
              </a:spcAft>
            </a:pPr>
            <a:r>
              <a:rPr lang="en-US" sz="2000" b="1" dirty="0" smtClean="0"/>
              <a:t>Special requirements for trade in live specimens</a:t>
            </a:r>
          </a:p>
          <a:p>
            <a:pPr>
              <a:spcBef>
                <a:spcPts val="0"/>
              </a:spcBef>
              <a:spcAft>
                <a:spcPts val="0"/>
              </a:spcAft>
            </a:pPr>
            <a:r>
              <a:rPr lang="en-US" sz="2000" b="1" dirty="0" smtClean="0"/>
              <a:t>To trade Appendix II species:</a:t>
            </a:r>
          </a:p>
          <a:p>
            <a:pPr lvl="1">
              <a:spcBef>
                <a:spcPts val="0"/>
              </a:spcBef>
              <a:spcAft>
                <a:spcPts val="0"/>
              </a:spcAft>
            </a:pPr>
            <a:r>
              <a:rPr lang="en-US" sz="1800" b="1" dirty="0" smtClean="0"/>
              <a:t>Permit required from the Management Authority of the  exporting country</a:t>
            </a:r>
          </a:p>
          <a:p>
            <a:pPr lvl="1">
              <a:spcBef>
                <a:spcPts val="0"/>
              </a:spcBef>
              <a:spcAft>
                <a:spcPts val="600"/>
              </a:spcAft>
            </a:pPr>
            <a:r>
              <a:rPr lang="en-US" sz="1800" b="1" dirty="0" smtClean="0"/>
              <a:t>Permits must be based on findings of non-detriment and legal acquisition</a:t>
            </a:r>
          </a:p>
          <a:p>
            <a:pPr>
              <a:spcBef>
                <a:spcPts val="0"/>
              </a:spcBef>
              <a:spcAft>
                <a:spcPts val="600"/>
              </a:spcAft>
            </a:pPr>
            <a:r>
              <a:rPr lang="en-US" sz="2000" b="1" dirty="0" smtClean="0"/>
              <a:t>Parties are required to have implementing legislation with enforcement provisions (including penalties, confiscation, etc).</a:t>
            </a:r>
          </a:p>
          <a:p>
            <a:pPr>
              <a:spcBef>
                <a:spcPts val="0"/>
              </a:spcBef>
              <a:spcAft>
                <a:spcPts val="0"/>
              </a:spcAft>
            </a:pPr>
            <a:r>
              <a:rPr lang="en-US" sz="2000" b="1" dirty="0" smtClean="0"/>
              <a:t>To amend the Appendices</a:t>
            </a:r>
          </a:p>
          <a:p>
            <a:pPr lvl="1">
              <a:spcBef>
                <a:spcPts val="0"/>
              </a:spcBef>
              <a:spcAft>
                <a:spcPts val="0"/>
              </a:spcAft>
            </a:pPr>
            <a:r>
              <a:rPr lang="en-US" sz="1800" b="1" dirty="0" smtClean="0"/>
              <a:t>Parties submit proposals </a:t>
            </a:r>
          </a:p>
          <a:p>
            <a:pPr lvl="1">
              <a:spcBef>
                <a:spcPts val="0"/>
              </a:spcBef>
              <a:spcAft>
                <a:spcPts val="0"/>
              </a:spcAft>
            </a:pPr>
            <a:r>
              <a:rPr lang="en-US" sz="1800" b="1" dirty="0" smtClean="0"/>
              <a:t>Parties vote on proposals at the Conference of the Parties</a:t>
            </a:r>
          </a:p>
          <a:p>
            <a:pPr lvl="1">
              <a:spcBef>
                <a:spcPts val="0"/>
              </a:spcBef>
              <a:spcAft>
                <a:spcPts val="0"/>
              </a:spcAft>
            </a:pPr>
            <a:r>
              <a:rPr lang="en-US" sz="1800" b="1" dirty="0" smtClean="0"/>
              <a:t>To be adopted, a 2/3 majority of those voting is required</a:t>
            </a:r>
          </a:p>
          <a:p>
            <a:pPr>
              <a:spcBef>
                <a:spcPts val="0"/>
              </a:spcBef>
              <a:spcAft>
                <a:spcPts val="600"/>
              </a:spcAft>
            </a:pPr>
            <a:endParaRPr lang="fr-CH" sz="1800" b="1" dirty="0"/>
          </a:p>
          <a:p>
            <a:endParaRPr lang="en-US" sz="18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8" name="Picture 8" descr="http://www.idealcaviar.com/caviar/customer/image.php?type=P&amp;id=1892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4267200"/>
            <a:ext cx="2590800" cy="2590800"/>
          </a:xfrm>
          <a:prstGeom prst="rect">
            <a:avLst/>
          </a:prstGeom>
          <a:noFill/>
        </p:spPr>
      </p:pic>
      <p:pic>
        <p:nvPicPr>
          <p:cNvPr id="46084" name="Picture 4" descr="http://upload.wikimedia.org/wikipedia/commons/1/12/Sturgeo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2057400"/>
            <a:ext cx="3045254" cy="1676399"/>
          </a:xfrm>
          <a:prstGeom prst="rect">
            <a:avLst/>
          </a:prstGeom>
          <a:noFill/>
        </p:spPr>
      </p:pic>
      <p:pic>
        <p:nvPicPr>
          <p:cNvPr id="46086" name="Picture 6" descr="http://www.omegashop.ca/wp-content/uploads/sturgeon-cavia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05200" y="3429000"/>
            <a:ext cx="3124200" cy="2078676"/>
          </a:xfrm>
          <a:prstGeom prst="rect">
            <a:avLst/>
          </a:prstGeom>
          <a:noFill/>
        </p:spPr>
      </p:pic>
      <p:sp>
        <p:nvSpPr>
          <p:cNvPr id="2" name="Title 1"/>
          <p:cNvSpPr>
            <a:spLocks noGrp="1"/>
          </p:cNvSpPr>
          <p:nvPr>
            <p:ph type="title"/>
          </p:nvPr>
        </p:nvSpPr>
        <p:spPr>
          <a:xfrm>
            <a:off x="838200" y="381000"/>
            <a:ext cx="5943600" cy="856488"/>
          </a:xfrm>
        </p:spPr>
        <p:txBody>
          <a:bodyPr/>
          <a:lstStyle/>
          <a:p>
            <a:r>
              <a:rPr lang="en-US" dirty="0" smtClean="0">
                <a:solidFill>
                  <a:schemeClr val="bg1">
                    <a:lumMod val="95000"/>
                  </a:schemeClr>
                </a:solidFill>
              </a:rPr>
              <a:t>Sturgeon and caviar</a:t>
            </a:r>
            <a:endParaRPr lang="en-US" dirty="0">
              <a:solidFill>
                <a:schemeClr val="bg1">
                  <a:lumMod val="95000"/>
                </a:schemeClr>
              </a:solidFill>
            </a:endParaRPr>
          </a:p>
        </p:txBody>
      </p:sp>
      <p:cxnSp>
        <p:nvCxnSpPr>
          <p:cNvPr id="11" name="Elbow Connector 10"/>
          <p:cNvCxnSpPr/>
          <p:nvPr/>
        </p:nvCxnSpPr>
        <p:spPr>
          <a:xfrm>
            <a:off x="1905000" y="4191000"/>
            <a:ext cx="1295400" cy="685800"/>
          </a:xfrm>
          <a:prstGeom prst="bentConnector3">
            <a:avLst>
              <a:gd name="adj1" fmla="val 50000"/>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a:off x="5257800" y="5791200"/>
            <a:ext cx="1371600" cy="609600"/>
          </a:xfrm>
          <a:prstGeom prst="bentConnector3">
            <a:avLst>
              <a:gd name="adj1" fmla="val 50000"/>
            </a:avLst>
          </a:prstGeom>
          <a:ln w="76200">
            <a:tailEnd type="arrow"/>
          </a:ln>
        </p:spPr>
        <p:style>
          <a:lnRef idx="1">
            <a:schemeClr val="accent1"/>
          </a:lnRef>
          <a:fillRef idx="0">
            <a:schemeClr val="accent1"/>
          </a:fillRef>
          <a:effectRef idx="0">
            <a:schemeClr val="accent1"/>
          </a:effectRef>
          <a:fontRef idx="minor">
            <a:schemeClr val="tx1"/>
          </a:fontRef>
        </p:style>
      </p:cxnSp>
      <p:pic>
        <p:nvPicPr>
          <p:cNvPr id="46090" name="Picture 10" descr="http://image.shutterstock.com/display_pic_with_logo/171547/171547,1271456100,1/stock-vector-export-red-stamp-isolated-on-withe-background-51084997.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81800" y="2286000"/>
            <a:ext cx="2133600" cy="1719546"/>
          </a:xfrm>
          <a:prstGeom prst="rect">
            <a:avLst/>
          </a:prstGeom>
          <a:noFill/>
        </p:spPr>
      </p:pic>
      <p:pic>
        <p:nvPicPr>
          <p:cNvPr id="46092" name="Picture 12" descr="http://www.dreamstime.com/rubber-stamp-with-the-text-import-thumb8761915.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3400" y="4800600"/>
            <a:ext cx="1676399" cy="1676400"/>
          </a:xfrm>
          <a:prstGeom prst="rect">
            <a:avLst/>
          </a:prstGeom>
          <a:noFill/>
        </p:spPr>
      </p:pic>
      <p:pic>
        <p:nvPicPr>
          <p:cNvPr id="10" name="Picture 10"/>
          <p:cNvPicPr>
            <a:picLocks noGrp="1" noChangeAspect="1" noChangeArrowheads="1"/>
          </p:cNvPicPr>
          <p:nvPr>
            <p:ph sz="quarter" idx="4294967295"/>
          </p:nvPr>
        </p:nvPicPr>
        <p:blipFill>
          <a:blip r:embed="rId8" cstate="email">
            <a:extLst>
              <a:ext uri="{28A0092B-C50C-407E-A947-70E740481C1C}">
                <a14:useLocalDpi xmlns:a14="http://schemas.microsoft.com/office/drawing/2010/main"/>
              </a:ext>
            </a:extLst>
          </a:blip>
          <a:srcRect/>
          <a:stretch>
            <a:fillRect/>
          </a:stretch>
        </p:blipFill>
        <p:spPr>
          <a:xfrm>
            <a:off x="6934200" y="228600"/>
            <a:ext cx="1752600" cy="1752600"/>
          </a:xfrm>
          <a:prstGeom prst="rect">
            <a:avLst/>
          </a:prstGeom>
          <a:noFill/>
          <a:ln/>
        </p:spPr>
      </p:pic>
      <p:pic>
        <p:nvPicPr>
          <p:cNvPr id="12" name="Picture 25" descr="cavia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048125" y="1714500"/>
            <a:ext cx="2038350" cy="1562100"/>
          </a:xfrm>
          <a:prstGeom prst="rect">
            <a:avLst/>
          </a:prstGeom>
          <a:noFill/>
          <a:ln w="9525">
            <a:noFill/>
            <a:miter lim="800000"/>
            <a:headEnd/>
            <a:tailEnd/>
          </a:ln>
        </p:spPr>
      </p:pic>
      <p:sp>
        <p:nvSpPr>
          <p:cNvPr id="14" name="Slide Number Placeholder 1"/>
          <p:cNvSpPr>
            <a:spLocks noGrp="1"/>
          </p:cNvSpPr>
          <p:nvPr>
            <p:ph type="sldNum" sz="quarter" idx="12"/>
          </p:nvPr>
        </p:nvSpPr>
        <p:spPr>
          <a:xfrm>
            <a:off x="6553200" y="6248400"/>
            <a:ext cx="1905000" cy="457200"/>
          </a:xfrm>
        </p:spPr>
        <p:txBody>
          <a:bodyPr/>
          <a:lstStyle/>
          <a:p>
            <a:fld id="{AFC124FB-74F4-4C85-BBC3-4596615B2857}" type="slidenum">
              <a:rPr lang="en-US" smtClean="0">
                <a:solidFill>
                  <a:prstClr val="black">
                    <a:tint val="75000"/>
                  </a:prstClr>
                </a:solidFill>
              </a:rPr>
              <a:pPr/>
              <a:t>17</a:t>
            </a:fld>
            <a:endParaRPr lang="en-US" dirty="0">
              <a:solidFill>
                <a:prstClr val="black">
                  <a:tint val="75000"/>
                </a:prstClr>
              </a:solidFill>
            </a:endParaRPr>
          </a:p>
        </p:txBody>
      </p:sp>
      <p:sp>
        <p:nvSpPr>
          <p:cNvPr id="15" name="Rectangle 14"/>
          <p:cNvSpPr/>
          <p:nvPr/>
        </p:nvSpPr>
        <p:spPr>
          <a:xfrm>
            <a:off x="503382" y="3581400"/>
            <a:ext cx="8077200" cy="3046988"/>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2400" b="1" dirty="0" smtClean="0">
                <a:solidFill>
                  <a:schemeClr val="bg1"/>
                </a:solidFill>
              </a:rPr>
              <a:t>“Stricter controls on importing and exporting as per CITES policies may be having a positive conservation effect by limiting the amount of fraudulent caviar reaching the marketplace….</a:t>
            </a:r>
          </a:p>
          <a:p>
            <a:endParaRPr lang="en-US" sz="2400" b="1" dirty="0" smtClean="0">
              <a:solidFill>
                <a:schemeClr val="bg1"/>
              </a:solidFill>
            </a:endParaRPr>
          </a:p>
          <a:p>
            <a:r>
              <a:rPr lang="en-US" sz="2400" b="1" dirty="0">
                <a:solidFill>
                  <a:schemeClr val="bg1"/>
                </a:solidFill>
              </a:rPr>
              <a:t>Other marine and aquatic species stand to benefit from the international trade regulation that can result from CITES listing</a:t>
            </a:r>
            <a:r>
              <a:rPr lang="en-US" sz="2400" b="1" dirty="0" smtClean="0">
                <a:solidFill>
                  <a:schemeClr val="bg1"/>
                </a:solidFill>
              </a:rPr>
              <a:t>.”</a:t>
            </a:r>
            <a:endParaRPr lang="en-US" sz="2400" dirty="0"/>
          </a:p>
        </p:txBody>
      </p:sp>
    </p:spTree>
    <p:extLst>
      <p:ext uri="{BB962C8B-B14F-4D97-AF65-F5344CB8AC3E}">
        <p14:creationId xmlns:p14="http://schemas.microsoft.com/office/powerpoint/2010/main" val="186137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a:noFill/>
        </p:spPr>
        <p:txBody>
          <a:bodyPr/>
          <a:lstStyle/>
          <a:p>
            <a:r>
              <a:rPr lang="en-US" dirty="0" smtClean="0"/>
              <a:t>Queen Conch</a:t>
            </a:r>
            <a:endParaRPr lang="en-US" dirty="0"/>
          </a:p>
        </p:txBody>
      </p:sp>
      <p:pic>
        <p:nvPicPr>
          <p:cNvPr id="4" name="Content Placeholder 3"/>
          <p:cNvPicPr>
            <a:picLocks noGrp="1" noChangeAspect="1"/>
          </p:cNvPicPr>
          <p:nvPr>
            <p:ph idx="1"/>
          </p:nvPr>
        </p:nvPicPr>
        <p:blipFill>
          <a:blip r:embed="rId4" cstate="email">
            <a:extLst>
              <a:ext uri="{28A0092B-C50C-407E-A947-70E740481C1C}">
                <a14:useLocalDpi xmlns:a14="http://schemas.microsoft.com/office/drawing/2010/main"/>
              </a:ext>
            </a:extLst>
          </a:blip>
          <a:srcRect/>
          <a:stretch>
            <a:fillRect/>
          </a:stretch>
        </p:blipFill>
        <p:spPr>
          <a:xfrm>
            <a:off x="5257800" y="2057400"/>
            <a:ext cx="3657600" cy="1950720"/>
          </a:xfr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57800" y="4129750"/>
            <a:ext cx="3619500" cy="2716538"/>
          </a:xfrm>
          <a:prstGeom prst="rect">
            <a:avLst/>
          </a:prstGeom>
        </p:spPr>
      </p:pic>
      <p:sp>
        <p:nvSpPr>
          <p:cNvPr id="6" name="Content Placeholder 2"/>
          <p:cNvSpPr txBox="1">
            <a:spLocks/>
          </p:cNvSpPr>
          <p:nvPr/>
        </p:nvSpPr>
        <p:spPr>
          <a:xfrm>
            <a:off x="324787" y="1615150"/>
            <a:ext cx="4876800" cy="5029200"/>
          </a:xfrm>
          <a:prstGeom prst="rect">
            <a:avLst/>
          </a:prstGeom>
          <a:solidFill>
            <a:schemeClr val="bg1"/>
          </a:solidFill>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Large commercial fishery for meat and shells</a:t>
            </a:r>
          </a:p>
          <a:p>
            <a:endParaRPr lang="en-US" dirty="0"/>
          </a:p>
          <a:p>
            <a:r>
              <a:rPr lang="en-US" dirty="0" smtClean="0"/>
              <a:t>Significant source of economic revenue for the Caribbean region</a:t>
            </a:r>
          </a:p>
          <a:p>
            <a:pPr lvl="1"/>
            <a:r>
              <a:rPr lang="en-US" dirty="0" smtClean="0"/>
              <a:t>Annual landings estimated to be &gt;$US 60 million</a:t>
            </a:r>
          </a:p>
          <a:p>
            <a:endParaRPr lang="en-US" dirty="0" smtClean="0"/>
          </a:p>
          <a:p>
            <a:r>
              <a:rPr lang="en-US" dirty="0" smtClean="0"/>
              <a:t>Listed on CITES Appendix II 1992</a:t>
            </a:r>
            <a:endParaRPr lang="en-US" dirty="0"/>
          </a:p>
        </p:txBody>
      </p:sp>
      <p:sp>
        <p:nvSpPr>
          <p:cNvPr id="7" name="Slide Number Placeholder 1"/>
          <p:cNvSpPr>
            <a:spLocks noGrp="1"/>
          </p:cNvSpPr>
          <p:nvPr>
            <p:ph type="sldNum" sz="quarter" idx="12"/>
          </p:nvPr>
        </p:nvSpPr>
        <p:spPr>
          <a:xfrm>
            <a:off x="6553200" y="6248400"/>
            <a:ext cx="1905000" cy="457200"/>
          </a:xfrm>
        </p:spPr>
        <p:txBody>
          <a:bodyPr/>
          <a:lstStyle/>
          <a:p>
            <a:fld id="{AFC124FB-74F4-4C85-BBC3-4596615B2857}" type="slidenum">
              <a:rPr lang="en-US" smtClean="0">
                <a:solidFill>
                  <a:prstClr val="black">
                    <a:tint val="75000"/>
                  </a:prstClr>
                </a:solidFill>
              </a:rPr>
              <a:pPr/>
              <a:t>18</a:t>
            </a:fld>
            <a:endParaRPr lang="en-US" dirty="0">
              <a:solidFill>
                <a:prstClr val="black">
                  <a:tint val="75000"/>
                </a:prstClr>
              </a:solidFill>
            </a:endParaRPr>
          </a:p>
        </p:txBody>
      </p:sp>
    </p:spTree>
    <p:extLst>
      <p:ext uri="{BB962C8B-B14F-4D97-AF65-F5344CB8AC3E}">
        <p14:creationId xmlns:p14="http://schemas.microsoft.com/office/powerpoint/2010/main" val="41780524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Seahorses</a:t>
            </a:r>
            <a:endParaRPr lang="en-US" dirty="0"/>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0200" y="4419600"/>
            <a:ext cx="3189498" cy="2133600"/>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10200" y="1981200"/>
            <a:ext cx="3230789" cy="2159000"/>
          </a:xfrm>
          <a:prstGeom prst="rect">
            <a:avLst/>
          </a:prstGeom>
        </p:spPr>
      </p:pic>
      <p:sp>
        <p:nvSpPr>
          <p:cNvPr id="10" name="Content Placeholder 2"/>
          <p:cNvSpPr>
            <a:spLocks noGrp="1"/>
          </p:cNvSpPr>
          <p:nvPr>
            <p:ph idx="1"/>
          </p:nvPr>
        </p:nvSpPr>
        <p:spPr>
          <a:xfrm>
            <a:off x="304800" y="1676400"/>
            <a:ext cx="4876800" cy="4114800"/>
          </a:xfrm>
        </p:spPr>
        <p:txBody>
          <a:bodyPr>
            <a:normAutofit fontScale="92500" lnSpcReduction="20000"/>
          </a:bodyPr>
          <a:lstStyle/>
          <a:p>
            <a:r>
              <a:rPr lang="en-US" dirty="0" smtClean="0"/>
              <a:t>Traded internationally: aquariums, souvenirs, traditional Asian medicine</a:t>
            </a:r>
          </a:p>
          <a:p>
            <a:endParaRPr lang="en-US" dirty="0" smtClean="0"/>
          </a:p>
          <a:p>
            <a:r>
              <a:rPr lang="en-US" dirty="0" smtClean="0"/>
              <a:t>~24 million seahorses taken from wild and sold for use in traditional Chinese medicine</a:t>
            </a:r>
          </a:p>
          <a:p>
            <a:endParaRPr lang="en-US" dirty="0" smtClean="0"/>
          </a:p>
          <a:p>
            <a:r>
              <a:rPr lang="en-US" dirty="0" smtClean="0"/>
              <a:t>CITES Appendix II 2002</a:t>
            </a:r>
            <a:endParaRPr lang="en-US" dirty="0"/>
          </a:p>
        </p:txBody>
      </p:sp>
      <p:sp>
        <p:nvSpPr>
          <p:cNvPr id="6" name="Slide Number Placeholder 1"/>
          <p:cNvSpPr>
            <a:spLocks noGrp="1"/>
          </p:cNvSpPr>
          <p:nvPr>
            <p:ph type="sldNum" sz="quarter" idx="12"/>
          </p:nvPr>
        </p:nvSpPr>
        <p:spPr>
          <a:xfrm>
            <a:off x="6553200" y="6248400"/>
            <a:ext cx="1905000" cy="457200"/>
          </a:xfrm>
        </p:spPr>
        <p:txBody>
          <a:bodyPr/>
          <a:lstStyle/>
          <a:p>
            <a:fld id="{AFC124FB-74F4-4C85-BBC3-4596615B2857}" type="slidenum">
              <a:rPr lang="en-US" smtClean="0">
                <a:solidFill>
                  <a:prstClr val="black">
                    <a:tint val="75000"/>
                  </a:prstClr>
                </a:solidFill>
              </a:rPr>
              <a:pPr/>
              <a:t>19</a:t>
            </a:fld>
            <a:endParaRPr lang="en-US" dirty="0">
              <a:solidFill>
                <a:prstClr val="black">
                  <a:tint val="75000"/>
                </a:prstClr>
              </a:solidFill>
            </a:endParaRPr>
          </a:p>
        </p:txBody>
      </p:sp>
    </p:spTree>
    <p:extLst>
      <p:ext uri="{BB962C8B-B14F-4D97-AF65-F5344CB8AC3E}">
        <p14:creationId xmlns:p14="http://schemas.microsoft.com/office/powerpoint/2010/main" val="3840303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838200" y="0"/>
            <a:ext cx="7391400" cy="1295400"/>
          </a:xfrm>
          <a:solidFill>
            <a:schemeClr val="accent3">
              <a:lumMod val="95000"/>
              <a:alpha val="27000"/>
            </a:schemeClr>
          </a:solidFill>
        </p:spPr>
        <p:txBody>
          <a:bodyPr/>
          <a:lstStyle/>
          <a:p>
            <a:pPr eaLnBrk="1" hangingPunct="1"/>
            <a:r>
              <a:rPr lang="en-US" sz="4000" dirty="0" smtClean="0"/>
              <a:t>International Wildlife Trade</a:t>
            </a:r>
            <a:r>
              <a:rPr lang="en-US" dirty="0" smtClean="0"/>
              <a:t/>
            </a:r>
            <a:br>
              <a:rPr lang="en-US" dirty="0" smtClean="0"/>
            </a:br>
            <a:r>
              <a:rPr lang="en-US" sz="3200" dirty="0" smtClean="0"/>
              <a:t>Outline</a:t>
            </a:r>
          </a:p>
        </p:txBody>
      </p:sp>
      <p:sp>
        <p:nvSpPr>
          <p:cNvPr id="3075" name="Rectangle 3"/>
          <p:cNvSpPr>
            <a:spLocks noGrp="1" noChangeArrowheads="1"/>
          </p:cNvSpPr>
          <p:nvPr>
            <p:ph type="body" idx="1"/>
          </p:nvPr>
        </p:nvSpPr>
        <p:spPr>
          <a:xfrm>
            <a:off x="762000" y="2590800"/>
            <a:ext cx="7924800" cy="4038600"/>
          </a:xfrm>
          <a:solidFill>
            <a:schemeClr val="accent3">
              <a:lumMod val="95000"/>
              <a:alpha val="76000"/>
            </a:schemeClr>
          </a:solidFill>
        </p:spPr>
        <p:txBody>
          <a:bodyPr/>
          <a:lstStyle/>
          <a:p>
            <a:pPr eaLnBrk="1" hangingPunct="1"/>
            <a:r>
              <a:rPr lang="en-US" dirty="0" smtClean="0"/>
              <a:t>Background on international wildlife trade (legal and illegal)</a:t>
            </a:r>
          </a:p>
          <a:p>
            <a:pPr eaLnBrk="1" hangingPunct="1"/>
            <a:r>
              <a:rPr lang="en-US" dirty="0" smtClean="0"/>
              <a:t>Structure and function of CITES</a:t>
            </a:r>
          </a:p>
          <a:p>
            <a:pPr eaLnBrk="1" hangingPunct="1"/>
            <a:r>
              <a:rPr lang="en-US" dirty="0" smtClean="0"/>
              <a:t>Case studies</a:t>
            </a:r>
          </a:p>
          <a:p>
            <a:pPr lvl="1" eaLnBrk="1" hangingPunct="1"/>
            <a:r>
              <a:rPr lang="en-US" dirty="0" smtClean="0"/>
              <a:t>Elephants, mahogany, marine species</a:t>
            </a:r>
          </a:p>
          <a:p>
            <a:pPr eaLnBrk="1" hangingPunct="1"/>
            <a:r>
              <a:rPr lang="en-US" dirty="0" smtClean="0"/>
              <a:t>Wildlife trafficking: current developments</a:t>
            </a:r>
            <a:endParaRPr lang="en-US" sz="2400" u="sng" dirty="0" smtClean="0">
              <a:solidFill>
                <a:srgbClr val="002060"/>
              </a:solidFill>
            </a:endParaRPr>
          </a:p>
          <a:p>
            <a:pPr lvl="1" eaLnBrk="1" hangingPunct="1">
              <a:buNone/>
            </a:pP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cstate="email">
            <a:lum/>
          </a:blip>
          <a:srcRect/>
          <a:stretch>
            <a:fillRect l="-1000" r="-1000"/>
          </a:stretch>
        </a:blip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066800" y="304800"/>
            <a:ext cx="7467600" cy="1143000"/>
          </a:xfrm>
        </p:spPr>
        <p:txBody>
          <a:bodyPr/>
          <a:lstStyle/>
          <a:p>
            <a:pPr>
              <a:defRPr/>
            </a:pPr>
            <a:r>
              <a:rPr lang="en-US" b="1" dirty="0" smtClean="0">
                <a:effectLst>
                  <a:outerShdw blurRad="38100" dist="38100" dir="2700000" algn="tl">
                    <a:srgbClr val="C0C0C0"/>
                  </a:outerShdw>
                </a:effectLst>
              </a:rPr>
              <a:t>Sea turtles</a:t>
            </a:r>
            <a:r>
              <a:rPr lang="en-US" b="1" dirty="0">
                <a:effectLst>
                  <a:outerShdw blurRad="38100" dist="38100" dir="2700000" algn="tl">
                    <a:srgbClr val="C0C0C0"/>
                  </a:outerShdw>
                </a:effectLst>
              </a:rPr>
              <a:t>:</a:t>
            </a:r>
            <a:r>
              <a:rPr lang="en-US" b="1" dirty="0" smtClean="0">
                <a:effectLst>
                  <a:outerShdw blurRad="38100" dist="38100" dir="2700000" algn="tl">
                    <a:srgbClr val="C0C0C0"/>
                  </a:outerShdw>
                </a:effectLst>
              </a:rPr>
              <a:t/>
            </a:r>
            <a:br>
              <a:rPr lang="en-US" b="1" dirty="0" smtClean="0">
                <a:effectLst>
                  <a:outerShdw blurRad="38100" dist="38100" dir="2700000" algn="tl">
                    <a:srgbClr val="C0C0C0"/>
                  </a:outerShdw>
                </a:effectLst>
              </a:rPr>
            </a:br>
            <a:r>
              <a:rPr lang="en-US" b="1" dirty="0" smtClean="0">
                <a:effectLst>
                  <a:outerShdw blurRad="38100" dist="38100" dir="2700000" algn="tl">
                    <a:srgbClr val="C0C0C0"/>
                  </a:outerShdw>
                </a:effectLst>
              </a:rPr>
              <a:t>Hawksbills </a:t>
            </a:r>
            <a:r>
              <a:rPr lang="en-US" sz="2400" b="1" dirty="0" smtClean="0">
                <a:effectLst>
                  <a:outerShdw blurRad="38100" dist="38100" dir="2700000" algn="tl">
                    <a:srgbClr val="C0C0C0"/>
                  </a:outerShdw>
                </a:effectLst>
              </a:rPr>
              <a:t>(</a:t>
            </a:r>
            <a:r>
              <a:rPr lang="en-US" sz="2400" b="1" i="1" dirty="0" smtClean="0">
                <a:effectLst>
                  <a:outerShdw blurRad="38100" dist="38100" dir="2700000" algn="tl">
                    <a:srgbClr val="C0C0C0"/>
                  </a:outerShdw>
                </a:effectLst>
              </a:rPr>
              <a:t>Eretmochelys imbricata)</a:t>
            </a:r>
            <a:endParaRPr lang="en-US" dirty="0" smtClean="0"/>
          </a:p>
        </p:txBody>
      </p:sp>
      <p:sp>
        <p:nvSpPr>
          <p:cNvPr id="174083" name="Rectangle 3"/>
          <p:cNvSpPr>
            <a:spLocks noGrp="1" noChangeArrowheads="1"/>
          </p:cNvSpPr>
          <p:nvPr>
            <p:ph type="body" idx="1"/>
          </p:nvPr>
        </p:nvSpPr>
        <p:spPr>
          <a:xfrm>
            <a:off x="381000" y="2819400"/>
            <a:ext cx="8458200" cy="3352800"/>
          </a:xfrm>
        </p:spPr>
        <p:txBody>
          <a:bodyPr/>
          <a:lstStyle/>
          <a:p>
            <a:r>
              <a:rPr lang="en-US" dirty="0" smtClean="0">
                <a:solidFill>
                  <a:srgbClr val="FFFF99"/>
                </a:solidFill>
              </a:rPr>
              <a:t>Significant illegal trade</a:t>
            </a:r>
          </a:p>
          <a:p>
            <a:r>
              <a:rPr lang="en-US" dirty="0" err="1" smtClean="0">
                <a:solidFill>
                  <a:srgbClr val="FFFF99"/>
                </a:solidFill>
              </a:rPr>
              <a:t>Bekko</a:t>
            </a:r>
            <a:r>
              <a:rPr lang="en-US" dirty="0" smtClean="0">
                <a:solidFill>
                  <a:srgbClr val="FFFF99"/>
                </a:solidFill>
              </a:rPr>
              <a:t> market and carving industry in Japan</a:t>
            </a:r>
          </a:p>
          <a:p>
            <a:r>
              <a:rPr lang="en-US" dirty="0" smtClean="0">
                <a:solidFill>
                  <a:srgbClr val="FFFF99"/>
                </a:solidFill>
              </a:rPr>
              <a:t>Major controversy in 1990s</a:t>
            </a:r>
          </a:p>
          <a:p>
            <a:r>
              <a:rPr lang="en-US" dirty="0" smtClean="0">
                <a:solidFill>
                  <a:srgbClr val="FFFF99"/>
                </a:solidFill>
              </a:rPr>
              <a:t>Reservations and CITES</a:t>
            </a:r>
          </a:p>
          <a:p>
            <a:r>
              <a:rPr lang="en-US" dirty="0" smtClean="0">
                <a:solidFill>
                  <a:srgbClr val="FFFF99"/>
                </a:solidFill>
              </a:rPr>
              <a:t>Cuba downlisting controversy</a:t>
            </a:r>
          </a:p>
          <a:p>
            <a:endParaRPr lang="en-US" dirty="0" smtClean="0">
              <a:solidFill>
                <a:srgbClr val="FFFF99"/>
              </a:solidFill>
            </a:endParaRPr>
          </a:p>
        </p:txBody>
      </p:sp>
      <p:sp>
        <p:nvSpPr>
          <p:cNvPr id="4" name="Slide Number Placeholder 1"/>
          <p:cNvSpPr>
            <a:spLocks noGrp="1"/>
          </p:cNvSpPr>
          <p:nvPr>
            <p:ph type="sldNum" sz="quarter" idx="12"/>
          </p:nvPr>
        </p:nvSpPr>
        <p:spPr>
          <a:xfrm>
            <a:off x="6553200" y="6248400"/>
            <a:ext cx="1905000" cy="457200"/>
          </a:xfrm>
        </p:spPr>
        <p:txBody>
          <a:bodyPr/>
          <a:lstStyle/>
          <a:p>
            <a:fld id="{AFC124FB-74F4-4C85-BBC3-4596615B2857}"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374595002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53000" b="-53000"/>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381000" y="1633538"/>
            <a:ext cx="8458200" cy="4157662"/>
          </a:xfrm>
          <a:solidFill>
            <a:srgbClr val="336600">
              <a:alpha val="73000"/>
            </a:srgbClr>
          </a:solidFill>
        </p:spPr>
        <p:txBody>
          <a:bodyPr/>
          <a:lstStyle/>
          <a:p>
            <a:pPr eaLnBrk="1" hangingPunct="1">
              <a:lnSpc>
                <a:spcPct val="90000"/>
              </a:lnSpc>
            </a:pPr>
            <a:r>
              <a:rPr lang="fr-CH" sz="2800" b="1" dirty="0" smtClean="0">
                <a:solidFill>
                  <a:srgbClr val="FFFF00"/>
                </a:solidFill>
              </a:rPr>
              <a:t>Natural range </a:t>
            </a:r>
            <a:r>
              <a:rPr lang="fr-CH" sz="2800" b="1" dirty="0" err="1" smtClean="0">
                <a:solidFill>
                  <a:srgbClr val="FFFF00"/>
                </a:solidFill>
              </a:rPr>
              <a:t>extends</a:t>
            </a:r>
            <a:r>
              <a:rPr lang="fr-CH" sz="2800" b="1" dirty="0" smtClean="0">
                <a:solidFill>
                  <a:srgbClr val="FFFF00"/>
                </a:solidFill>
              </a:rPr>
              <a:t> </a:t>
            </a:r>
            <a:r>
              <a:rPr lang="fr-CH" sz="2800" b="1" dirty="0" err="1" smtClean="0">
                <a:solidFill>
                  <a:srgbClr val="FFFF00"/>
                </a:solidFill>
              </a:rPr>
              <a:t>across</a:t>
            </a:r>
            <a:r>
              <a:rPr lang="fr-CH" sz="2800" b="1" dirty="0" smtClean="0">
                <a:solidFill>
                  <a:srgbClr val="FFFF00"/>
                </a:solidFill>
              </a:rPr>
              <a:t> tropical Central &amp; South </a:t>
            </a:r>
            <a:r>
              <a:rPr lang="fr-CH" sz="2800" b="1" dirty="0" err="1" smtClean="0">
                <a:solidFill>
                  <a:srgbClr val="FFFF00"/>
                </a:solidFill>
              </a:rPr>
              <a:t>America</a:t>
            </a:r>
            <a:r>
              <a:rPr lang="fr-CH" sz="2800" b="1" dirty="0" smtClean="0">
                <a:solidFill>
                  <a:srgbClr val="FFFF00"/>
                </a:solidFill>
              </a:rPr>
              <a:t>.</a:t>
            </a:r>
          </a:p>
          <a:p>
            <a:pPr eaLnBrk="1" hangingPunct="1">
              <a:lnSpc>
                <a:spcPct val="90000"/>
              </a:lnSpc>
            </a:pPr>
            <a:r>
              <a:rPr lang="fr-CH" sz="2800" b="1" dirty="0" smtClean="0">
                <a:solidFill>
                  <a:srgbClr val="FFFF00"/>
                </a:solidFill>
              </a:rPr>
              <a:t>Long been </a:t>
            </a:r>
            <a:r>
              <a:rPr lang="fr-CH" sz="2800" b="1" dirty="0" err="1" smtClean="0">
                <a:solidFill>
                  <a:srgbClr val="FFFF00"/>
                </a:solidFill>
              </a:rPr>
              <a:t>sought</a:t>
            </a:r>
            <a:r>
              <a:rPr lang="fr-CH" sz="2800" b="1" dirty="0" smtClean="0">
                <a:solidFill>
                  <a:srgbClr val="FFFF00"/>
                </a:solidFill>
              </a:rPr>
              <a:t> </a:t>
            </a:r>
            <a:r>
              <a:rPr lang="fr-CH" sz="2800" b="1" dirty="0" err="1" smtClean="0">
                <a:solidFill>
                  <a:srgbClr val="FFFF00"/>
                </a:solidFill>
              </a:rPr>
              <a:t>after</a:t>
            </a:r>
            <a:r>
              <a:rPr lang="fr-CH" sz="2800" b="1" dirty="0" smtClean="0">
                <a:solidFill>
                  <a:srgbClr val="FFFF00"/>
                </a:solidFill>
              </a:rPr>
              <a:t> </a:t>
            </a:r>
            <a:r>
              <a:rPr lang="fr-CH" sz="2800" b="1" dirty="0" err="1" smtClean="0">
                <a:solidFill>
                  <a:srgbClr val="FFFF00"/>
                </a:solidFill>
              </a:rPr>
              <a:t>because</a:t>
            </a:r>
            <a:r>
              <a:rPr lang="fr-CH" sz="2800" b="1" dirty="0" smtClean="0">
                <a:solidFill>
                  <a:srgbClr val="FFFF00"/>
                </a:solidFill>
              </a:rPr>
              <a:t> of </a:t>
            </a:r>
            <a:r>
              <a:rPr lang="fr-CH" sz="2800" b="1" dirty="0" err="1" smtClean="0">
                <a:solidFill>
                  <a:srgbClr val="FFFF00"/>
                </a:solidFill>
              </a:rPr>
              <a:t>its</a:t>
            </a:r>
            <a:r>
              <a:rPr lang="fr-CH" sz="2800" b="1" dirty="0" smtClean="0">
                <a:solidFill>
                  <a:srgbClr val="FFFF00"/>
                </a:solidFill>
              </a:rPr>
              <a:t> </a:t>
            </a:r>
            <a:r>
              <a:rPr lang="fr-CH" sz="2800" b="1" dirty="0" err="1" smtClean="0">
                <a:solidFill>
                  <a:srgbClr val="FFFF00"/>
                </a:solidFill>
              </a:rPr>
              <a:t>color</a:t>
            </a:r>
            <a:r>
              <a:rPr lang="fr-CH" sz="2800" b="1" dirty="0" smtClean="0">
                <a:solidFill>
                  <a:srgbClr val="FFFF00"/>
                </a:solidFill>
              </a:rPr>
              <a:t> and </a:t>
            </a:r>
            <a:r>
              <a:rPr lang="fr-CH" sz="2800" b="1" dirty="0" err="1" smtClean="0">
                <a:solidFill>
                  <a:srgbClr val="FFFF00"/>
                </a:solidFill>
              </a:rPr>
              <a:t>durability</a:t>
            </a:r>
            <a:endParaRPr lang="fr-CH" sz="2800" b="1" dirty="0" smtClean="0">
              <a:solidFill>
                <a:srgbClr val="FFFF00"/>
              </a:solidFill>
            </a:endParaRPr>
          </a:p>
          <a:p>
            <a:pPr eaLnBrk="1" hangingPunct="1">
              <a:lnSpc>
                <a:spcPct val="90000"/>
              </a:lnSpc>
            </a:pPr>
            <a:r>
              <a:rPr lang="fr-CH" sz="2800" b="1" dirty="0" err="1" smtClean="0">
                <a:solidFill>
                  <a:srgbClr val="FFFF00"/>
                </a:solidFill>
              </a:rPr>
              <a:t>Demand</a:t>
            </a:r>
            <a:r>
              <a:rPr lang="fr-CH" sz="2800" b="1" dirty="0" smtClean="0">
                <a:solidFill>
                  <a:srgbClr val="FFFF00"/>
                </a:solidFill>
              </a:rPr>
              <a:t> </a:t>
            </a:r>
            <a:r>
              <a:rPr lang="fr-CH" sz="2800" b="1" dirty="0" err="1" smtClean="0">
                <a:solidFill>
                  <a:srgbClr val="FFFF00"/>
                </a:solidFill>
              </a:rPr>
              <a:t>drove</a:t>
            </a:r>
            <a:r>
              <a:rPr lang="fr-CH" sz="2800" b="1" dirty="0" smtClean="0">
                <a:solidFill>
                  <a:srgbClr val="FFFF00"/>
                </a:solidFill>
              </a:rPr>
              <a:t> </a:t>
            </a:r>
            <a:r>
              <a:rPr lang="fr-CH" sz="2800" b="1" dirty="0" err="1" smtClean="0">
                <a:solidFill>
                  <a:srgbClr val="FFFF00"/>
                </a:solidFill>
              </a:rPr>
              <a:t>logging</a:t>
            </a:r>
            <a:r>
              <a:rPr lang="fr-CH" sz="2800" b="1" dirty="0" smtClean="0">
                <a:solidFill>
                  <a:srgbClr val="FFFF00"/>
                </a:solidFill>
              </a:rPr>
              <a:t> to </a:t>
            </a:r>
            <a:r>
              <a:rPr lang="fr-CH" sz="2800" b="1" dirty="0" err="1" smtClean="0">
                <a:solidFill>
                  <a:srgbClr val="FFFF00"/>
                </a:solidFill>
              </a:rPr>
              <a:t>unsustainable</a:t>
            </a:r>
            <a:r>
              <a:rPr lang="fr-CH" sz="2800" b="1" dirty="0" smtClean="0">
                <a:solidFill>
                  <a:srgbClr val="FFFF00"/>
                </a:solidFill>
              </a:rPr>
              <a:t> </a:t>
            </a:r>
            <a:r>
              <a:rPr lang="fr-CH" sz="2800" b="1" dirty="0" err="1" smtClean="0">
                <a:solidFill>
                  <a:srgbClr val="FFFF00"/>
                </a:solidFill>
              </a:rPr>
              <a:t>levels</a:t>
            </a:r>
            <a:r>
              <a:rPr lang="fr-CH" sz="2800" b="1" dirty="0" smtClean="0">
                <a:solidFill>
                  <a:srgbClr val="FFFF00"/>
                </a:solidFill>
              </a:rPr>
              <a:t> in the 1990s; </a:t>
            </a:r>
            <a:r>
              <a:rPr lang="fr-CH" sz="2800" b="1" dirty="0" err="1" smtClean="0">
                <a:solidFill>
                  <a:srgbClr val="FFFF00"/>
                </a:solidFill>
              </a:rPr>
              <a:t>much</a:t>
            </a:r>
            <a:r>
              <a:rPr lang="fr-CH" sz="2800" b="1" dirty="0" smtClean="0">
                <a:solidFill>
                  <a:srgbClr val="FFFF00"/>
                </a:solidFill>
              </a:rPr>
              <a:t> </a:t>
            </a:r>
            <a:r>
              <a:rPr lang="fr-CH" sz="2800" b="1" dirty="0" err="1" smtClean="0">
                <a:solidFill>
                  <a:srgbClr val="FFFF00"/>
                </a:solidFill>
              </a:rPr>
              <a:t>was</a:t>
            </a:r>
            <a:r>
              <a:rPr lang="fr-CH" sz="2800" b="1" dirty="0" smtClean="0">
                <a:solidFill>
                  <a:srgbClr val="FFFF00"/>
                </a:solidFill>
              </a:rPr>
              <a:t> </a:t>
            </a:r>
            <a:r>
              <a:rPr lang="fr-CH" sz="2800" b="1" dirty="0" err="1" smtClean="0">
                <a:solidFill>
                  <a:srgbClr val="FFFF00"/>
                </a:solidFill>
              </a:rPr>
              <a:t>illegal</a:t>
            </a:r>
            <a:r>
              <a:rPr lang="fr-CH" sz="2800" b="1" dirty="0" smtClean="0">
                <a:solidFill>
                  <a:srgbClr val="FFFF00"/>
                </a:solidFill>
              </a:rPr>
              <a:t>.</a:t>
            </a:r>
          </a:p>
          <a:p>
            <a:pPr eaLnBrk="1" hangingPunct="1">
              <a:lnSpc>
                <a:spcPct val="90000"/>
              </a:lnSpc>
            </a:pPr>
            <a:r>
              <a:rPr lang="fr-CH" sz="2800" b="1" dirty="0" smtClean="0">
                <a:solidFill>
                  <a:srgbClr val="FFFF00"/>
                </a:solidFill>
              </a:rPr>
              <a:t>The </a:t>
            </a:r>
            <a:r>
              <a:rPr lang="fr-CH" sz="2800" b="1" dirty="0" err="1" smtClean="0">
                <a:solidFill>
                  <a:srgbClr val="FFFF00"/>
                </a:solidFill>
              </a:rPr>
              <a:t>species</a:t>
            </a:r>
            <a:r>
              <a:rPr lang="fr-CH" sz="2800" b="1" dirty="0" smtClean="0">
                <a:solidFill>
                  <a:srgbClr val="FFFF00"/>
                </a:solidFill>
              </a:rPr>
              <a:t> </a:t>
            </a:r>
            <a:r>
              <a:rPr lang="fr-CH" sz="2800" b="1" dirty="0" err="1" smtClean="0">
                <a:solidFill>
                  <a:srgbClr val="FFFF00"/>
                </a:solidFill>
              </a:rPr>
              <a:t>became</a:t>
            </a:r>
            <a:r>
              <a:rPr lang="fr-CH" sz="2800" b="1" dirty="0" smtClean="0">
                <a:solidFill>
                  <a:srgbClr val="FFFF00"/>
                </a:solidFill>
              </a:rPr>
              <a:t> </a:t>
            </a:r>
            <a:r>
              <a:rPr lang="fr-CH" sz="2800" b="1" dirty="0" err="1" smtClean="0">
                <a:solidFill>
                  <a:srgbClr val="FFFF00"/>
                </a:solidFill>
              </a:rPr>
              <a:t>commercially</a:t>
            </a:r>
            <a:r>
              <a:rPr lang="fr-CH" sz="2800" b="1" dirty="0" smtClean="0">
                <a:solidFill>
                  <a:srgbClr val="FFFF00"/>
                </a:solidFill>
              </a:rPr>
              <a:t> </a:t>
            </a:r>
            <a:r>
              <a:rPr lang="fr-CH" sz="2800" b="1" dirty="0" err="1" smtClean="0">
                <a:solidFill>
                  <a:srgbClr val="FFFF00"/>
                </a:solidFill>
              </a:rPr>
              <a:t>extinct</a:t>
            </a:r>
            <a:r>
              <a:rPr lang="fr-CH" sz="2800" b="1" dirty="0" smtClean="0">
                <a:solidFill>
                  <a:srgbClr val="FFFF00"/>
                </a:solidFill>
              </a:rPr>
              <a:t> </a:t>
            </a:r>
            <a:r>
              <a:rPr lang="fr-CH" sz="2800" b="1" dirty="0" err="1" smtClean="0">
                <a:solidFill>
                  <a:srgbClr val="FFFF00"/>
                </a:solidFill>
              </a:rPr>
              <a:t>across</a:t>
            </a:r>
            <a:r>
              <a:rPr lang="fr-CH" sz="2800" b="1" dirty="0" smtClean="0">
                <a:solidFill>
                  <a:srgbClr val="FFFF00"/>
                </a:solidFill>
              </a:rPr>
              <a:t> </a:t>
            </a:r>
            <a:r>
              <a:rPr lang="fr-CH" sz="2800" b="1" dirty="0" err="1" smtClean="0">
                <a:solidFill>
                  <a:srgbClr val="FFFF00"/>
                </a:solidFill>
              </a:rPr>
              <a:t>much</a:t>
            </a:r>
            <a:r>
              <a:rPr lang="fr-CH" sz="2800" b="1" dirty="0" smtClean="0">
                <a:solidFill>
                  <a:srgbClr val="FFFF00"/>
                </a:solidFill>
              </a:rPr>
              <a:t> of </a:t>
            </a:r>
            <a:r>
              <a:rPr lang="fr-CH" sz="2800" b="1" dirty="0" err="1" smtClean="0">
                <a:solidFill>
                  <a:srgbClr val="FFFF00"/>
                </a:solidFill>
              </a:rPr>
              <a:t>its</a:t>
            </a:r>
            <a:r>
              <a:rPr lang="fr-CH" sz="2800" b="1" dirty="0" smtClean="0">
                <a:solidFill>
                  <a:srgbClr val="FFFF00"/>
                </a:solidFill>
              </a:rPr>
              <a:t> range.</a:t>
            </a:r>
          </a:p>
          <a:p>
            <a:pPr eaLnBrk="1" hangingPunct="1">
              <a:lnSpc>
                <a:spcPct val="90000"/>
              </a:lnSpc>
            </a:pPr>
            <a:r>
              <a:rPr lang="fr-CH" sz="2800" b="1" dirty="0" err="1" smtClean="0">
                <a:solidFill>
                  <a:srgbClr val="FFFF00"/>
                </a:solidFill>
              </a:rPr>
              <a:t>Prices</a:t>
            </a:r>
            <a:r>
              <a:rPr lang="fr-CH" sz="2800" b="1" dirty="0" smtClean="0">
                <a:solidFill>
                  <a:srgbClr val="FFFF00"/>
                </a:solidFill>
              </a:rPr>
              <a:t> rose </a:t>
            </a:r>
            <a:r>
              <a:rPr lang="fr-CH" sz="2800" b="1" dirty="0" err="1" smtClean="0">
                <a:solidFill>
                  <a:srgbClr val="FFFF00"/>
                </a:solidFill>
              </a:rPr>
              <a:t>sharply</a:t>
            </a:r>
            <a:r>
              <a:rPr lang="fr-CH" sz="2800" b="1" dirty="0" smtClean="0">
                <a:solidFill>
                  <a:srgbClr val="FFFF00"/>
                </a:solidFill>
              </a:rPr>
              <a:t> as volumes in </a:t>
            </a:r>
            <a:r>
              <a:rPr lang="fr-CH" sz="2800" b="1" dirty="0" err="1" smtClean="0">
                <a:solidFill>
                  <a:srgbClr val="FFFF00"/>
                </a:solidFill>
              </a:rPr>
              <a:t>trade</a:t>
            </a:r>
            <a:r>
              <a:rPr lang="fr-CH" sz="2800" b="1" dirty="0" smtClean="0">
                <a:solidFill>
                  <a:srgbClr val="FFFF00"/>
                </a:solidFill>
              </a:rPr>
              <a:t> </a:t>
            </a:r>
            <a:r>
              <a:rPr lang="fr-CH" sz="2800" b="1" dirty="0" err="1" smtClean="0">
                <a:solidFill>
                  <a:srgbClr val="FFFF00"/>
                </a:solidFill>
              </a:rPr>
              <a:t>fell</a:t>
            </a:r>
            <a:r>
              <a:rPr lang="fr-CH" sz="2800" b="1" dirty="0" smtClean="0">
                <a:solidFill>
                  <a:srgbClr val="FFFF00"/>
                </a:solidFill>
              </a:rPr>
              <a:t>.</a:t>
            </a:r>
            <a:endParaRPr lang="en-US" sz="2800" b="1" dirty="0" smtClean="0">
              <a:solidFill>
                <a:srgbClr val="FFFF00"/>
              </a:solidFill>
            </a:endParaRPr>
          </a:p>
        </p:txBody>
      </p:sp>
      <p:sp>
        <p:nvSpPr>
          <p:cNvPr id="3" name="Rectangle 2"/>
          <p:cNvSpPr txBox="1">
            <a:spLocks noChangeArrowheads="1"/>
          </p:cNvSpPr>
          <p:nvPr/>
        </p:nvSpPr>
        <p:spPr bwMode="auto">
          <a:xfrm>
            <a:off x="990600" y="228600"/>
            <a:ext cx="7239000" cy="1295400"/>
          </a:xfrm>
          <a:prstGeom prst="rect">
            <a:avLst/>
          </a:prstGeom>
          <a:solidFill>
            <a:schemeClr val="bg2">
              <a:lumMod val="20000"/>
              <a:lumOff val="80000"/>
              <a:alpha val="64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lgn="ctr" eaLnBrk="1" hangingPunct="1"/>
            <a:r>
              <a:rPr lang="en-US" sz="4000" i="1" u="sng" dirty="0" err="1" smtClean="0"/>
              <a:t>Swietenia</a:t>
            </a:r>
            <a:r>
              <a:rPr lang="en-US" sz="4000" i="1" u="sng" dirty="0" smtClean="0"/>
              <a:t> </a:t>
            </a:r>
            <a:r>
              <a:rPr lang="en-US" sz="4000" i="1" u="sng" dirty="0" err="1" smtClean="0"/>
              <a:t>macrophylla</a:t>
            </a:r>
            <a:r>
              <a:rPr lang="en-US" sz="4000" i="1" dirty="0" smtClean="0"/>
              <a:t/>
            </a:r>
            <a:br>
              <a:rPr lang="en-US" sz="4000" i="1" dirty="0" smtClean="0"/>
            </a:br>
            <a:r>
              <a:rPr lang="en-US" sz="4000" i="1" dirty="0" smtClean="0"/>
              <a:t>(Bigleaf Mahogany</a:t>
            </a:r>
            <a:r>
              <a:rPr lang="en-US" sz="4400" i="1" dirty="0" smtClean="0"/>
              <a:t>)</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1000" r="-11000"/>
          </a:stretch>
        </a:blip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412750" y="2209800"/>
            <a:ext cx="8578850" cy="4419600"/>
          </a:xfrm>
          <a:solidFill>
            <a:srgbClr val="336600">
              <a:alpha val="70000"/>
            </a:srgbClr>
          </a:solidFill>
        </p:spPr>
        <p:txBody>
          <a:bodyPr/>
          <a:lstStyle/>
          <a:p>
            <a:pPr eaLnBrk="1" hangingPunct="1"/>
            <a:r>
              <a:rPr lang="fr-CH" sz="2800" b="1" dirty="0" err="1" smtClean="0">
                <a:solidFill>
                  <a:srgbClr val="FFFF00"/>
                </a:solidFill>
              </a:rPr>
              <a:t>Appendix</a:t>
            </a:r>
            <a:r>
              <a:rPr lang="fr-CH" sz="2800" b="1" dirty="0" smtClean="0">
                <a:solidFill>
                  <a:srgbClr val="FFFF00"/>
                </a:solidFill>
              </a:rPr>
              <a:t> II first </a:t>
            </a:r>
            <a:r>
              <a:rPr lang="fr-CH" sz="2800" b="1" dirty="0" err="1" smtClean="0">
                <a:solidFill>
                  <a:srgbClr val="FFFF00"/>
                </a:solidFill>
              </a:rPr>
              <a:t>proposed</a:t>
            </a:r>
            <a:r>
              <a:rPr lang="fr-CH" sz="2800" b="1" dirty="0" smtClean="0">
                <a:solidFill>
                  <a:srgbClr val="FFFF00"/>
                </a:solidFill>
              </a:rPr>
              <a:t>: CITES CoP8 in 1992 (Costa Rica, USA)</a:t>
            </a:r>
          </a:p>
          <a:p>
            <a:pPr eaLnBrk="1" hangingPunct="1"/>
            <a:r>
              <a:rPr lang="fr-CH" sz="2800" b="1" dirty="0" smtClean="0">
                <a:solidFill>
                  <a:srgbClr val="FFFF00"/>
                </a:solidFill>
              </a:rPr>
              <a:t>It </a:t>
            </a:r>
            <a:r>
              <a:rPr lang="fr-CH" sz="2800" b="1" dirty="0" err="1" smtClean="0">
                <a:solidFill>
                  <a:srgbClr val="FFFF00"/>
                </a:solidFill>
              </a:rPr>
              <a:t>was</a:t>
            </a:r>
            <a:r>
              <a:rPr lang="fr-CH" sz="2800" b="1" dirty="0" smtClean="0">
                <a:solidFill>
                  <a:srgbClr val="FFFF00"/>
                </a:solidFill>
              </a:rPr>
              <a:t> </a:t>
            </a:r>
            <a:r>
              <a:rPr lang="fr-CH" sz="2800" b="1" dirty="0" err="1" smtClean="0">
                <a:solidFill>
                  <a:srgbClr val="FFFF00"/>
                </a:solidFill>
              </a:rPr>
              <a:t>heavily</a:t>
            </a:r>
            <a:r>
              <a:rPr lang="fr-CH" sz="2800" b="1" dirty="0" smtClean="0">
                <a:solidFill>
                  <a:srgbClr val="FFFF00"/>
                </a:solidFill>
              </a:rPr>
              <a:t> </a:t>
            </a:r>
            <a:r>
              <a:rPr lang="fr-CH" sz="2800" b="1" dirty="0" err="1" smtClean="0">
                <a:solidFill>
                  <a:srgbClr val="FFFF00"/>
                </a:solidFill>
              </a:rPr>
              <a:t>opposed</a:t>
            </a:r>
            <a:r>
              <a:rPr lang="fr-CH" sz="2800" b="1" dirty="0" smtClean="0">
                <a:solidFill>
                  <a:srgbClr val="FFFF00"/>
                </a:solidFill>
              </a:rPr>
              <a:t> by </a:t>
            </a:r>
            <a:r>
              <a:rPr lang="fr-CH" sz="2800" b="1" dirty="0" err="1" smtClean="0">
                <a:solidFill>
                  <a:srgbClr val="FFFF00"/>
                </a:solidFill>
              </a:rPr>
              <a:t>trade</a:t>
            </a:r>
            <a:r>
              <a:rPr lang="fr-CH" sz="2800" b="1" dirty="0" smtClean="0">
                <a:solidFill>
                  <a:srgbClr val="FFFF00"/>
                </a:solidFill>
              </a:rPr>
              <a:t> </a:t>
            </a:r>
            <a:r>
              <a:rPr lang="fr-CH" sz="2800" b="1" dirty="0" err="1" smtClean="0">
                <a:solidFill>
                  <a:srgbClr val="FFFF00"/>
                </a:solidFill>
              </a:rPr>
              <a:t>interests</a:t>
            </a:r>
            <a:r>
              <a:rPr lang="fr-CH" sz="2800" b="1" dirty="0" smtClean="0">
                <a:solidFill>
                  <a:srgbClr val="FFFF00"/>
                </a:solidFill>
              </a:rPr>
              <a:t> in </a:t>
            </a:r>
            <a:r>
              <a:rPr lang="fr-CH" sz="2800" b="1" dirty="0" err="1" smtClean="0">
                <a:solidFill>
                  <a:srgbClr val="FFFF00"/>
                </a:solidFill>
              </a:rPr>
              <a:t>many</a:t>
            </a:r>
            <a:r>
              <a:rPr lang="fr-CH" sz="2800" b="1" dirty="0" smtClean="0">
                <a:solidFill>
                  <a:srgbClr val="FFFF00"/>
                </a:solidFill>
              </a:rPr>
              <a:t> range and </a:t>
            </a:r>
            <a:r>
              <a:rPr lang="fr-CH" sz="2800" b="1" dirty="0" err="1" smtClean="0">
                <a:solidFill>
                  <a:srgbClr val="FFFF00"/>
                </a:solidFill>
              </a:rPr>
              <a:t>importing</a:t>
            </a:r>
            <a:r>
              <a:rPr lang="fr-CH" sz="2800" b="1" dirty="0" smtClean="0">
                <a:solidFill>
                  <a:srgbClr val="FFFF00"/>
                </a:solidFill>
              </a:rPr>
              <a:t> States</a:t>
            </a:r>
          </a:p>
          <a:p>
            <a:pPr eaLnBrk="1" hangingPunct="1"/>
            <a:r>
              <a:rPr lang="fr-CH" sz="2800" b="1" dirty="0" smtClean="0">
                <a:solidFill>
                  <a:srgbClr val="FFFF00"/>
                </a:solidFill>
              </a:rPr>
              <a:t>It </a:t>
            </a:r>
            <a:r>
              <a:rPr lang="fr-CH" sz="2800" b="1" dirty="0" err="1" smtClean="0">
                <a:solidFill>
                  <a:srgbClr val="FFFF00"/>
                </a:solidFill>
              </a:rPr>
              <a:t>was</a:t>
            </a:r>
            <a:r>
              <a:rPr lang="fr-CH" sz="2800" b="1" dirty="0" smtClean="0">
                <a:solidFill>
                  <a:srgbClr val="FFFF00"/>
                </a:solidFill>
              </a:rPr>
              <a:t> </a:t>
            </a:r>
            <a:r>
              <a:rPr lang="fr-CH" sz="2800" b="1" dirty="0" err="1" smtClean="0">
                <a:solidFill>
                  <a:srgbClr val="FFFF00"/>
                </a:solidFill>
              </a:rPr>
              <a:t>defeated</a:t>
            </a:r>
            <a:r>
              <a:rPr lang="fr-CH" sz="2800" b="1" dirty="0" smtClean="0">
                <a:solidFill>
                  <a:srgbClr val="FFFF00"/>
                </a:solidFill>
              </a:rPr>
              <a:t> </a:t>
            </a:r>
            <a:r>
              <a:rPr lang="fr-CH" sz="2800" b="1" dirty="0" err="1" smtClean="0">
                <a:solidFill>
                  <a:srgbClr val="FFFF00"/>
                </a:solidFill>
              </a:rPr>
              <a:t>then</a:t>
            </a:r>
            <a:r>
              <a:rPr lang="fr-CH" sz="2800" b="1" dirty="0" smtClean="0">
                <a:solidFill>
                  <a:srgbClr val="FFFF00"/>
                </a:solidFill>
              </a:rPr>
              <a:t> and </a:t>
            </a:r>
            <a:r>
              <a:rPr lang="fr-CH" sz="2800" b="1" dirty="0" err="1" smtClean="0">
                <a:solidFill>
                  <a:srgbClr val="FFFF00"/>
                </a:solidFill>
              </a:rPr>
              <a:t>at</a:t>
            </a:r>
            <a:r>
              <a:rPr lang="fr-CH" sz="2800" b="1" dirty="0" smtClean="0">
                <a:solidFill>
                  <a:srgbClr val="FFFF00"/>
                </a:solidFill>
              </a:rPr>
              <a:t> </a:t>
            </a:r>
            <a:r>
              <a:rPr lang="fr-CH" sz="2800" b="1" dirty="0" err="1" smtClean="0">
                <a:solidFill>
                  <a:srgbClr val="FFFF00"/>
                </a:solidFill>
              </a:rPr>
              <a:t>two</a:t>
            </a:r>
            <a:r>
              <a:rPr lang="fr-CH" sz="2800" b="1" dirty="0" smtClean="0">
                <a:solidFill>
                  <a:srgbClr val="FFFF00"/>
                </a:solidFill>
              </a:rPr>
              <a:t> </a:t>
            </a:r>
            <a:r>
              <a:rPr lang="fr-CH" sz="2800" b="1" dirty="0" err="1" smtClean="0">
                <a:solidFill>
                  <a:srgbClr val="FFFF00"/>
                </a:solidFill>
              </a:rPr>
              <a:t>later</a:t>
            </a:r>
            <a:r>
              <a:rPr lang="fr-CH" sz="2800" b="1" dirty="0" smtClean="0">
                <a:solidFill>
                  <a:srgbClr val="FFFF00"/>
                </a:solidFill>
              </a:rPr>
              <a:t> CoPs </a:t>
            </a:r>
          </a:p>
          <a:p>
            <a:pPr lvl="1" eaLnBrk="1" hangingPunct="1"/>
            <a:r>
              <a:rPr lang="fr-CH" sz="2400" b="1" dirty="0" smtClean="0">
                <a:solidFill>
                  <a:srgbClr val="FFFF00"/>
                </a:solidFill>
              </a:rPr>
              <a:t>CoP9 (1994): </a:t>
            </a:r>
            <a:r>
              <a:rPr lang="fr-CH" sz="2400" b="1" dirty="0" err="1" smtClean="0">
                <a:solidFill>
                  <a:srgbClr val="FFFF00"/>
                </a:solidFill>
              </a:rPr>
              <a:t>Netherlands</a:t>
            </a:r>
            <a:endParaRPr lang="fr-CH" sz="2400" b="1" dirty="0" smtClean="0">
              <a:solidFill>
                <a:srgbClr val="FFFF00"/>
              </a:solidFill>
            </a:endParaRPr>
          </a:p>
          <a:p>
            <a:pPr lvl="1" eaLnBrk="1" hangingPunct="1"/>
            <a:r>
              <a:rPr lang="fr-CH" sz="2400" b="1" dirty="0" smtClean="0">
                <a:solidFill>
                  <a:srgbClr val="FFFF00"/>
                </a:solidFill>
              </a:rPr>
              <a:t>CoP10 (1997): Bolivia, USA</a:t>
            </a:r>
          </a:p>
          <a:p>
            <a:pPr lvl="1" eaLnBrk="1" hangingPunct="1"/>
            <a:r>
              <a:rPr lang="fr-CH" sz="2400" b="1" dirty="0" smtClean="0">
                <a:solidFill>
                  <a:srgbClr val="FFFF00"/>
                </a:solidFill>
              </a:rPr>
              <a:t>CoP11 (2000): no </a:t>
            </a:r>
            <a:r>
              <a:rPr lang="fr-CH" sz="2400" b="1" dirty="0" err="1" smtClean="0">
                <a:solidFill>
                  <a:srgbClr val="FFFF00"/>
                </a:solidFill>
              </a:rPr>
              <a:t>proposal</a:t>
            </a:r>
            <a:endParaRPr lang="fr-CH" sz="2400" b="1" dirty="0" smtClean="0">
              <a:solidFill>
                <a:srgbClr val="FFFF00"/>
              </a:solidFill>
            </a:endParaRPr>
          </a:p>
          <a:p>
            <a:pPr lvl="1" eaLnBrk="1" hangingPunct="1"/>
            <a:r>
              <a:rPr lang="fr-CH" sz="2400" b="1" dirty="0" smtClean="0">
                <a:solidFill>
                  <a:srgbClr val="FFFF00"/>
                </a:solidFill>
              </a:rPr>
              <a:t>CoP12 (2002): Guatemala, Nicaragua (</a:t>
            </a:r>
            <a:r>
              <a:rPr lang="fr-CH" sz="2400" b="1" dirty="0" err="1" smtClean="0">
                <a:solidFill>
                  <a:srgbClr val="FFFF00"/>
                </a:solidFill>
              </a:rPr>
              <a:t>adopted</a:t>
            </a:r>
            <a:r>
              <a:rPr lang="fr-CH" sz="2400" b="1" dirty="0" smtClean="0">
                <a:solidFill>
                  <a:srgbClr val="FFFF00"/>
                </a:solidFill>
              </a:rPr>
              <a:t>)</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1000" r="-11000"/>
          </a:stretch>
        </a:blipFill>
        <a:effectLst/>
      </p:bgPr>
    </p:bg>
    <p:spTree>
      <p:nvGrpSpPr>
        <p:cNvPr id="1" name=""/>
        <p:cNvGrpSpPr/>
        <p:nvPr/>
      </p:nvGrpSpPr>
      <p:grpSpPr>
        <a:xfrm>
          <a:off x="0" y="0"/>
          <a:ext cx="0" cy="0"/>
          <a:chOff x="0" y="0"/>
          <a:chExt cx="0" cy="0"/>
        </a:xfrm>
      </p:grpSpPr>
      <p:sp>
        <p:nvSpPr>
          <p:cNvPr id="6147" name="Rectangle 4"/>
          <p:cNvSpPr>
            <a:spLocks noGrp="1" noChangeArrowheads="1"/>
          </p:cNvSpPr>
          <p:nvPr>
            <p:ph type="body" idx="1"/>
          </p:nvPr>
        </p:nvSpPr>
        <p:spPr>
          <a:solidFill>
            <a:srgbClr val="336600">
              <a:alpha val="75000"/>
            </a:srgbClr>
          </a:solidFill>
        </p:spPr>
        <p:txBody>
          <a:bodyPr/>
          <a:lstStyle/>
          <a:p>
            <a:pPr eaLnBrk="1" hangingPunct="1">
              <a:lnSpc>
                <a:spcPct val="90000"/>
              </a:lnSpc>
            </a:pPr>
            <a:r>
              <a:rPr lang="fr-CH" sz="2800" b="1" dirty="0" err="1" smtClean="0">
                <a:solidFill>
                  <a:srgbClr val="FFFF00"/>
                </a:solidFill>
              </a:rPr>
              <a:t>Brazil</a:t>
            </a:r>
            <a:r>
              <a:rPr lang="fr-CH" sz="2800" b="1" dirty="0" smtClean="0">
                <a:solidFill>
                  <a:srgbClr val="FFFF00"/>
                </a:solidFill>
              </a:rPr>
              <a:t>, as the </a:t>
            </a:r>
            <a:r>
              <a:rPr lang="fr-CH" sz="2800" b="1" dirty="0" err="1" smtClean="0">
                <a:solidFill>
                  <a:srgbClr val="FFFF00"/>
                </a:solidFill>
              </a:rPr>
              <a:t>biggest</a:t>
            </a:r>
            <a:r>
              <a:rPr lang="fr-CH" sz="2800" b="1" dirty="0" smtClean="0">
                <a:solidFill>
                  <a:srgbClr val="FFFF00"/>
                </a:solidFill>
              </a:rPr>
              <a:t> exporter, Costa Rica, and </a:t>
            </a:r>
            <a:r>
              <a:rPr lang="fr-CH" sz="2800" b="1" dirty="0" err="1" smtClean="0">
                <a:solidFill>
                  <a:srgbClr val="FFFF00"/>
                </a:solidFill>
              </a:rPr>
              <a:t>other</a:t>
            </a:r>
            <a:r>
              <a:rPr lang="fr-CH" sz="2800" b="1" dirty="0" smtClean="0">
                <a:solidFill>
                  <a:srgbClr val="FFFF00"/>
                </a:solidFill>
              </a:rPr>
              <a:t> range States </a:t>
            </a:r>
            <a:r>
              <a:rPr lang="fr-CH" sz="2800" b="1" dirty="0" err="1" smtClean="0">
                <a:solidFill>
                  <a:srgbClr val="FFFF00"/>
                </a:solidFill>
              </a:rPr>
              <a:t>voluntarily</a:t>
            </a:r>
            <a:r>
              <a:rPr lang="fr-CH" sz="2800" b="1" dirty="0" smtClean="0">
                <a:solidFill>
                  <a:srgbClr val="FFFF00"/>
                </a:solidFill>
              </a:rPr>
              <a:t> </a:t>
            </a:r>
            <a:r>
              <a:rPr lang="fr-CH" sz="2800" b="1" dirty="0" err="1" smtClean="0">
                <a:solidFill>
                  <a:srgbClr val="FFFF00"/>
                </a:solidFill>
              </a:rPr>
              <a:t>listed</a:t>
            </a:r>
            <a:r>
              <a:rPr lang="fr-CH" sz="2800" b="1" dirty="0" smtClean="0">
                <a:solidFill>
                  <a:srgbClr val="FFFF00"/>
                </a:solidFill>
              </a:rPr>
              <a:t> the </a:t>
            </a:r>
            <a:r>
              <a:rPr lang="fr-CH" sz="2800" b="1" dirty="0" err="1" smtClean="0">
                <a:solidFill>
                  <a:srgbClr val="FFFF00"/>
                </a:solidFill>
              </a:rPr>
              <a:t>species</a:t>
            </a:r>
            <a:r>
              <a:rPr lang="fr-CH" sz="2800" b="1" dirty="0" smtClean="0">
                <a:solidFill>
                  <a:srgbClr val="FFFF00"/>
                </a:solidFill>
              </a:rPr>
              <a:t> on CITES  </a:t>
            </a:r>
            <a:r>
              <a:rPr lang="fr-CH" sz="2800" b="1" dirty="0" err="1" smtClean="0">
                <a:solidFill>
                  <a:srgbClr val="FFFF00"/>
                </a:solidFill>
              </a:rPr>
              <a:t>Appendix</a:t>
            </a:r>
            <a:r>
              <a:rPr lang="fr-CH" sz="2800" b="1" dirty="0" smtClean="0">
                <a:solidFill>
                  <a:srgbClr val="FFFF00"/>
                </a:solidFill>
              </a:rPr>
              <a:t> III</a:t>
            </a:r>
          </a:p>
          <a:p>
            <a:pPr eaLnBrk="1" hangingPunct="1">
              <a:lnSpc>
                <a:spcPct val="90000"/>
              </a:lnSpc>
            </a:pPr>
            <a:endParaRPr lang="fr-CH" sz="2800" b="1" dirty="0" smtClean="0">
              <a:solidFill>
                <a:srgbClr val="FFFF00"/>
              </a:solidFill>
            </a:endParaRPr>
          </a:p>
          <a:p>
            <a:pPr eaLnBrk="1" hangingPunct="1">
              <a:lnSpc>
                <a:spcPct val="90000"/>
              </a:lnSpc>
            </a:pPr>
            <a:r>
              <a:rPr lang="fr-CH" sz="2800" b="1" dirty="0" smtClean="0">
                <a:solidFill>
                  <a:srgbClr val="FFFF00"/>
                </a:solidFill>
              </a:rPr>
              <a:t>In 2002, </a:t>
            </a:r>
            <a:r>
              <a:rPr lang="fr-CH" sz="2800" b="1" dirty="0" err="1" smtClean="0">
                <a:solidFill>
                  <a:srgbClr val="FFFF00"/>
                </a:solidFill>
              </a:rPr>
              <a:t>Brazil</a:t>
            </a:r>
            <a:r>
              <a:rPr lang="fr-CH" sz="2800" b="1" dirty="0" smtClean="0">
                <a:solidFill>
                  <a:srgbClr val="FFFF00"/>
                </a:solidFill>
              </a:rPr>
              <a:t> </a:t>
            </a:r>
            <a:r>
              <a:rPr lang="fr-CH" sz="2800" b="1" dirty="0" err="1" smtClean="0">
                <a:solidFill>
                  <a:srgbClr val="FFFF00"/>
                </a:solidFill>
              </a:rPr>
              <a:t>imposed</a:t>
            </a:r>
            <a:r>
              <a:rPr lang="fr-CH" sz="2800" b="1" dirty="0" smtClean="0">
                <a:solidFill>
                  <a:srgbClr val="FFFF00"/>
                </a:solidFill>
              </a:rPr>
              <a:t> a </a:t>
            </a:r>
            <a:r>
              <a:rPr lang="fr-CH" sz="2800" b="1" dirty="0" err="1" smtClean="0">
                <a:solidFill>
                  <a:srgbClr val="FFFF00"/>
                </a:solidFill>
              </a:rPr>
              <a:t>temporary</a:t>
            </a:r>
            <a:r>
              <a:rPr lang="fr-CH" sz="2800" b="1" dirty="0" smtClean="0">
                <a:solidFill>
                  <a:srgbClr val="FFFF00"/>
                </a:solidFill>
              </a:rPr>
              <a:t> </a:t>
            </a:r>
            <a:r>
              <a:rPr lang="fr-CH" sz="2800" b="1" dirty="0" err="1" smtClean="0">
                <a:solidFill>
                  <a:srgbClr val="FFFF00"/>
                </a:solidFill>
              </a:rPr>
              <a:t>logging</a:t>
            </a:r>
            <a:r>
              <a:rPr lang="fr-CH" sz="2800" b="1" dirty="0" smtClean="0">
                <a:solidFill>
                  <a:srgbClr val="FFFF00"/>
                </a:solidFill>
              </a:rPr>
              <a:t> ban but </a:t>
            </a:r>
            <a:r>
              <a:rPr lang="fr-CH" sz="2800" b="1" dirty="0" err="1" smtClean="0">
                <a:solidFill>
                  <a:srgbClr val="FFFF00"/>
                </a:solidFill>
              </a:rPr>
              <a:t>some</a:t>
            </a:r>
            <a:r>
              <a:rPr lang="fr-CH" sz="2800" b="1" dirty="0" smtClean="0">
                <a:solidFill>
                  <a:srgbClr val="FFFF00"/>
                </a:solidFill>
              </a:rPr>
              <a:t> traders </a:t>
            </a:r>
            <a:r>
              <a:rPr lang="fr-CH" sz="2800" b="1" dirty="0" err="1" smtClean="0">
                <a:solidFill>
                  <a:srgbClr val="FFFF00"/>
                </a:solidFill>
              </a:rPr>
              <a:t>secured</a:t>
            </a:r>
            <a:r>
              <a:rPr lang="fr-CH" sz="2800" b="1" dirty="0" smtClean="0">
                <a:solidFill>
                  <a:srgbClr val="FFFF00"/>
                </a:solidFill>
              </a:rPr>
              <a:t> court </a:t>
            </a:r>
            <a:r>
              <a:rPr lang="fr-CH" sz="2800" b="1" dirty="0" err="1" smtClean="0">
                <a:solidFill>
                  <a:srgbClr val="FFFF00"/>
                </a:solidFill>
              </a:rPr>
              <a:t>injunctions</a:t>
            </a:r>
            <a:r>
              <a:rPr lang="fr-CH" sz="2800" b="1" dirty="0" smtClean="0">
                <a:solidFill>
                  <a:srgbClr val="FFFF00"/>
                </a:solidFill>
              </a:rPr>
              <a:t> for exports to go </a:t>
            </a:r>
            <a:r>
              <a:rPr lang="fr-CH" sz="2800" b="1" dirty="0" err="1" smtClean="0">
                <a:solidFill>
                  <a:srgbClr val="FFFF00"/>
                </a:solidFill>
              </a:rPr>
              <a:t>ahead</a:t>
            </a:r>
            <a:r>
              <a:rPr lang="fr-CH" sz="2800" b="1" dirty="0" smtClean="0">
                <a:solidFill>
                  <a:srgbClr val="FFFF00"/>
                </a:solidFill>
              </a:rPr>
              <a:t> </a:t>
            </a:r>
            <a:r>
              <a:rPr lang="fr-CH" sz="2800" b="1" dirty="0" err="1" smtClean="0">
                <a:solidFill>
                  <a:srgbClr val="FFFF00"/>
                </a:solidFill>
              </a:rPr>
              <a:t>regardless</a:t>
            </a:r>
            <a:r>
              <a:rPr lang="fr-CH" sz="2800" b="1" dirty="0" smtClean="0">
                <a:solidFill>
                  <a:srgbClr val="FFFF00"/>
                </a:solidFill>
              </a:rPr>
              <a:t>.</a:t>
            </a:r>
            <a:endParaRPr lang="en-US" sz="2800" b="1" dirty="0" smtClean="0">
              <a:solidFill>
                <a:srgbClr val="FFFF00"/>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1000" r="-11000"/>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381000" y="1066800"/>
            <a:ext cx="8305800" cy="3962400"/>
          </a:xfrm>
          <a:solidFill>
            <a:srgbClr val="336600">
              <a:alpha val="75000"/>
            </a:srgbClr>
          </a:solidFill>
        </p:spPr>
        <p:txBody>
          <a:bodyPr/>
          <a:lstStyle/>
          <a:p>
            <a:pPr eaLnBrk="1" hangingPunct="1"/>
            <a:r>
              <a:rPr lang="fr-CH" sz="2800" b="1" dirty="0" smtClean="0">
                <a:solidFill>
                  <a:srgbClr val="FFFF00"/>
                </a:solidFill>
              </a:rPr>
              <a:t>2002 (CoP12): </a:t>
            </a:r>
            <a:r>
              <a:rPr lang="fr-CH" sz="2800" b="1" dirty="0" err="1" smtClean="0">
                <a:solidFill>
                  <a:srgbClr val="FFFF00"/>
                </a:solidFill>
              </a:rPr>
              <a:t>adopted</a:t>
            </a:r>
            <a:r>
              <a:rPr lang="fr-CH" sz="2800" b="1" dirty="0" smtClean="0">
                <a:solidFill>
                  <a:srgbClr val="FFFF00"/>
                </a:solidFill>
              </a:rPr>
              <a:t> an </a:t>
            </a:r>
            <a:r>
              <a:rPr lang="fr-CH" sz="2800" b="1" dirty="0" err="1" smtClean="0">
                <a:solidFill>
                  <a:srgbClr val="FFFF00"/>
                </a:solidFill>
              </a:rPr>
              <a:t>Appendix</a:t>
            </a:r>
            <a:r>
              <a:rPr lang="fr-CH" sz="2800" b="1" dirty="0" smtClean="0">
                <a:solidFill>
                  <a:srgbClr val="FFFF00"/>
                </a:solidFill>
              </a:rPr>
              <a:t> II </a:t>
            </a:r>
            <a:r>
              <a:rPr lang="fr-CH" sz="2800" b="1" dirty="0" err="1" smtClean="0">
                <a:solidFill>
                  <a:srgbClr val="FFFF00"/>
                </a:solidFill>
              </a:rPr>
              <a:t>proposal</a:t>
            </a:r>
            <a:r>
              <a:rPr lang="fr-CH" sz="2800" b="1" dirty="0" smtClean="0">
                <a:solidFill>
                  <a:srgbClr val="FFFF00"/>
                </a:solidFill>
              </a:rPr>
              <a:t> </a:t>
            </a:r>
            <a:r>
              <a:rPr lang="fr-CH" sz="2800" b="1" dirty="0" err="1" smtClean="0">
                <a:solidFill>
                  <a:srgbClr val="FFFF00"/>
                </a:solidFill>
              </a:rPr>
              <a:t>from</a:t>
            </a:r>
            <a:r>
              <a:rPr lang="fr-CH" sz="2800" b="1" dirty="0" smtClean="0">
                <a:solidFill>
                  <a:srgbClr val="FFFF00"/>
                </a:solidFill>
              </a:rPr>
              <a:t> Nicaragua &amp; Guatemala, to enter </a:t>
            </a:r>
            <a:r>
              <a:rPr lang="fr-CH" sz="2800" b="1" dirty="0" err="1" smtClean="0">
                <a:solidFill>
                  <a:srgbClr val="FFFF00"/>
                </a:solidFill>
              </a:rPr>
              <a:t>into</a:t>
            </a:r>
            <a:r>
              <a:rPr lang="fr-CH" sz="2800" b="1" dirty="0" smtClean="0">
                <a:solidFill>
                  <a:srgbClr val="FFFF00"/>
                </a:solidFill>
              </a:rPr>
              <a:t> </a:t>
            </a:r>
            <a:r>
              <a:rPr lang="fr-CH" sz="2800" b="1" dirty="0" err="1" smtClean="0">
                <a:solidFill>
                  <a:srgbClr val="FFFF00"/>
                </a:solidFill>
              </a:rPr>
              <a:t>effect</a:t>
            </a:r>
            <a:r>
              <a:rPr lang="fr-CH" sz="2800" b="1" dirty="0" smtClean="0">
                <a:solidFill>
                  <a:srgbClr val="FFFF00"/>
                </a:solidFill>
              </a:rPr>
              <a:t> </a:t>
            </a:r>
            <a:r>
              <a:rPr lang="fr-CH" sz="2800" b="1" dirty="0" err="1" smtClean="0">
                <a:solidFill>
                  <a:srgbClr val="FFFF00"/>
                </a:solidFill>
              </a:rPr>
              <a:t>after</a:t>
            </a:r>
            <a:r>
              <a:rPr lang="fr-CH" sz="2800" b="1" dirty="0" smtClean="0">
                <a:solidFill>
                  <a:srgbClr val="FFFF00"/>
                </a:solidFill>
              </a:rPr>
              <a:t> one </a:t>
            </a:r>
            <a:r>
              <a:rPr lang="fr-CH" sz="2800" b="1" dirty="0" err="1" smtClean="0">
                <a:solidFill>
                  <a:srgbClr val="FFFF00"/>
                </a:solidFill>
              </a:rPr>
              <a:t>year</a:t>
            </a:r>
            <a:r>
              <a:rPr lang="fr-CH" sz="2800" b="1" dirty="0" smtClean="0">
                <a:solidFill>
                  <a:srgbClr val="FFFF00"/>
                </a:solidFill>
              </a:rPr>
              <a:t>.</a:t>
            </a:r>
          </a:p>
          <a:p>
            <a:pPr eaLnBrk="1" hangingPunct="1"/>
            <a:r>
              <a:rPr lang="fr-CH" sz="2800" b="1" dirty="0" err="1" smtClean="0">
                <a:solidFill>
                  <a:srgbClr val="FFFF00"/>
                </a:solidFill>
              </a:rPr>
              <a:t>Brazil</a:t>
            </a:r>
            <a:r>
              <a:rPr lang="fr-CH" sz="2800" b="1" dirty="0" smtClean="0">
                <a:solidFill>
                  <a:srgbClr val="FFFF00"/>
                </a:solidFill>
              </a:rPr>
              <a:t> </a:t>
            </a:r>
            <a:r>
              <a:rPr lang="fr-CH" sz="2800" b="1" dirty="0" err="1" smtClean="0">
                <a:solidFill>
                  <a:srgbClr val="FFFF00"/>
                </a:solidFill>
              </a:rPr>
              <a:t>opposed</a:t>
            </a:r>
            <a:r>
              <a:rPr lang="fr-CH" sz="2800" b="1" dirty="0" smtClean="0">
                <a:solidFill>
                  <a:srgbClr val="FFFF00"/>
                </a:solidFill>
              </a:rPr>
              <a:t> but </a:t>
            </a:r>
            <a:r>
              <a:rPr lang="fr-CH" sz="2800" b="1" dirty="0" err="1" smtClean="0">
                <a:solidFill>
                  <a:srgbClr val="FFFF00"/>
                </a:solidFill>
              </a:rPr>
              <a:t>later</a:t>
            </a:r>
            <a:r>
              <a:rPr lang="fr-CH" sz="2800" b="1" dirty="0" smtClean="0">
                <a:solidFill>
                  <a:srgbClr val="FFFF00"/>
                </a:solidFill>
              </a:rPr>
              <a:t> </a:t>
            </a:r>
            <a:r>
              <a:rPr lang="fr-CH" sz="2800" b="1" dirty="0" err="1" smtClean="0">
                <a:solidFill>
                  <a:srgbClr val="FFFF00"/>
                </a:solidFill>
              </a:rPr>
              <a:t>established</a:t>
            </a:r>
            <a:r>
              <a:rPr lang="fr-CH" sz="2800" b="1" dirty="0" smtClean="0">
                <a:solidFill>
                  <a:srgbClr val="FFFF00"/>
                </a:solidFill>
              </a:rPr>
              <a:t> an export moratorium </a:t>
            </a:r>
            <a:r>
              <a:rPr lang="fr-CH" sz="2800" b="1" dirty="0" err="1" smtClean="0">
                <a:solidFill>
                  <a:srgbClr val="FFFF00"/>
                </a:solidFill>
              </a:rPr>
              <a:t>until</a:t>
            </a:r>
            <a:r>
              <a:rPr lang="fr-CH" sz="2800" b="1" dirty="0" smtClean="0">
                <a:solidFill>
                  <a:srgbClr val="FFFF00"/>
                </a:solidFill>
              </a:rPr>
              <a:t> a management plan </a:t>
            </a:r>
            <a:r>
              <a:rPr lang="fr-CH" sz="2800" b="1" dirty="0" err="1" smtClean="0">
                <a:solidFill>
                  <a:srgbClr val="FFFF00"/>
                </a:solidFill>
              </a:rPr>
              <a:t>was</a:t>
            </a:r>
            <a:r>
              <a:rPr lang="fr-CH" sz="2800" b="1" dirty="0" smtClean="0">
                <a:solidFill>
                  <a:srgbClr val="FFFF00"/>
                </a:solidFill>
              </a:rPr>
              <a:t> </a:t>
            </a:r>
            <a:r>
              <a:rPr lang="fr-CH" sz="2800" b="1" dirty="0" err="1" smtClean="0">
                <a:solidFill>
                  <a:srgbClr val="FFFF00"/>
                </a:solidFill>
              </a:rPr>
              <a:t>drawn</a:t>
            </a:r>
            <a:r>
              <a:rPr lang="fr-CH" sz="2800" b="1" dirty="0" smtClean="0">
                <a:solidFill>
                  <a:srgbClr val="FFFF00"/>
                </a:solidFill>
              </a:rPr>
              <a:t> up for the </a:t>
            </a:r>
            <a:r>
              <a:rPr lang="fr-CH" sz="2800" b="1" dirty="0" err="1" smtClean="0">
                <a:solidFill>
                  <a:srgbClr val="FFFF00"/>
                </a:solidFill>
              </a:rPr>
              <a:t>species</a:t>
            </a:r>
            <a:r>
              <a:rPr lang="fr-CH" sz="2800" b="1" dirty="0" smtClean="0">
                <a:solidFill>
                  <a:srgbClr val="FFFF00"/>
                </a:solidFill>
              </a:rPr>
              <a:t>.</a:t>
            </a:r>
          </a:p>
          <a:p>
            <a:pPr eaLnBrk="1" hangingPunct="1"/>
            <a:r>
              <a:rPr lang="fr-CH" sz="2800" b="1" dirty="0" smtClean="0">
                <a:solidFill>
                  <a:srgbClr val="FFFF00"/>
                </a:solidFill>
              </a:rPr>
              <a:t>The plan </a:t>
            </a:r>
            <a:r>
              <a:rPr lang="fr-CH" sz="2800" b="1" dirty="0" err="1" smtClean="0">
                <a:solidFill>
                  <a:srgbClr val="FFFF00"/>
                </a:solidFill>
              </a:rPr>
              <a:t>is</a:t>
            </a:r>
            <a:r>
              <a:rPr lang="fr-CH" sz="2800" b="1" dirty="0" smtClean="0">
                <a:solidFill>
                  <a:srgbClr val="FFFF00"/>
                </a:solidFill>
              </a:rPr>
              <a:t> in place and exports have </a:t>
            </a:r>
            <a:r>
              <a:rPr lang="fr-CH" sz="2800" b="1" dirty="0" err="1" smtClean="0">
                <a:solidFill>
                  <a:srgbClr val="FFFF00"/>
                </a:solidFill>
              </a:rPr>
              <a:t>resumed</a:t>
            </a:r>
            <a:r>
              <a:rPr lang="fr-CH" sz="2800" b="1" dirty="0" smtClean="0">
                <a:solidFill>
                  <a:srgbClr val="FFFF00"/>
                </a:solidFill>
              </a:rPr>
              <a:t> but in </a:t>
            </a:r>
            <a:r>
              <a:rPr lang="fr-CH" sz="2800" b="1" dirty="0" err="1" smtClean="0">
                <a:solidFill>
                  <a:srgbClr val="FFFF00"/>
                </a:solidFill>
              </a:rPr>
              <a:t>relatively</a:t>
            </a:r>
            <a:r>
              <a:rPr lang="fr-CH" sz="2800" b="1" dirty="0" smtClean="0">
                <a:solidFill>
                  <a:srgbClr val="FFFF00"/>
                </a:solidFill>
              </a:rPr>
              <a:t> </a:t>
            </a:r>
            <a:r>
              <a:rPr lang="fr-CH" sz="2800" b="1" dirty="0" err="1" smtClean="0">
                <a:solidFill>
                  <a:srgbClr val="FFFF00"/>
                </a:solidFill>
              </a:rPr>
              <a:t>smaller</a:t>
            </a:r>
            <a:r>
              <a:rPr lang="fr-CH" sz="2800" b="1" dirty="0" smtClean="0">
                <a:solidFill>
                  <a:srgbClr val="FFFF00"/>
                </a:solidFill>
              </a:rPr>
              <a:t> </a:t>
            </a:r>
            <a:r>
              <a:rPr lang="fr-CH" sz="2800" b="1" dirty="0" err="1" smtClean="0">
                <a:solidFill>
                  <a:srgbClr val="FFFF00"/>
                </a:solidFill>
              </a:rPr>
              <a:t>quantities</a:t>
            </a:r>
            <a:r>
              <a:rPr lang="fr-CH" b="1" dirty="0" smtClean="0">
                <a:solidFill>
                  <a:srgbClr val="FFFF00"/>
                </a:solidFill>
              </a:rPr>
              <a:t>.</a:t>
            </a:r>
            <a:endParaRPr lang="en-US" b="1" dirty="0" smtClean="0">
              <a:solidFill>
                <a:srgbClr val="FFFF00"/>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2050" name="Picture 2" descr="C:\Users\slieberman\Documents\PowerPoints\Photos species\elephants Kilamanjaro view.jpg"/>
          <p:cNvPicPr>
            <a:picLocks noChangeAspect="1" noChangeArrowheads="1"/>
          </p:cNvPicPr>
          <p:nvPr/>
        </p:nvPicPr>
        <p:blipFill>
          <a:blip r:embed="rId2" cstate="email"/>
          <a:srcRect/>
          <a:stretch>
            <a:fillRect/>
          </a:stretch>
        </p:blipFill>
        <p:spPr bwMode="auto">
          <a:xfrm>
            <a:off x="-676077" y="685800"/>
            <a:ext cx="10582077" cy="59436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600200" y="165232"/>
            <a:ext cx="6400799" cy="6527537"/>
          </a:xfrm>
          <a:prstGeom prst="rect">
            <a:avLst/>
          </a:prstGeom>
          <a:effectLst>
            <a:outerShdw blurRad="50800" dist="127000" dir="2700000" algn="tl" rotWithShape="0">
              <a:prstClr val="black">
                <a:alpha val="40000"/>
              </a:prstClr>
            </a:outerShdw>
          </a:effectLst>
        </p:spPr>
      </p:pic>
      <p:pic>
        <p:nvPicPr>
          <p:cNvPr id="6146" name="Picture 2" descr="http://www.nationalelephantcenter.org/wp-content/uploads/2012/07/african_asian_elephant_comparison.gif"/>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7200" r="7469" b="16989"/>
          <a:stretch/>
        </p:blipFill>
        <p:spPr bwMode="auto">
          <a:xfrm>
            <a:off x="5631043" y="2800039"/>
            <a:ext cx="609720" cy="8010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nationalelephantcenter.org/wp-content/uploads/2012/07/african_asian_elephant_comparison.gif"/>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5781" r="46862" b="17793"/>
          <a:stretch/>
        </p:blipFill>
        <p:spPr bwMode="auto">
          <a:xfrm>
            <a:off x="3065556" y="5186431"/>
            <a:ext cx="940324" cy="9127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nationalelephantcenter.org/wp-content/uploads/2012/07/african_asian_elephant_comparison.gif"/>
          <p:cNvPicPr>
            <a:picLocks noChangeAspect="1" noChangeArrowheads="1"/>
          </p:cNvPicPr>
          <p:nvPr/>
        </p:nvPicPr>
        <p:blipFill rotWithShape="1">
          <a:blip r:embed="rId4" cstate="email">
            <a:clrChange>
              <a:clrFrom>
                <a:srgbClr val="FFFFFF"/>
              </a:clrFrom>
              <a:clrTo>
                <a:srgbClr val="FFFFFF">
                  <a:alpha val="0"/>
                </a:srgbClr>
              </a:clrTo>
            </a:clrChange>
            <a:duotone>
              <a:prstClr val="black"/>
              <a:schemeClr val="accent3">
                <a:tint val="45000"/>
                <a:satMod val="400000"/>
              </a:schemeClr>
            </a:duotone>
            <a:extLst>
              <a:ext uri="{28A0092B-C50C-407E-A947-70E740481C1C}">
                <a14:useLocalDpi xmlns:a14="http://schemas.microsoft.com/office/drawing/2010/main"/>
              </a:ext>
            </a:extLst>
          </a:blip>
          <a:srcRect l="5781" r="46862" b="17793"/>
          <a:stretch/>
        </p:blipFill>
        <p:spPr bwMode="auto">
          <a:xfrm flipH="1">
            <a:off x="3123921" y="4211212"/>
            <a:ext cx="582306" cy="5652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ular Callout 4"/>
          <p:cNvSpPr/>
          <p:nvPr/>
        </p:nvSpPr>
        <p:spPr>
          <a:xfrm>
            <a:off x="381000" y="2373550"/>
            <a:ext cx="1275123" cy="826989"/>
          </a:xfrm>
          <a:prstGeom prst="wedgeRectCallout">
            <a:avLst>
              <a:gd name="adj1" fmla="val 184295"/>
              <a:gd name="adj2" fmla="val 183656"/>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err="1" smtClean="0"/>
              <a:t>Loxodonta</a:t>
            </a:r>
            <a:r>
              <a:rPr lang="en-US" sz="1800" i="1" dirty="0" smtClean="0"/>
              <a:t> </a:t>
            </a:r>
            <a:r>
              <a:rPr lang="en-US" sz="1800" i="1" dirty="0" err="1" smtClean="0"/>
              <a:t>cyclotis</a:t>
            </a:r>
            <a:endParaRPr lang="en-US" sz="1800" i="1" dirty="0"/>
          </a:p>
        </p:txBody>
      </p:sp>
      <p:sp>
        <p:nvSpPr>
          <p:cNvPr id="16" name="Rectangular Callout 15"/>
          <p:cNvSpPr/>
          <p:nvPr/>
        </p:nvSpPr>
        <p:spPr>
          <a:xfrm>
            <a:off x="152400" y="5025958"/>
            <a:ext cx="1503723" cy="826989"/>
          </a:xfrm>
          <a:prstGeom prst="wedgeRectCallout">
            <a:avLst>
              <a:gd name="adj1" fmla="val 177244"/>
              <a:gd name="adj2" fmla="val 5897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err="1" smtClean="0"/>
              <a:t>Loxodonta</a:t>
            </a:r>
            <a:r>
              <a:rPr lang="en-US" sz="1800" i="1" dirty="0" smtClean="0"/>
              <a:t> </a:t>
            </a:r>
            <a:r>
              <a:rPr lang="en-US" sz="1800" i="1" dirty="0" err="1" smtClean="0"/>
              <a:t>africana</a:t>
            </a:r>
            <a:endParaRPr lang="en-US" sz="1800" i="1" dirty="0"/>
          </a:p>
        </p:txBody>
      </p:sp>
      <p:sp>
        <p:nvSpPr>
          <p:cNvPr id="17" name="Rectangular Callout 16"/>
          <p:cNvSpPr/>
          <p:nvPr/>
        </p:nvSpPr>
        <p:spPr>
          <a:xfrm>
            <a:off x="7657699" y="1274187"/>
            <a:ext cx="1138136" cy="826989"/>
          </a:xfrm>
          <a:prstGeom prst="wedgeRectCallout">
            <a:avLst>
              <a:gd name="adj1" fmla="val -172115"/>
              <a:gd name="adj2" fmla="val 16836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err="1" smtClean="0"/>
              <a:t>Elephas</a:t>
            </a:r>
            <a:r>
              <a:rPr lang="en-US" sz="1800" i="1" dirty="0" smtClean="0"/>
              <a:t> </a:t>
            </a:r>
            <a:r>
              <a:rPr lang="en-US" sz="1800" i="1" dirty="0" err="1" smtClean="0"/>
              <a:t>maximus</a:t>
            </a:r>
            <a:endParaRPr lang="en-US" sz="1800" i="1" dirty="0"/>
          </a:p>
        </p:txBody>
      </p:sp>
    </p:spTree>
    <p:extLst>
      <p:ext uri="{BB962C8B-B14F-4D97-AF65-F5344CB8AC3E}">
        <p14:creationId xmlns:p14="http://schemas.microsoft.com/office/powerpoint/2010/main" val="1365200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6103" y="1280137"/>
            <a:ext cx="3738659" cy="4283879"/>
          </a:xfrm>
          <a:prstGeom prst="rect">
            <a:avLst/>
          </a:prstGeom>
          <a:noFill/>
          <a:ln>
            <a:noFill/>
          </a:ln>
          <a:effectLst>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5058" y="1280137"/>
            <a:ext cx="3709104" cy="4283879"/>
          </a:xfrm>
          <a:prstGeom prst="rect">
            <a:avLst/>
          </a:prstGeom>
          <a:effectLst>
            <a:outerShdw blurRad="50800" dist="127000" dir="2700000" algn="tl" rotWithShape="0">
              <a:prstClr val="black">
                <a:alpha val="40000"/>
              </a:prstClr>
            </a:outerShdw>
          </a:effectLst>
        </p:spPr>
      </p:pic>
      <p:sp>
        <p:nvSpPr>
          <p:cNvPr id="5" name="Plus 4"/>
          <p:cNvSpPr/>
          <p:nvPr/>
        </p:nvSpPr>
        <p:spPr>
          <a:xfrm>
            <a:off x="4154959" y="2866767"/>
            <a:ext cx="660347" cy="880462"/>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75916" y="5564016"/>
            <a:ext cx="3323346" cy="769441"/>
          </a:xfrm>
          <a:prstGeom prst="rect">
            <a:avLst/>
          </a:prstGeom>
          <a:noFill/>
        </p:spPr>
        <p:txBody>
          <a:bodyPr wrap="none" rtlCol="0">
            <a:spAutoFit/>
          </a:bodyPr>
          <a:lstStyle/>
          <a:p>
            <a:r>
              <a:rPr lang="en-US" sz="4400" dirty="0" smtClean="0">
                <a:solidFill>
                  <a:schemeClr val="bg1"/>
                </a:solidFill>
              </a:rPr>
              <a:t>Habitat Loss</a:t>
            </a:r>
            <a:endParaRPr lang="en-US" sz="4400" dirty="0">
              <a:solidFill>
                <a:schemeClr val="bg1"/>
              </a:solidFill>
            </a:endParaRPr>
          </a:p>
        </p:txBody>
      </p:sp>
      <p:sp>
        <p:nvSpPr>
          <p:cNvPr id="10" name="TextBox 9"/>
          <p:cNvSpPr txBox="1"/>
          <p:nvPr/>
        </p:nvSpPr>
        <p:spPr>
          <a:xfrm>
            <a:off x="4495800" y="5573537"/>
            <a:ext cx="4514377" cy="769441"/>
          </a:xfrm>
          <a:prstGeom prst="rect">
            <a:avLst/>
          </a:prstGeom>
          <a:noFill/>
        </p:spPr>
        <p:txBody>
          <a:bodyPr wrap="none" rtlCol="0">
            <a:spAutoFit/>
          </a:bodyPr>
          <a:lstStyle/>
          <a:p>
            <a:r>
              <a:rPr lang="en-US" sz="4400" dirty="0" smtClean="0">
                <a:solidFill>
                  <a:schemeClr val="bg1"/>
                </a:solidFill>
              </a:rPr>
              <a:t>Demand for Ivory</a:t>
            </a:r>
            <a:endParaRPr lang="en-US" sz="4400" dirty="0">
              <a:solidFill>
                <a:schemeClr val="bg1"/>
              </a:solidFill>
            </a:endParaRPr>
          </a:p>
        </p:txBody>
      </p:sp>
    </p:spTree>
    <p:extLst>
      <p:ext uri="{BB962C8B-B14F-4D97-AF65-F5344CB8AC3E}">
        <p14:creationId xmlns:p14="http://schemas.microsoft.com/office/powerpoint/2010/main" val="6432635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Kivory05'05"/>
          <p:cNvPicPr>
            <a:picLocks noChangeAspect="1" noChangeArrowheads="1"/>
          </p:cNvPicPr>
          <p:nvPr/>
        </p:nvPicPr>
        <p:blipFill>
          <a:blip r:embed="rId2" cstate="email"/>
          <a:srcRect/>
          <a:stretch>
            <a:fillRect/>
          </a:stretch>
        </p:blipFill>
        <p:spPr bwMode="auto">
          <a:xfrm>
            <a:off x="755650" y="333375"/>
            <a:ext cx="7726363" cy="5799138"/>
          </a:xfrm>
          <a:prstGeom prst="rect">
            <a:avLst/>
          </a:prstGeom>
          <a:noFill/>
          <a:ln w="9525">
            <a:noFill/>
            <a:miter lim="800000"/>
            <a:headEnd/>
            <a:tailEnd/>
          </a:ln>
        </p:spPr>
      </p:pic>
      <p:sp>
        <p:nvSpPr>
          <p:cNvPr id="259075" name="Text Box 3"/>
          <p:cNvSpPr txBox="1">
            <a:spLocks noChangeArrowheads="1"/>
          </p:cNvSpPr>
          <p:nvPr/>
        </p:nvSpPr>
        <p:spPr bwMode="auto">
          <a:xfrm>
            <a:off x="3833813" y="6221413"/>
            <a:ext cx="4605337" cy="396875"/>
          </a:xfrm>
          <a:prstGeom prst="rect">
            <a:avLst/>
          </a:prstGeom>
          <a:noFill/>
          <a:ln w="9525" algn="ctr">
            <a:noFill/>
            <a:miter lim="800000"/>
            <a:headEnd/>
            <a:tailEnd/>
          </a:ln>
          <a:effectLst/>
        </p:spPr>
        <p:txBody>
          <a:bodyPr>
            <a:spAutoFit/>
          </a:bodyPr>
          <a:lstStyle/>
          <a:p>
            <a:pPr algn="r">
              <a:spcBef>
                <a:spcPct val="0"/>
              </a:spcBef>
              <a:buClr>
                <a:srgbClr val="FFFF00"/>
              </a:buClr>
              <a:buFont typeface="Wingdings" pitchFamily="2" charset="2"/>
              <a:buNone/>
              <a:defRPr/>
            </a:pPr>
            <a:r>
              <a:rPr lang="en-US" sz="2000">
                <a:solidFill>
                  <a:srgbClr val="FF9900"/>
                </a:solidFill>
                <a:effectLst>
                  <a:outerShdw blurRad="38100" dist="38100" dir="2700000" algn="tl">
                    <a:srgbClr val="000000"/>
                  </a:outerShdw>
                </a:effectLst>
                <a:latin typeface="Arial" charset="0"/>
              </a:rPr>
              <a:t>9 May 2006 Hong Kong</a:t>
            </a:r>
          </a:p>
        </p:txBody>
      </p:sp>
      <p:sp>
        <p:nvSpPr>
          <p:cNvPr id="24580" name="Rectangle 4"/>
          <p:cNvSpPr>
            <a:spLocks noChangeArrowheads="1"/>
          </p:cNvSpPr>
          <p:nvPr/>
        </p:nvSpPr>
        <p:spPr bwMode="auto">
          <a:xfrm>
            <a:off x="180975" y="6183313"/>
            <a:ext cx="5011738" cy="457200"/>
          </a:xfrm>
          <a:prstGeom prst="rect">
            <a:avLst/>
          </a:prstGeom>
          <a:noFill/>
          <a:ln w="9525" algn="ctr">
            <a:noFill/>
            <a:miter lim="800000"/>
            <a:headEnd/>
            <a:tailEnd/>
          </a:ln>
        </p:spPr>
        <p:txBody>
          <a:bodyPr>
            <a:spAutoFit/>
          </a:bodyPr>
          <a:lstStyle/>
          <a:p>
            <a:pPr>
              <a:spcBef>
                <a:spcPct val="0"/>
              </a:spcBef>
              <a:buClr>
                <a:srgbClr val="FFFF00"/>
              </a:buClr>
              <a:buFont typeface="Wingdings" pitchFamily="2" charset="2"/>
              <a:buNone/>
            </a:pPr>
            <a:endParaRPr lang="en-US" sz="2400">
              <a:solidFill>
                <a:srgbClr val="FF9900"/>
              </a:solidFill>
              <a:latin typeface="Arial"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UN1"/>
          <p:cNvPicPr>
            <a:picLocks noChangeAspect="1" noChangeArrowheads="1"/>
          </p:cNvPicPr>
          <p:nvPr/>
        </p:nvPicPr>
        <p:blipFill>
          <a:blip r:embed="rId3" cstate="email"/>
          <a:srcRect/>
          <a:stretch>
            <a:fillRect/>
          </a:stretch>
        </p:blipFill>
        <p:spPr bwMode="auto">
          <a:xfrm>
            <a:off x="4495800" y="0"/>
            <a:ext cx="4876800" cy="1657350"/>
          </a:xfrm>
          <a:prstGeom prst="rect">
            <a:avLst/>
          </a:prstGeom>
          <a:noFill/>
          <a:ln w="9525">
            <a:noFill/>
            <a:miter lim="800000"/>
            <a:headEnd/>
            <a:tailEnd/>
          </a:ln>
        </p:spPr>
      </p:pic>
      <p:pic>
        <p:nvPicPr>
          <p:cNvPr id="27651" name="Picture 3" descr="EMS6"/>
          <p:cNvPicPr>
            <a:picLocks noChangeAspect="1" noChangeArrowheads="1"/>
          </p:cNvPicPr>
          <p:nvPr/>
        </p:nvPicPr>
        <p:blipFill>
          <a:blip r:embed="rId4" cstate="email"/>
          <a:srcRect/>
          <a:stretch>
            <a:fillRect/>
          </a:stretch>
        </p:blipFill>
        <p:spPr bwMode="auto">
          <a:xfrm>
            <a:off x="4876800" y="4094163"/>
            <a:ext cx="4114800" cy="2763837"/>
          </a:xfrm>
          <a:prstGeom prst="rect">
            <a:avLst/>
          </a:prstGeom>
          <a:noFill/>
          <a:ln w="9525">
            <a:noFill/>
            <a:miter lim="800000"/>
            <a:headEnd/>
            <a:tailEnd/>
          </a:ln>
        </p:spPr>
      </p:pic>
      <p:pic>
        <p:nvPicPr>
          <p:cNvPr id="27652" name="Picture 4" descr="EMS2"/>
          <p:cNvPicPr>
            <a:picLocks noChangeAspect="1" noChangeArrowheads="1"/>
          </p:cNvPicPr>
          <p:nvPr/>
        </p:nvPicPr>
        <p:blipFill>
          <a:blip r:embed="rId5" cstate="email"/>
          <a:srcRect/>
          <a:stretch>
            <a:fillRect/>
          </a:stretch>
        </p:blipFill>
        <p:spPr bwMode="auto">
          <a:xfrm>
            <a:off x="0" y="0"/>
            <a:ext cx="5181600" cy="3228975"/>
          </a:xfrm>
          <a:prstGeom prst="rect">
            <a:avLst/>
          </a:prstGeom>
          <a:noFill/>
          <a:ln w="9525">
            <a:noFill/>
            <a:miter lim="800000"/>
            <a:headEnd/>
            <a:tailEnd/>
          </a:ln>
        </p:spPr>
      </p:pic>
      <p:pic>
        <p:nvPicPr>
          <p:cNvPr id="27653" name="Picture 6" descr="EMS4"/>
          <p:cNvPicPr>
            <a:picLocks noChangeAspect="1" noChangeArrowheads="1"/>
          </p:cNvPicPr>
          <p:nvPr/>
        </p:nvPicPr>
        <p:blipFill>
          <a:blip r:embed="rId6" cstate="email"/>
          <a:srcRect/>
          <a:stretch>
            <a:fillRect/>
          </a:stretch>
        </p:blipFill>
        <p:spPr bwMode="auto">
          <a:xfrm>
            <a:off x="0" y="4098925"/>
            <a:ext cx="4876800" cy="2759075"/>
          </a:xfrm>
          <a:prstGeom prst="rect">
            <a:avLst/>
          </a:prstGeom>
          <a:noFill/>
          <a:ln w="9525">
            <a:noFill/>
            <a:miter lim="800000"/>
            <a:headEnd/>
            <a:tailEnd/>
          </a:ln>
        </p:spPr>
      </p:pic>
      <p:sp>
        <p:nvSpPr>
          <p:cNvPr id="27654" name="Rectangle 7"/>
          <p:cNvSpPr>
            <a:spLocks noChangeArrowheads="1"/>
          </p:cNvSpPr>
          <p:nvPr/>
        </p:nvSpPr>
        <p:spPr bwMode="auto">
          <a:xfrm>
            <a:off x="3209925" y="3352800"/>
            <a:ext cx="133350" cy="549275"/>
          </a:xfrm>
          <a:prstGeom prst="rect">
            <a:avLst/>
          </a:prstGeom>
          <a:noFill/>
          <a:ln w="31750">
            <a:noFill/>
            <a:miter lim="800000"/>
            <a:headEnd/>
            <a:tailEnd/>
          </a:ln>
        </p:spPr>
        <p:txBody>
          <a:bodyPr wrap="none" lIns="0" tIns="0" rIns="0" bIns="0">
            <a:spAutoFit/>
          </a:bodyPr>
          <a:lstStyle/>
          <a:p>
            <a:pPr algn="l" eaLnBrk="0" hangingPunct="0">
              <a:spcBef>
                <a:spcPct val="0"/>
              </a:spcBef>
            </a:pPr>
            <a:r>
              <a:rPr lang="en-US" sz="3600">
                <a:solidFill>
                  <a:schemeClr val="tx1"/>
                </a:solidFill>
                <a:latin typeface="Tahoma" pitchFamily="34" charset="0"/>
              </a:rPr>
              <a:t>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447800" y="152400"/>
            <a:ext cx="6357982" cy="1033482"/>
          </a:xfrm>
          <a:noFill/>
        </p:spPr>
        <p:txBody>
          <a:bodyPr>
            <a:normAutofit fontScale="90000"/>
          </a:bodyPr>
          <a:lstStyle/>
          <a:p>
            <a:pPr algn="ctr"/>
            <a:r>
              <a:rPr lang="fr-CH" dirty="0" smtClean="0">
                <a:solidFill>
                  <a:schemeClr val="bg1"/>
                </a:solidFill>
              </a:rPr>
              <a:t>International Wildlife Trade</a:t>
            </a:r>
            <a:endParaRPr lang="en-US" dirty="0">
              <a:solidFill>
                <a:schemeClr val="bg1"/>
              </a:solidFill>
            </a:endParaRPr>
          </a:p>
        </p:txBody>
      </p:sp>
      <p:sp>
        <p:nvSpPr>
          <p:cNvPr id="7174" name="Rectangle 6"/>
          <p:cNvSpPr>
            <a:spLocks noGrp="1" noChangeArrowheads="1"/>
          </p:cNvSpPr>
          <p:nvPr>
            <p:ph type="body" sz="half" idx="1"/>
          </p:nvPr>
        </p:nvSpPr>
        <p:spPr>
          <a:xfrm>
            <a:off x="357158" y="1357298"/>
            <a:ext cx="8501122" cy="5143536"/>
          </a:xfrm>
          <a:solidFill>
            <a:schemeClr val="tx1"/>
          </a:solidFill>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pPr>
              <a:spcBef>
                <a:spcPts val="0"/>
              </a:spcBef>
              <a:spcAft>
                <a:spcPts val="600"/>
              </a:spcAft>
            </a:pPr>
            <a:r>
              <a:rPr lang="en-US" sz="2800" b="1" dirty="0" smtClean="0">
                <a:solidFill>
                  <a:schemeClr val="bg1"/>
                </a:solidFill>
                <a:cs typeface="Tahoma" pitchFamily="34" charset="0"/>
              </a:rPr>
              <a:t>Wild species of animals and plants</a:t>
            </a:r>
          </a:p>
          <a:p>
            <a:pPr>
              <a:spcBef>
                <a:spcPts val="0"/>
              </a:spcBef>
              <a:spcAft>
                <a:spcPts val="600"/>
              </a:spcAft>
            </a:pPr>
            <a:r>
              <a:rPr lang="en-US" sz="2800" b="1" dirty="0" smtClean="0">
                <a:solidFill>
                  <a:schemeClr val="bg1"/>
                </a:solidFill>
                <a:cs typeface="Tahoma" pitchFamily="34" charset="0"/>
              </a:rPr>
              <a:t>Used for food, pets, ornaments, furniture, curios, leathers, medicines, cosmetics</a:t>
            </a:r>
          </a:p>
          <a:p>
            <a:pPr>
              <a:spcBef>
                <a:spcPts val="0"/>
              </a:spcBef>
              <a:spcAft>
                <a:spcPts val="600"/>
              </a:spcAft>
            </a:pPr>
            <a:r>
              <a:rPr lang="en-US" sz="2800" b="1" dirty="0" smtClean="0">
                <a:solidFill>
                  <a:schemeClr val="bg1"/>
                </a:solidFill>
                <a:cs typeface="Tahoma" pitchFamily="34" charset="0"/>
              </a:rPr>
              <a:t>Worth about $160 billion per year</a:t>
            </a:r>
          </a:p>
          <a:p>
            <a:pPr>
              <a:spcBef>
                <a:spcPts val="0"/>
              </a:spcBef>
              <a:spcAft>
                <a:spcPts val="600"/>
              </a:spcAft>
            </a:pPr>
            <a:endParaRPr lang="en-US" sz="2800" b="1" dirty="0" smtClean="0">
              <a:solidFill>
                <a:schemeClr val="bg1"/>
              </a:solidFill>
              <a:cs typeface="Tahoma" pitchFamily="34" charset="0"/>
            </a:endParaRPr>
          </a:p>
          <a:p>
            <a:pPr>
              <a:spcBef>
                <a:spcPts val="0"/>
              </a:spcBef>
              <a:spcAft>
                <a:spcPts val="600"/>
              </a:spcAft>
            </a:pPr>
            <a:r>
              <a:rPr lang="en-US" sz="2800" b="1" dirty="0" smtClean="0">
                <a:solidFill>
                  <a:schemeClr val="bg1"/>
                </a:solidFill>
                <a:cs typeface="Tahoma" pitchFamily="34" charset="0"/>
              </a:rPr>
              <a:t>Per year: </a:t>
            </a:r>
          </a:p>
          <a:p>
            <a:pPr lvl="1">
              <a:spcBef>
                <a:spcPts val="0"/>
              </a:spcBef>
              <a:spcAft>
                <a:spcPts val="600"/>
              </a:spcAft>
            </a:pPr>
            <a:r>
              <a:rPr lang="en-US" b="1" dirty="0" smtClean="0">
                <a:solidFill>
                  <a:schemeClr val="bg1"/>
                </a:solidFill>
                <a:cs typeface="Tahoma" pitchFamily="34" charset="0"/>
              </a:rPr>
              <a:t>100 million tonnes of fish</a:t>
            </a:r>
          </a:p>
          <a:p>
            <a:pPr lvl="1">
              <a:spcBef>
                <a:spcPts val="0"/>
              </a:spcBef>
              <a:spcAft>
                <a:spcPts val="600"/>
              </a:spcAft>
            </a:pPr>
            <a:r>
              <a:rPr lang="en-US" b="1" dirty="0" smtClean="0">
                <a:solidFill>
                  <a:schemeClr val="bg1"/>
                </a:solidFill>
                <a:cs typeface="Tahoma" pitchFamily="34" charset="0"/>
              </a:rPr>
              <a:t>1.5 million live birds</a:t>
            </a:r>
          </a:p>
          <a:p>
            <a:pPr lvl="1">
              <a:spcBef>
                <a:spcPts val="0"/>
              </a:spcBef>
              <a:spcAft>
                <a:spcPts val="600"/>
              </a:spcAft>
            </a:pPr>
            <a:r>
              <a:rPr lang="en-US" b="1" dirty="0" smtClean="0">
                <a:solidFill>
                  <a:schemeClr val="bg1"/>
                </a:solidFill>
                <a:cs typeface="Tahoma" pitchFamily="34" charset="0"/>
              </a:rPr>
              <a:t>440,000 tonnes of medicinal plants</a:t>
            </a:r>
          </a:p>
          <a:p>
            <a:pPr>
              <a:spcBef>
                <a:spcPts val="0"/>
              </a:spcBef>
              <a:spcAft>
                <a:spcPts val="600"/>
              </a:spcAft>
            </a:pPr>
            <a:endParaRPr lang="en-US" sz="2800" b="1" dirty="0" smtClean="0">
              <a:solidFill>
                <a:schemeClr val="bg1"/>
              </a:solidFill>
              <a:cs typeface="Tahoma" pitchFamily="34" charset="0"/>
            </a:endParaRPr>
          </a:p>
          <a:p>
            <a:pPr>
              <a:spcBef>
                <a:spcPts val="0"/>
              </a:spcBef>
              <a:spcAft>
                <a:spcPts val="600"/>
              </a:spcAft>
            </a:pPr>
            <a:r>
              <a:rPr lang="en-US" sz="2800" b="1" dirty="0" smtClean="0">
                <a:solidFill>
                  <a:schemeClr val="bg1"/>
                </a:solidFill>
                <a:cs typeface="Tahoma" pitchFamily="34" charset="0"/>
              </a:rPr>
              <a:t>2</a:t>
            </a:r>
            <a:r>
              <a:rPr lang="en-US" sz="2800" b="1" baseline="30000" dirty="0" smtClean="0">
                <a:solidFill>
                  <a:schemeClr val="bg1"/>
                </a:solidFill>
                <a:cs typeface="Tahoma" pitchFamily="34" charset="0"/>
              </a:rPr>
              <a:t>nd</a:t>
            </a:r>
            <a:r>
              <a:rPr lang="en-US" sz="2800" b="1" dirty="0" smtClean="0">
                <a:solidFill>
                  <a:schemeClr val="bg1"/>
                </a:solidFill>
                <a:cs typeface="Tahoma" pitchFamily="34" charset="0"/>
              </a:rPr>
              <a:t> largest direct threat to species after habitat loss</a:t>
            </a:r>
          </a:p>
          <a:p>
            <a:endParaRPr lang="en-US" sz="2800" b="1" dirty="0" smtClean="0">
              <a:solidFill>
                <a:schemeClr val="bg1"/>
              </a:solidFill>
              <a:cs typeface="Tahoma" pitchFamily="34" charset="0"/>
            </a:endParaRPr>
          </a:p>
          <a:p>
            <a:endParaRPr lang="en-US" sz="2800" b="1" dirty="0" smtClean="0">
              <a:solidFill>
                <a:schemeClr val="bg1"/>
              </a:solidFill>
              <a:cs typeface="Tahoma" pitchFamily="34" charset="0"/>
            </a:endParaRPr>
          </a:p>
          <a:p>
            <a:pPr>
              <a:lnSpc>
                <a:spcPct val="80000"/>
              </a:lnSpc>
            </a:pPr>
            <a:endParaRPr lang="fr-CH" sz="2800" b="1" dirty="0" smtClean="0"/>
          </a:p>
          <a:p>
            <a:endParaRPr lang="en-US" sz="1600" b="1" dirty="0" smtClean="0">
              <a:latin typeface="Tahoma" pitchFamily="34" charset="0"/>
              <a:cs typeface="Tahoma" pitchFamily="34" charset="0"/>
            </a:endParaRPr>
          </a:p>
          <a:p>
            <a:endParaRPr lang="en-US" sz="1600" b="1" dirty="0">
              <a:latin typeface="Tahoma" pitchFamily="34" charset="0"/>
              <a:cs typeface="Tahoma" pitchFamily="34" charset="0"/>
            </a:endParaRPr>
          </a:p>
        </p:txBody>
      </p:sp>
      <p:pic>
        <p:nvPicPr>
          <p:cNvPr id="4" name="Picture 2" descr="http://www.cdnn.info/news/eco/shark_fins_25035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0" y="2431904"/>
            <a:ext cx="1676400" cy="234696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4964" y="291830"/>
            <a:ext cx="7249538" cy="5641734"/>
          </a:xfrm>
          <a:prstGeom prst="rect">
            <a:avLst/>
          </a:prstGeom>
          <a:effectLst>
            <a:outerShdw blurRad="50800" dist="127000" dir="2700000" algn="tl" rotWithShape="0">
              <a:prstClr val="black">
                <a:alpha val="40000"/>
              </a:prstClr>
            </a:outerShdw>
          </a:effectLst>
        </p:spPr>
      </p:pic>
      <p:sp>
        <p:nvSpPr>
          <p:cNvPr id="5" name="TextBox 4"/>
          <p:cNvSpPr txBox="1"/>
          <p:nvPr/>
        </p:nvSpPr>
        <p:spPr>
          <a:xfrm>
            <a:off x="609600" y="6019800"/>
            <a:ext cx="8108117" cy="584775"/>
          </a:xfrm>
          <a:prstGeom prst="rect">
            <a:avLst/>
          </a:prstGeom>
          <a:noFill/>
        </p:spPr>
        <p:txBody>
          <a:bodyPr wrap="none" rtlCol="0">
            <a:spAutoFit/>
          </a:bodyPr>
          <a:lstStyle/>
          <a:p>
            <a:r>
              <a:rPr lang="en-US" sz="3200" dirty="0" smtClean="0">
                <a:solidFill>
                  <a:schemeClr val="bg1"/>
                </a:solidFill>
              </a:rPr>
              <a:t>Poverty—a factor, but not the primary driver</a:t>
            </a:r>
            <a:endParaRPr lang="en-US" sz="3200" dirty="0">
              <a:solidFill>
                <a:schemeClr val="bg1"/>
              </a:solidFill>
            </a:endParaRPr>
          </a:p>
        </p:txBody>
      </p:sp>
    </p:spTree>
    <p:extLst>
      <p:ext uri="{BB962C8B-B14F-4D97-AF65-F5344CB8AC3E}">
        <p14:creationId xmlns:p14="http://schemas.microsoft.com/office/powerpoint/2010/main" val="1173654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838200" y="5562600"/>
            <a:ext cx="7807778" cy="830997"/>
          </a:xfrm>
          <a:prstGeom prst="rect">
            <a:avLst/>
          </a:prstGeom>
          <a:noFill/>
        </p:spPr>
        <p:txBody>
          <a:bodyPr wrap="none" rtlCol="0">
            <a:spAutoFit/>
          </a:bodyPr>
          <a:lstStyle/>
          <a:p>
            <a:r>
              <a:rPr lang="en-US" sz="4800" dirty="0" smtClean="0">
                <a:solidFill>
                  <a:schemeClr val="bg1"/>
                </a:solidFill>
              </a:rPr>
              <a:t>Financing Terrorism, Militias</a:t>
            </a:r>
            <a:endParaRPr lang="en-US" sz="4800" dirty="0">
              <a:solidFill>
                <a:schemeClr val="bg1"/>
              </a:solidFill>
            </a:endParaRPr>
          </a:p>
        </p:txBody>
      </p:sp>
      <p:pic>
        <p:nvPicPr>
          <p:cNvPr id="25602" name="Picture 2" descr="http://igihugu.org/wp-content/uploads/2013/09/Al-Shabab.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63"/>
          <a:stretch/>
        </p:blipFill>
        <p:spPr bwMode="auto">
          <a:xfrm>
            <a:off x="1840980" y="1044711"/>
            <a:ext cx="5428501" cy="4193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5787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92" y="1"/>
            <a:ext cx="9160685" cy="6857999"/>
          </a:xfrm>
          <a:prstGeom prst="rect">
            <a:avLst/>
          </a:prstGeom>
        </p:spPr>
      </p:pic>
      <p:sp>
        <p:nvSpPr>
          <p:cNvPr id="3" name="TextBox 2"/>
          <p:cNvSpPr txBox="1"/>
          <p:nvPr/>
        </p:nvSpPr>
        <p:spPr>
          <a:xfrm>
            <a:off x="6705600" y="0"/>
            <a:ext cx="2300630" cy="923330"/>
          </a:xfrm>
          <a:prstGeom prst="rect">
            <a:avLst/>
          </a:prstGeom>
          <a:noFill/>
        </p:spPr>
        <p:txBody>
          <a:bodyPr wrap="none" rtlCol="0">
            <a:spAutoFit/>
          </a:bodyPr>
          <a:lstStyle/>
          <a:p>
            <a:r>
              <a:rPr lang="en-US" sz="5400" dirty="0" smtClean="0">
                <a:solidFill>
                  <a:schemeClr val="bg1"/>
                </a:solidFill>
              </a:rPr>
              <a:t>45,000</a:t>
            </a:r>
            <a:endParaRPr lang="en-US" sz="5400" dirty="0">
              <a:solidFill>
                <a:schemeClr val="bg1"/>
              </a:solidFill>
            </a:endParaRPr>
          </a:p>
        </p:txBody>
      </p:sp>
      <p:sp>
        <p:nvSpPr>
          <p:cNvPr id="4" name="TextBox 3"/>
          <p:cNvSpPr txBox="1"/>
          <p:nvPr/>
        </p:nvSpPr>
        <p:spPr>
          <a:xfrm>
            <a:off x="685800" y="5934670"/>
            <a:ext cx="7924800" cy="923330"/>
          </a:xfrm>
          <a:prstGeom prst="rect">
            <a:avLst/>
          </a:prstGeom>
          <a:solidFill>
            <a:schemeClr val="tx1">
              <a:lumMod val="85000"/>
              <a:lumOff val="15000"/>
            </a:schemeClr>
          </a:solidFill>
        </p:spPr>
        <p:txBody>
          <a:bodyPr wrap="square" rtlCol="0">
            <a:spAutoFit/>
          </a:bodyPr>
          <a:lstStyle/>
          <a:p>
            <a:r>
              <a:rPr lang="en-US" sz="1800" dirty="0" smtClean="0">
                <a:solidFill>
                  <a:schemeClr val="bg1"/>
                </a:solidFill>
              </a:rPr>
              <a:t>The 13 elephant range countries in Asia harbor fewer than 45,000 elephants (India, Burma, Thailand, Laos, Cambodia, Indonesia, Malaysia; Nepal, Bhutan, Bangladesh, Sri Lanka, China, Vietnam)</a:t>
            </a:r>
            <a:endParaRPr lang="en-US" sz="1800" dirty="0">
              <a:solidFill>
                <a:schemeClr val="bg1"/>
              </a:solidFill>
            </a:endParaRPr>
          </a:p>
        </p:txBody>
      </p:sp>
    </p:spTree>
    <p:extLst>
      <p:ext uri="{BB962C8B-B14F-4D97-AF65-F5344CB8AC3E}">
        <p14:creationId xmlns:p14="http://schemas.microsoft.com/office/powerpoint/2010/main" val="42850781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TextBox 3"/>
          <p:cNvSpPr txBox="1"/>
          <p:nvPr/>
        </p:nvSpPr>
        <p:spPr>
          <a:xfrm>
            <a:off x="6458649" y="0"/>
            <a:ext cx="2685351" cy="923330"/>
          </a:xfrm>
          <a:prstGeom prst="rect">
            <a:avLst/>
          </a:prstGeom>
          <a:noFill/>
        </p:spPr>
        <p:txBody>
          <a:bodyPr wrap="none" rtlCol="0">
            <a:spAutoFit/>
          </a:bodyPr>
          <a:lstStyle/>
          <a:p>
            <a:r>
              <a:rPr lang="en-US" sz="5400" dirty="0" smtClean="0">
                <a:solidFill>
                  <a:schemeClr val="bg1"/>
                </a:solidFill>
              </a:rPr>
              <a:t>380,000</a:t>
            </a:r>
            <a:endParaRPr lang="en-US" sz="5400" dirty="0">
              <a:solidFill>
                <a:schemeClr val="bg1"/>
              </a:solidFill>
            </a:endParaRPr>
          </a:p>
        </p:txBody>
      </p:sp>
      <p:sp>
        <p:nvSpPr>
          <p:cNvPr id="5" name="TextBox 4"/>
          <p:cNvSpPr txBox="1"/>
          <p:nvPr/>
        </p:nvSpPr>
        <p:spPr>
          <a:xfrm>
            <a:off x="1752600" y="5943600"/>
            <a:ext cx="5943600" cy="646331"/>
          </a:xfrm>
          <a:prstGeom prst="rect">
            <a:avLst/>
          </a:prstGeom>
          <a:solidFill>
            <a:schemeClr val="tx1">
              <a:lumMod val="85000"/>
              <a:lumOff val="15000"/>
            </a:schemeClr>
          </a:solidFill>
        </p:spPr>
        <p:txBody>
          <a:bodyPr wrap="square" rtlCol="0">
            <a:spAutoFit/>
          </a:bodyPr>
          <a:lstStyle/>
          <a:p>
            <a:r>
              <a:rPr lang="en-US" sz="1800" dirty="0" smtClean="0">
                <a:solidFill>
                  <a:schemeClr val="bg1"/>
                </a:solidFill>
              </a:rPr>
              <a:t>There are only about 380,000 savannah elephants—</a:t>
            </a:r>
          </a:p>
          <a:p>
            <a:r>
              <a:rPr lang="en-US" sz="1800" dirty="0" smtClean="0">
                <a:solidFill>
                  <a:schemeClr val="bg1"/>
                </a:solidFill>
              </a:rPr>
              <a:t>down from more than 1.2 million in 1980</a:t>
            </a:r>
            <a:endParaRPr lang="en-US" sz="1800" dirty="0">
              <a:solidFill>
                <a:schemeClr val="bg1"/>
              </a:solidFill>
            </a:endParaRPr>
          </a:p>
        </p:txBody>
      </p:sp>
    </p:spTree>
    <p:extLst>
      <p:ext uri="{BB962C8B-B14F-4D97-AF65-F5344CB8AC3E}">
        <p14:creationId xmlns:p14="http://schemas.microsoft.com/office/powerpoint/2010/main" val="37095393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 y="0"/>
            <a:ext cx="9143834" cy="692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553200" y="152400"/>
            <a:ext cx="2300630" cy="923330"/>
          </a:xfrm>
          <a:prstGeom prst="rect">
            <a:avLst/>
          </a:prstGeom>
          <a:noFill/>
        </p:spPr>
        <p:txBody>
          <a:bodyPr wrap="none" rtlCol="0">
            <a:spAutoFit/>
          </a:bodyPr>
          <a:lstStyle/>
          <a:p>
            <a:r>
              <a:rPr lang="en-US" sz="5400" dirty="0" smtClean="0">
                <a:solidFill>
                  <a:schemeClr val="bg1"/>
                </a:solidFill>
              </a:rPr>
              <a:t>80,000</a:t>
            </a:r>
            <a:endParaRPr lang="en-US" sz="5400" dirty="0">
              <a:solidFill>
                <a:schemeClr val="bg1"/>
              </a:solidFill>
            </a:endParaRPr>
          </a:p>
        </p:txBody>
      </p:sp>
      <p:sp>
        <p:nvSpPr>
          <p:cNvPr id="4" name="TextBox 3"/>
          <p:cNvSpPr txBox="1"/>
          <p:nvPr/>
        </p:nvSpPr>
        <p:spPr>
          <a:xfrm>
            <a:off x="685800" y="5934670"/>
            <a:ext cx="7924800" cy="369332"/>
          </a:xfrm>
          <a:prstGeom prst="rect">
            <a:avLst/>
          </a:prstGeom>
          <a:noFill/>
        </p:spPr>
        <p:txBody>
          <a:bodyPr wrap="square" rtlCol="0">
            <a:spAutoFit/>
          </a:bodyPr>
          <a:lstStyle/>
          <a:p>
            <a:r>
              <a:rPr lang="en-US" sz="1800" dirty="0" smtClean="0">
                <a:solidFill>
                  <a:schemeClr val="bg1"/>
                </a:solidFill>
              </a:rPr>
              <a:t> </a:t>
            </a:r>
            <a:endParaRPr lang="en-US" sz="1800" dirty="0">
              <a:solidFill>
                <a:schemeClr val="bg1"/>
              </a:solidFill>
            </a:endParaRPr>
          </a:p>
        </p:txBody>
      </p:sp>
      <p:sp>
        <p:nvSpPr>
          <p:cNvPr id="6" name="TextBox 5"/>
          <p:cNvSpPr txBox="1"/>
          <p:nvPr/>
        </p:nvSpPr>
        <p:spPr>
          <a:xfrm>
            <a:off x="762000" y="5943600"/>
            <a:ext cx="7924800" cy="646331"/>
          </a:xfrm>
          <a:prstGeom prst="rect">
            <a:avLst/>
          </a:prstGeom>
          <a:solidFill>
            <a:schemeClr val="tx1">
              <a:lumMod val="85000"/>
              <a:lumOff val="15000"/>
            </a:schemeClr>
          </a:solidFill>
        </p:spPr>
        <p:txBody>
          <a:bodyPr wrap="square" rtlCol="0">
            <a:spAutoFit/>
          </a:bodyPr>
          <a:lstStyle/>
          <a:p>
            <a:r>
              <a:rPr lang="en-US" sz="1800" dirty="0" smtClean="0">
                <a:solidFill>
                  <a:schemeClr val="bg1"/>
                </a:solidFill>
              </a:rPr>
              <a:t>We now know that the forest elephant population of Africa is only 1/10</a:t>
            </a:r>
            <a:r>
              <a:rPr lang="en-US" sz="1800" baseline="30000" dirty="0" smtClean="0">
                <a:solidFill>
                  <a:schemeClr val="bg1"/>
                </a:solidFill>
              </a:rPr>
              <a:t>th</a:t>
            </a:r>
            <a:r>
              <a:rPr lang="en-US" sz="1800" dirty="0" smtClean="0">
                <a:solidFill>
                  <a:schemeClr val="bg1"/>
                </a:solidFill>
              </a:rPr>
              <a:t> of its historic level—and it has suffered a devastating crash in the last 10 years</a:t>
            </a:r>
            <a:endParaRPr lang="en-US" sz="1800" dirty="0">
              <a:solidFill>
                <a:schemeClr val="bg1"/>
              </a:solidFill>
            </a:endParaRPr>
          </a:p>
        </p:txBody>
      </p:sp>
    </p:spTree>
    <p:extLst>
      <p:ext uri="{BB962C8B-B14F-4D97-AF65-F5344CB8AC3E}">
        <p14:creationId xmlns:p14="http://schemas.microsoft.com/office/powerpoint/2010/main" val="7513852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194" name="Picture 2" descr="C:\Users\Boo Maisels\Documents\AFRICA\elephants\Work with Sam elephants\From Sam EleAnalysis Oct2010\The paper itself\Final_draft_11_Oct_2011\Figures\jpgs for main paper\hii5-2011-green-extinct-150dpi.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2426" y="390421"/>
            <a:ext cx="3980083" cy="3765101"/>
          </a:xfrm>
          <a:prstGeom prst="rect">
            <a:avLst/>
          </a:prstGeom>
          <a:noFill/>
          <a:ln w="9525">
            <a:solidFill>
              <a:schemeClr val="tx1"/>
            </a:solidFill>
            <a:miter lim="800000"/>
            <a:headEnd/>
            <a:tailEnd/>
          </a:ln>
          <a:effectLst>
            <a:outerShdw blurRad="127000" dist="190500" dir="2700000" algn="tl" rotWithShape="0">
              <a:prstClr val="black">
                <a:alpha val="40000"/>
              </a:prstClr>
            </a:outerShdw>
          </a:effectLst>
        </p:spPr>
      </p:pic>
      <p:sp>
        <p:nvSpPr>
          <p:cNvPr id="7" name="TextBox 6"/>
          <p:cNvSpPr txBox="1"/>
          <p:nvPr/>
        </p:nvSpPr>
        <p:spPr>
          <a:xfrm>
            <a:off x="822571" y="3553148"/>
            <a:ext cx="870751" cy="461665"/>
          </a:xfrm>
          <a:prstGeom prst="rect">
            <a:avLst/>
          </a:prstGeom>
          <a:noFill/>
          <a:effectLst/>
        </p:spPr>
        <p:txBody>
          <a:bodyPr wrap="none" rtlCol="0">
            <a:spAutoFit/>
          </a:bodyPr>
          <a:lstStyle/>
          <a:p>
            <a:r>
              <a:rPr lang="en-US" dirty="0">
                <a:latin typeface="+mj-lt"/>
              </a:rPr>
              <a:t>2002</a:t>
            </a:r>
          </a:p>
        </p:txBody>
      </p:sp>
      <p:pic>
        <p:nvPicPr>
          <p:cNvPr id="8" name="Picture 3" descr="C:\Users\Boo Maisels\Documents\AFRICA\elephants\Work with Sam elephants\From Sam EleAnalysis Oct2010\The paper itself\Final_draft_11_Oct_2011\Figures\jpgs for main paper\hii5-2002-green-extinct-150dpi.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2653" y="390420"/>
            <a:ext cx="3980053" cy="3765072"/>
          </a:xfrm>
          <a:prstGeom prst="rect">
            <a:avLst/>
          </a:prstGeom>
          <a:noFill/>
          <a:ln w="9525">
            <a:solidFill>
              <a:schemeClr val="tx1"/>
            </a:solidFill>
            <a:miter lim="800000"/>
            <a:headEnd/>
            <a:tailEnd/>
          </a:ln>
          <a:effectLst>
            <a:outerShdw blurRad="127000" dist="190500" dir="2700000" algn="tl" rotWithShape="0">
              <a:prstClr val="black">
                <a:alpha val="40000"/>
              </a:prstClr>
            </a:outerShdw>
          </a:effectLst>
        </p:spPr>
      </p:pic>
      <p:sp>
        <p:nvSpPr>
          <p:cNvPr id="9" name="TextBox 8"/>
          <p:cNvSpPr txBox="1"/>
          <p:nvPr/>
        </p:nvSpPr>
        <p:spPr>
          <a:xfrm>
            <a:off x="4983604" y="3553148"/>
            <a:ext cx="847924" cy="461665"/>
          </a:xfrm>
          <a:prstGeom prst="rect">
            <a:avLst/>
          </a:prstGeom>
          <a:noFill/>
          <a:effectLst/>
        </p:spPr>
        <p:txBody>
          <a:bodyPr wrap="none" rtlCol="0">
            <a:spAutoFit/>
          </a:bodyPr>
          <a:lstStyle/>
          <a:p>
            <a:r>
              <a:rPr lang="en-US" dirty="0">
                <a:latin typeface="+mj-lt"/>
              </a:rPr>
              <a:t>2011</a:t>
            </a: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574017" y="4459919"/>
            <a:ext cx="1899145" cy="2280399"/>
          </a:xfrm>
          <a:prstGeom prst="rect">
            <a:avLst/>
          </a:prstGeom>
          <a:noFill/>
          <a:ln w="19050">
            <a:solidFill>
              <a:schemeClr val="tx1"/>
            </a:solidFill>
            <a:miter lim="800000"/>
            <a:headEnd/>
            <a:tailEnd/>
          </a:ln>
          <a:effectLst>
            <a:outerShdw blurRad="127000" dist="190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2" descr="E:\Bak_D\SlideGallery\AnimalDrawings\AfricaAnimalDrawings\ForestElephant_HaltenNorth.jpg"/>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77096" y="502921"/>
            <a:ext cx="685800" cy="5990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Bak_D\SlideGallery\AnimalDrawings\AfricaAnimalDrawings\ForestElephant_HaltenNorth.jpg"/>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47513" y="502921"/>
            <a:ext cx="481099" cy="4202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16"/>
          <p:cNvGrpSpPr/>
          <p:nvPr/>
        </p:nvGrpSpPr>
        <p:grpSpPr>
          <a:xfrm>
            <a:off x="1012260" y="4325365"/>
            <a:ext cx="6209149" cy="2454118"/>
            <a:chOff x="1349679" y="4325365"/>
            <a:chExt cx="8278865" cy="2454118"/>
          </a:xfrm>
        </p:grpSpPr>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49679" y="4364532"/>
              <a:ext cx="3216973" cy="2375785"/>
            </a:xfrm>
            <a:prstGeom prst="rect">
              <a:avLst/>
            </a:prstGeom>
            <a:effectLst>
              <a:outerShdw blurRad="127000" dist="190500" dir="2700000" algn="tl" rotWithShape="0">
                <a:prstClr val="black">
                  <a:alpha val="40000"/>
                </a:prstClr>
              </a:outerShdw>
            </a:effectLst>
          </p:spPr>
        </p:pic>
        <p:pic>
          <p:nvPicPr>
            <p:cNvPr id="5" name="Picture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83800" y="4325365"/>
              <a:ext cx="2044744" cy="2454118"/>
            </a:xfrm>
            <a:prstGeom prst="rect">
              <a:avLst/>
            </a:prstGeom>
            <a:solidFill>
              <a:schemeClr val="bg1"/>
            </a:solidFill>
          </p:spPr>
        </p:pic>
      </p:grpSp>
      <p:pic>
        <p:nvPicPr>
          <p:cNvPr id="15" name="Picture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36097" y="4766553"/>
            <a:ext cx="1471169" cy="1244904"/>
          </a:xfrm>
          <a:prstGeom prst="rect">
            <a:avLst/>
          </a:prstGeom>
        </p:spPr>
      </p:pic>
    </p:spTree>
    <p:extLst>
      <p:ext uri="{BB962C8B-B14F-4D97-AF65-F5344CB8AC3E}">
        <p14:creationId xmlns:p14="http://schemas.microsoft.com/office/powerpoint/2010/main" val="36497553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345622"/>
            <a:ext cx="421124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181600" y="1295400"/>
            <a:ext cx="3809999" cy="2677656"/>
          </a:xfrm>
          <a:prstGeom prst="rect">
            <a:avLst/>
          </a:prstGeom>
          <a:noFill/>
        </p:spPr>
        <p:txBody>
          <a:bodyPr wrap="square">
            <a:spAutoFit/>
          </a:bodyPr>
          <a:lstStyle/>
          <a:p>
            <a:pPr>
              <a:defRPr/>
            </a:pPr>
            <a:r>
              <a:rPr lang="en-US" dirty="0">
                <a:solidFill>
                  <a:schemeClr val="bg1"/>
                </a:solidFill>
                <a:latin typeface="Arial" charset="0"/>
                <a:ea typeface="ＭＳ Ｐゴシック" charset="0"/>
              </a:rPr>
              <a:t>8 </a:t>
            </a:r>
            <a:r>
              <a:rPr lang="en-US" dirty="0" smtClean="0">
                <a:solidFill>
                  <a:schemeClr val="bg1"/>
                </a:solidFill>
                <a:latin typeface="Arial" charset="0"/>
                <a:ea typeface="ＭＳ Ｐゴシック" charset="0"/>
              </a:rPr>
              <a:t>“Tier 1” countries </a:t>
            </a:r>
            <a:r>
              <a:rPr lang="en-US" dirty="0">
                <a:solidFill>
                  <a:schemeClr val="bg1"/>
                </a:solidFill>
                <a:latin typeface="Arial" charset="0"/>
                <a:ea typeface="ＭＳ Ｐゴシック" charset="0"/>
              </a:rPr>
              <a:t>must produce action plans</a:t>
            </a:r>
          </a:p>
          <a:p>
            <a:pPr marL="285750" indent="-285750">
              <a:buFont typeface="Arial" pitchFamily="34" charset="0"/>
              <a:buChar char="•"/>
              <a:defRPr/>
            </a:pPr>
            <a:r>
              <a:rPr lang="en-US" dirty="0">
                <a:solidFill>
                  <a:schemeClr val="bg1"/>
                </a:solidFill>
                <a:latin typeface="Arial" charset="0"/>
                <a:ea typeface="ＭＳ Ｐゴシック" charset="0"/>
              </a:rPr>
              <a:t>Kenya, Tanzania, Uganda,</a:t>
            </a:r>
          </a:p>
          <a:p>
            <a:pPr marL="285750" indent="-285750">
              <a:buFont typeface="Arial" pitchFamily="34" charset="0"/>
              <a:buChar char="•"/>
              <a:defRPr/>
            </a:pPr>
            <a:r>
              <a:rPr lang="en-US" dirty="0">
                <a:solidFill>
                  <a:schemeClr val="bg1"/>
                </a:solidFill>
                <a:latin typeface="Arial" charset="0"/>
                <a:ea typeface="ＭＳ Ｐゴシック" charset="0"/>
              </a:rPr>
              <a:t>Malaysia, Thailand, Philippines</a:t>
            </a:r>
          </a:p>
          <a:p>
            <a:pPr marL="285750" indent="-285750">
              <a:buFont typeface="Arial" pitchFamily="34" charset="0"/>
              <a:buChar char="•"/>
              <a:defRPr/>
            </a:pPr>
            <a:r>
              <a:rPr lang="en-US" dirty="0">
                <a:solidFill>
                  <a:schemeClr val="bg1"/>
                </a:solidFill>
                <a:latin typeface="Arial" charset="0"/>
                <a:ea typeface="ＭＳ Ｐゴシック" charset="0"/>
              </a:rPr>
              <a:t>Vietnam, China</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86400" y="152400"/>
            <a:ext cx="853679" cy="1166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a:spLocks noChangeArrowheads="1"/>
          </p:cNvSpPr>
          <p:nvPr/>
        </p:nvSpPr>
        <p:spPr bwMode="auto">
          <a:xfrm>
            <a:off x="5500688" y="5105400"/>
            <a:ext cx="33385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dirty="0" smtClean="0">
                <a:solidFill>
                  <a:schemeClr val="bg1"/>
                </a:solidFill>
              </a:rPr>
              <a:t>CITES: sanctions deferred in 2014; may be applied in 2015 </a:t>
            </a:r>
            <a:r>
              <a:rPr lang="en-US" dirty="0">
                <a:solidFill>
                  <a:schemeClr val="bg1"/>
                </a:solidFill>
              </a:rPr>
              <a:t>for non-compliance</a:t>
            </a: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00688" y="3995356"/>
            <a:ext cx="1467507" cy="103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15093" y="5867400"/>
            <a:ext cx="4566507" cy="707886"/>
          </a:xfrm>
          <a:prstGeom prst="rect">
            <a:avLst/>
          </a:prstGeom>
          <a:noFill/>
        </p:spPr>
        <p:txBody>
          <a:bodyPr wrap="none" rtlCol="0">
            <a:spAutoFit/>
          </a:bodyPr>
          <a:lstStyle/>
          <a:p>
            <a:r>
              <a:rPr lang="en-US" sz="4000" dirty="0" smtClean="0">
                <a:solidFill>
                  <a:schemeClr val="bg1"/>
                </a:solidFill>
              </a:rPr>
              <a:t>Stop the Trafficking</a:t>
            </a:r>
            <a:endParaRPr lang="en-US" sz="4000" dirty="0">
              <a:solidFill>
                <a:schemeClr val="bg1"/>
              </a:solidFill>
            </a:endParaRPr>
          </a:p>
        </p:txBody>
      </p:sp>
    </p:spTree>
    <p:extLst>
      <p:ext uri="{BB962C8B-B14F-4D97-AF65-F5344CB8AC3E}">
        <p14:creationId xmlns:p14="http://schemas.microsoft.com/office/powerpoint/2010/main" val="287028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1000" r="-11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38200" y="0"/>
            <a:ext cx="7772400" cy="1243010"/>
          </a:xfr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a:lstStyle/>
          <a:p>
            <a:r>
              <a:rPr lang="en-US" altLang="zh-TW" sz="4000" dirty="0" smtClean="0">
                <a:ea typeface="PMingLiU" pitchFamily="18" charset="-120"/>
              </a:rPr>
              <a:t>CITES and Marine Species</a:t>
            </a:r>
            <a:endParaRPr lang="en-US" sz="40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cstate="email"/>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04800" y="0"/>
            <a:ext cx="7339034" cy="1142984"/>
          </a:xfrm>
          <a:solidFill>
            <a:schemeClr val="tx2"/>
          </a:solidFill>
        </p:spPr>
        <p:style>
          <a:lnRef idx="0">
            <a:schemeClr val="accent5"/>
          </a:lnRef>
          <a:fillRef idx="3">
            <a:schemeClr val="accent5"/>
          </a:fillRef>
          <a:effectRef idx="3">
            <a:schemeClr val="accent5"/>
          </a:effectRef>
          <a:fontRef idx="minor">
            <a:schemeClr val="lt1"/>
          </a:fontRef>
        </p:style>
        <p:txBody>
          <a:bodyPr/>
          <a:lstStyle/>
          <a:p>
            <a:pPr algn="ctr"/>
            <a:r>
              <a:rPr lang="en-US" sz="3200" dirty="0" smtClean="0"/>
              <a:t>Marine species currently covered</a:t>
            </a:r>
            <a:endParaRPr lang="en-US" sz="3200" dirty="0"/>
          </a:p>
        </p:txBody>
      </p:sp>
      <p:sp>
        <p:nvSpPr>
          <p:cNvPr id="41990" name="Rectangle 6"/>
          <p:cNvSpPr>
            <a:spLocks noGrp="1" noChangeArrowheads="1"/>
          </p:cNvSpPr>
          <p:nvPr>
            <p:ph type="body" sz="half" idx="1"/>
          </p:nvPr>
        </p:nvSpPr>
        <p:spPr>
          <a:xfrm>
            <a:off x="247648" y="1214422"/>
            <a:ext cx="4038600" cy="5429288"/>
          </a:xfrm>
        </p:spPr>
        <p:style>
          <a:lnRef idx="1">
            <a:schemeClr val="accent3"/>
          </a:lnRef>
          <a:fillRef idx="2">
            <a:schemeClr val="accent3"/>
          </a:fillRef>
          <a:effectRef idx="1">
            <a:schemeClr val="accent3"/>
          </a:effectRef>
          <a:fontRef idx="minor">
            <a:schemeClr val="dk1"/>
          </a:fontRef>
        </p:style>
        <p:txBody>
          <a:bodyPr/>
          <a:lstStyle/>
          <a:p>
            <a:pPr>
              <a:lnSpc>
                <a:spcPct val="90000"/>
              </a:lnSpc>
              <a:buNone/>
            </a:pPr>
            <a:r>
              <a:rPr lang="en-US" sz="1400" dirty="0" smtClean="0"/>
              <a:t>APPENDIX I</a:t>
            </a:r>
          </a:p>
          <a:p>
            <a:pPr>
              <a:lnSpc>
                <a:spcPct val="90000"/>
              </a:lnSpc>
            </a:pPr>
            <a:r>
              <a:rPr lang="en-US" sz="1400" dirty="0" smtClean="0"/>
              <a:t>Whales and dolphins (I and II)</a:t>
            </a:r>
          </a:p>
          <a:p>
            <a:pPr>
              <a:lnSpc>
                <a:spcPct val="90000"/>
              </a:lnSpc>
            </a:pPr>
            <a:r>
              <a:rPr lang="en-US" sz="1400" dirty="0" smtClean="0"/>
              <a:t>Sea turtles</a:t>
            </a:r>
          </a:p>
          <a:p>
            <a:pPr>
              <a:lnSpc>
                <a:spcPct val="90000"/>
              </a:lnSpc>
            </a:pPr>
            <a:r>
              <a:rPr lang="en-US" sz="1400" dirty="0" smtClean="0"/>
              <a:t>Sawfish  </a:t>
            </a:r>
          </a:p>
          <a:p>
            <a:pPr>
              <a:lnSpc>
                <a:spcPct val="90000"/>
              </a:lnSpc>
            </a:pPr>
            <a:r>
              <a:rPr lang="en-US" sz="1400" dirty="0" err="1" smtClean="0"/>
              <a:t>Coelocanth</a:t>
            </a:r>
            <a:endParaRPr lang="en-US" sz="1400" dirty="0" smtClean="0"/>
          </a:p>
          <a:p>
            <a:pPr>
              <a:lnSpc>
                <a:spcPct val="90000"/>
              </a:lnSpc>
            </a:pPr>
            <a:endParaRPr lang="en-US" sz="1400" dirty="0" smtClean="0"/>
          </a:p>
          <a:p>
            <a:pPr>
              <a:lnSpc>
                <a:spcPct val="90000"/>
              </a:lnSpc>
              <a:buNone/>
            </a:pPr>
            <a:r>
              <a:rPr lang="en-US" sz="1400" dirty="0" smtClean="0"/>
              <a:t>APPENDIX II</a:t>
            </a:r>
          </a:p>
          <a:p>
            <a:pPr>
              <a:lnSpc>
                <a:spcPct val="90000"/>
              </a:lnSpc>
            </a:pPr>
            <a:r>
              <a:rPr lang="en-US" sz="1400" dirty="0" smtClean="0"/>
              <a:t>Great White shark</a:t>
            </a:r>
          </a:p>
          <a:p>
            <a:pPr>
              <a:lnSpc>
                <a:spcPct val="90000"/>
              </a:lnSpc>
            </a:pPr>
            <a:r>
              <a:rPr lang="en-US" sz="1400" dirty="0" smtClean="0"/>
              <a:t>Basking shark</a:t>
            </a:r>
          </a:p>
          <a:p>
            <a:pPr>
              <a:lnSpc>
                <a:spcPct val="90000"/>
              </a:lnSpc>
            </a:pPr>
            <a:r>
              <a:rPr lang="en-US" sz="1400" dirty="0" smtClean="0"/>
              <a:t>Whale shark</a:t>
            </a:r>
          </a:p>
          <a:p>
            <a:pPr>
              <a:lnSpc>
                <a:spcPct val="90000"/>
              </a:lnSpc>
            </a:pPr>
            <a:r>
              <a:rPr lang="en-US" sz="1400" b="1" dirty="0" smtClean="0"/>
              <a:t>Hammerhead sharks (3)</a:t>
            </a:r>
          </a:p>
          <a:p>
            <a:pPr>
              <a:lnSpc>
                <a:spcPct val="90000"/>
              </a:lnSpc>
            </a:pPr>
            <a:r>
              <a:rPr lang="en-US" sz="1400" b="1" dirty="0" smtClean="0"/>
              <a:t>Oceanic </a:t>
            </a:r>
            <a:r>
              <a:rPr lang="en-US" sz="1400" b="1" dirty="0" err="1" smtClean="0"/>
              <a:t>whitetip</a:t>
            </a:r>
            <a:r>
              <a:rPr lang="en-US" sz="1400" b="1" dirty="0" smtClean="0"/>
              <a:t> shark</a:t>
            </a:r>
          </a:p>
          <a:p>
            <a:pPr>
              <a:lnSpc>
                <a:spcPct val="90000"/>
              </a:lnSpc>
            </a:pPr>
            <a:r>
              <a:rPr lang="en-US" sz="1400" b="1" dirty="0" err="1" smtClean="0"/>
              <a:t>Porbeagle</a:t>
            </a:r>
            <a:r>
              <a:rPr lang="en-US" sz="1400" b="1" dirty="0" smtClean="0"/>
              <a:t> shark</a:t>
            </a:r>
          </a:p>
          <a:p>
            <a:pPr>
              <a:lnSpc>
                <a:spcPct val="90000"/>
              </a:lnSpc>
            </a:pPr>
            <a:r>
              <a:rPr lang="en-US" sz="1400" b="1" dirty="0" smtClean="0"/>
              <a:t>Manta rays (2)</a:t>
            </a:r>
          </a:p>
          <a:p>
            <a:pPr>
              <a:lnSpc>
                <a:spcPct val="90000"/>
              </a:lnSpc>
            </a:pPr>
            <a:r>
              <a:rPr lang="en-US" sz="1400" dirty="0" err="1" smtClean="0"/>
              <a:t>Humphead</a:t>
            </a:r>
            <a:r>
              <a:rPr lang="en-US" sz="1400" dirty="0" smtClean="0"/>
              <a:t> wrasse</a:t>
            </a:r>
          </a:p>
          <a:p>
            <a:pPr>
              <a:lnSpc>
                <a:spcPct val="90000"/>
              </a:lnSpc>
            </a:pPr>
            <a:r>
              <a:rPr lang="en-US" sz="1400" dirty="0" smtClean="0"/>
              <a:t>Sturgeon (some in I)</a:t>
            </a:r>
          </a:p>
          <a:p>
            <a:pPr>
              <a:lnSpc>
                <a:spcPct val="90000"/>
              </a:lnSpc>
            </a:pPr>
            <a:r>
              <a:rPr lang="en-US" sz="1400" dirty="0" smtClean="0"/>
              <a:t>European eel</a:t>
            </a:r>
          </a:p>
          <a:p>
            <a:pPr>
              <a:lnSpc>
                <a:spcPct val="90000"/>
              </a:lnSpc>
            </a:pPr>
            <a:r>
              <a:rPr lang="en-US" sz="1400" dirty="0" smtClean="0"/>
              <a:t>Seahorses</a:t>
            </a:r>
          </a:p>
          <a:p>
            <a:pPr>
              <a:lnSpc>
                <a:spcPct val="90000"/>
              </a:lnSpc>
            </a:pPr>
            <a:r>
              <a:rPr lang="en-US" sz="1400" dirty="0" smtClean="0"/>
              <a:t>Stony corals + black coral</a:t>
            </a:r>
          </a:p>
          <a:p>
            <a:pPr>
              <a:lnSpc>
                <a:spcPct val="90000"/>
              </a:lnSpc>
            </a:pPr>
            <a:r>
              <a:rPr lang="en-US" sz="1400" dirty="0" smtClean="0"/>
              <a:t>Giant clams</a:t>
            </a:r>
          </a:p>
          <a:p>
            <a:pPr>
              <a:lnSpc>
                <a:spcPct val="90000"/>
              </a:lnSpc>
            </a:pPr>
            <a:r>
              <a:rPr lang="en-US" sz="1400" dirty="0" smtClean="0"/>
              <a:t>Queen conch</a:t>
            </a:r>
          </a:p>
          <a:p>
            <a:pPr>
              <a:lnSpc>
                <a:spcPct val="90000"/>
              </a:lnSpc>
            </a:pPr>
            <a:r>
              <a:rPr lang="en-US" sz="1400" dirty="0" smtClean="0"/>
              <a:t>Mediterranean date mussel</a:t>
            </a:r>
          </a:p>
          <a:p>
            <a:pPr>
              <a:lnSpc>
                <a:spcPct val="90000"/>
              </a:lnSpc>
            </a:pPr>
            <a:endParaRPr lang="en-US" sz="2000" dirty="0"/>
          </a:p>
        </p:txBody>
      </p:sp>
      <p:pic>
        <p:nvPicPr>
          <p:cNvPr id="41993" name="Picture 9"/>
          <p:cNvPicPr>
            <a:picLocks noGrp="1" noChangeAspect="1" noChangeArrowheads="1"/>
          </p:cNvPicPr>
          <p:nvPr>
            <p:ph sz="quarter" idx="3"/>
          </p:nvPr>
        </p:nvPicPr>
        <p:blipFill>
          <a:blip r:embed="rId3" cstate="email"/>
          <a:srcRect/>
          <a:stretch>
            <a:fillRect/>
          </a:stretch>
        </p:blipFill>
        <p:spPr>
          <a:xfrm>
            <a:off x="4429124" y="3738576"/>
            <a:ext cx="1857388" cy="1393041"/>
          </a:xfrm>
          <a:noFill/>
          <a:ln/>
        </p:spPr>
      </p:pic>
      <p:pic>
        <p:nvPicPr>
          <p:cNvPr id="41996" name="Picture 12"/>
          <p:cNvPicPr>
            <a:picLocks noGrp="1" noChangeAspect="1" noChangeArrowheads="1"/>
          </p:cNvPicPr>
          <p:nvPr>
            <p:ph sz="quarter" idx="2"/>
          </p:nvPr>
        </p:nvPicPr>
        <p:blipFill>
          <a:blip r:embed="rId4" cstate="email"/>
          <a:srcRect/>
          <a:stretch>
            <a:fillRect/>
          </a:stretch>
        </p:blipFill>
        <p:spPr>
          <a:xfrm>
            <a:off x="4357686" y="1446214"/>
            <a:ext cx="1470025" cy="2197100"/>
          </a:xfrm>
          <a:ln/>
        </p:spPr>
      </p:pic>
      <p:pic>
        <p:nvPicPr>
          <p:cNvPr id="41997" name="Picture 13"/>
          <p:cNvPicPr>
            <a:picLocks noChangeAspect="1" noChangeArrowheads="1"/>
          </p:cNvPicPr>
          <p:nvPr/>
        </p:nvPicPr>
        <p:blipFill>
          <a:blip r:embed="rId5" cstate="email"/>
          <a:srcRect/>
          <a:stretch>
            <a:fillRect/>
          </a:stretch>
        </p:blipFill>
        <p:spPr bwMode="auto">
          <a:xfrm>
            <a:off x="6072198" y="5653087"/>
            <a:ext cx="1966912" cy="1204913"/>
          </a:xfrm>
          <a:prstGeom prst="rect">
            <a:avLst/>
          </a:prstGeom>
          <a:noFill/>
          <a:ln w="9525">
            <a:noFill/>
            <a:miter lim="800000"/>
            <a:headEnd/>
            <a:tailEnd/>
          </a:ln>
          <a:effectLst/>
        </p:spPr>
      </p:pic>
      <p:pic>
        <p:nvPicPr>
          <p:cNvPr id="41998" name="Picture 14"/>
          <p:cNvPicPr>
            <a:picLocks noChangeAspect="1" noChangeArrowheads="1"/>
          </p:cNvPicPr>
          <p:nvPr/>
        </p:nvPicPr>
        <p:blipFill>
          <a:blip r:embed="rId6" cstate="email"/>
          <a:srcRect/>
          <a:stretch>
            <a:fillRect/>
          </a:stretch>
        </p:blipFill>
        <p:spPr bwMode="auto">
          <a:xfrm>
            <a:off x="7564443" y="0"/>
            <a:ext cx="1579557" cy="984900"/>
          </a:xfrm>
          <a:prstGeom prst="rect">
            <a:avLst/>
          </a:prstGeom>
          <a:noFill/>
          <a:ln w="9525">
            <a:noFill/>
            <a:miter lim="800000"/>
            <a:headEnd/>
            <a:tailEnd/>
          </a:ln>
          <a:effectLst/>
        </p:spPr>
      </p:pic>
      <p:pic>
        <p:nvPicPr>
          <p:cNvPr id="8" name="Picture 4"/>
          <p:cNvPicPr>
            <a:picLocks noChangeAspect="1" noChangeArrowheads="1"/>
          </p:cNvPicPr>
          <p:nvPr/>
        </p:nvPicPr>
        <p:blipFill>
          <a:blip r:embed="rId7" cstate="email"/>
          <a:srcRect/>
          <a:stretch>
            <a:fillRect/>
          </a:stretch>
        </p:blipFill>
        <p:spPr bwMode="auto">
          <a:xfrm>
            <a:off x="5929322" y="1643050"/>
            <a:ext cx="1582734" cy="1505527"/>
          </a:xfrm>
          <a:prstGeom prst="rect">
            <a:avLst/>
          </a:prstGeom>
          <a:noFill/>
          <a:ln w="9525">
            <a:noFill/>
            <a:miter lim="800000"/>
            <a:headEnd/>
            <a:tailEnd/>
          </a:ln>
          <a:effectLst/>
        </p:spPr>
      </p:pic>
      <p:pic>
        <p:nvPicPr>
          <p:cNvPr id="9" name="Picture 6"/>
          <p:cNvPicPr>
            <a:picLocks noChangeAspect="1" noChangeArrowheads="1"/>
          </p:cNvPicPr>
          <p:nvPr/>
        </p:nvPicPr>
        <p:blipFill>
          <a:blip r:embed="rId8" cstate="email"/>
          <a:srcRect/>
          <a:stretch>
            <a:fillRect/>
          </a:stretch>
        </p:blipFill>
        <p:spPr bwMode="auto">
          <a:xfrm>
            <a:off x="7643834" y="2071678"/>
            <a:ext cx="1240205" cy="1643074"/>
          </a:xfrm>
          <a:prstGeom prst="rect">
            <a:avLst/>
          </a:prstGeom>
          <a:noFill/>
          <a:ln w="9525">
            <a:noFill/>
            <a:miter lim="800000"/>
            <a:headEnd/>
            <a:tailEnd/>
          </a:ln>
          <a:effectLst/>
        </p:spPr>
      </p:pic>
      <p:pic>
        <p:nvPicPr>
          <p:cNvPr id="10" name="Picture 10"/>
          <p:cNvPicPr>
            <a:picLocks noChangeAspect="1" noChangeArrowheads="1"/>
          </p:cNvPicPr>
          <p:nvPr/>
        </p:nvPicPr>
        <p:blipFill>
          <a:blip r:embed="rId9" cstate="email"/>
          <a:srcRect/>
          <a:stretch>
            <a:fillRect/>
          </a:stretch>
        </p:blipFill>
        <p:spPr>
          <a:xfrm>
            <a:off x="4357686" y="5715016"/>
            <a:ext cx="1225120" cy="920764"/>
          </a:xfrm>
          <a:prstGeom prst="rect">
            <a:avLst/>
          </a:prstGeom>
          <a:noFill/>
          <a:ln/>
        </p:spPr>
      </p:pic>
      <p:pic>
        <p:nvPicPr>
          <p:cNvPr id="11" name="Picture 7"/>
          <p:cNvPicPr>
            <a:picLocks noChangeAspect="1" noChangeArrowheads="1"/>
          </p:cNvPicPr>
          <p:nvPr/>
        </p:nvPicPr>
        <p:blipFill>
          <a:blip r:embed="rId10" cstate="email"/>
          <a:srcRect/>
          <a:stretch>
            <a:fillRect/>
          </a:stretch>
        </p:blipFill>
        <p:spPr bwMode="auto">
          <a:xfrm>
            <a:off x="7572396" y="4500570"/>
            <a:ext cx="1333514" cy="1333514"/>
          </a:xfrm>
          <a:prstGeom prst="rect">
            <a:avLst/>
          </a:prstGeom>
          <a:noFill/>
          <a:ln w="9525">
            <a:noFill/>
            <a:miter lim="800000"/>
            <a:headEnd/>
            <a:tailEnd/>
          </a:ln>
          <a:effectLst/>
        </p:spPr>
      </p:pic>
      <p:pic>
        <p:nvPicPr>
          <p:cNvPr id="13" name="Picture 14"/>
          <p:cNvPicPr>
            <a:picLocks noChangeAspect="1" noChangeArrowheads="1"/>
          </p:cNvPicPr>
          <p:nvPr/>
        </p:nvPicPr>
        <p:blipFill>
          <a:blip r:embed="rId11" cstate="email"/>
          <a:srcRect/>
          <a:stretch>
            <a:fillRect/>
          </a:stretch>
        </p:blipFill>
        <p:spPr bwMode="auto">
          <a:xfrm>
            <a:off x="6429388" y="3631538"/>
            <a:ext cx="954086" cy="1855750"/>
          </a:xfrm>
          <a:prstGeom prst="rect">
            <a:avLst/>
          </a:prstGeom>
          <a:noFill/>
          <a:ln w="9525">
            <a:noFill/>
            <a:miter lim="800000"/>
            <a:headEnd/>
            <a:tailEnd/>
          </a:ln>
          <a:effectLst/>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1143000"/>
            <a:ext cx="2667000" cy="4648200"/>
          </a:xfrm>
        </p:spPr>
        <p:txBody>
          <a:bodyPr>
            <a:normAutofit/>
          </a:bodyPr>
          <a:lstStyle/>
          <a:p>
            <a:endParaRPr lang="en-US" sz="2400" dirty="0" smtClean="0">
              <a:solidFill>
                <a:schemeClr val="tx1"/>
              </a:solidFill>
              <a:effectLst>
                <a:glow rad="63500">
                  <a:schemeClr val="accent2">
                    <a:satMod val="175000"/>
                    <a:alpha val="40000"/>
                  </a:schemeClr>
                </a:glow>
              </a:effectLst>
              <a:latin typeface="+mj-lt"/>
            </a:endParaRPr>
          </a:p>
          <a:p>
            <a:endParaRPr lang="en-US" sz="2400" dirty="0" smtClean="0">
              <a:solidFill>
                <a:schemeClr val="tx1"/>
              </a:solidFill>
              <a:effectLst>
                <a:glow rad="63500">
                  <a:schemeClr val="accent2">
                    <a:satMod val="175000"/>
                    <a:alpha val="40000"/>
                  </a:schemeClr>
                </a:glow>
              </a:effectLst>
              <a:latin typeface="+mj-lt"/>
            </a:endParaRPr>
          </a:p>
          <a:p>
            <a:pPr marL="685800" indent="-288925">
              <a:buFont typeface="Arial" pitchFamily="34" charset="0"/>
              <a:buChar char="•"/>
            </a:pPr>
            <a:endParaRPr lang="en-US" sz="2400" dirty="0" smtClean="0">
              <a:solidFill>
                <a:schemeClr val="tx1"/>
              </a:solidFill>
              <a:effectLst>
                <a:glow rad="63500">
                  <a:schemeClr val="accent2">
                    <a:satMod val="175000"/>
                    <a:alpha val="40000"/>
                  </a:schemeClr>
                </a:glow>
              </a:effectLst>
              <a:latin typeface="+mj-lt"/>
            </a:endParaRPr>
          </a:p>
          <a:p>
            <a:pPr marL="685800" indent="-288925">
              <a:buFont typeface="Arial" pitchFamily="34" charset="0"/>
              <a:buChar char="•"/>
            </a:pPr>
            <a:endParaRPr lang="en-US" sz="2400" dirty="0">
              <a:solidFill>
                <a:schemeClr val="tx1"/>
              </a:solidFill>
              <a:effectLst>
                <a:glow rad="63500">
                  <a:schemeClr val="accent2">
                    <a:satMod val="175000"/>
                    <a:alpha val="40000"/>
                  </a:schemeClr>
                </a:glow>
              </a:effectLst>
              <a:latin typeface="+mj-lt"/>
            </a:endParaRPr>
          </a:p>
          <a:p>
            <a:pPr marL="685800" indent="-288925">
              <a:buFont typeface="Arial" pitchFamily="34" charset="0"/>
              <a:buChar char="•"/>
            </a:pPr>
            <a:endParaRPr lang="en-US" sz="2400" dirty="0" smtClean="0">
              <a:solidFill>
                <a:schemeClr val="tx1"/>
              </a:solidFill>
              <a:effectLst>
                <a:glow rad="63500">
                  <a:schemeClr val="accent2">
                    <a:satMod val="175000"/>
                    <a:alpha val="40000"/>
                  </a:schemeClr>
                </a:glow>
              </a:effectLst>
              <a:latin typeface="+mj-lt"/>
            </a:endParaRPr>
          </a:p>
          <a:p>
            <a:endParaRPr lang="en-US" sz="2400" dirty="0" smtClean="0">
              <a:solidFill>
                <a:schemeClr val="tx1"/>
              </a:solidFill>
              <a:effectLst>
                <a:glow rad="63500">
                  <a:schemeClr val="accent2">
                    <a:satMod val="175000"/>
                    <a:alpha val="40000"/>
                  </a:schemeClr>
                </a:glow>
              </a:effectLst>
            </a:endParaRPr>
          </a:p>
        </p:txBody>
      </p:sp>
      <p:sp>
        <p:nvSpPr>
          <p:cNvPr id="12" name="TextBox 11"/>
          <p:cNvSpPr txBox="1"/>
          <p:nvPr/>
        </p:nvSpPr>
        <p:spPr>
          <a:xfrm>
            <a:off x="152401" y="1600200"/>
            <a:ext cx="5810758" cy="4524315"/>
          </a:xfrm>
          <a:prstGeom prst="rect">
            <a:avLst/>
          </a:prstGeom>
          <a:noFill/>
        </p:spPr>
        <p:txBody>
          <a:bodyPr wrap="square" rtlCol="0">
            <a:spAutoFit/>
          </a:bodyPr>
          <a:lstStyle/>
          <a:p>
            <a:pPr marL="228600" indent="-228600">
              <a:buFont typeface="Arial" pitchFamily="34" charset="0"/>
              <a:buChar char="•"/>
            </a:pPr>
            <a:r>
              <a:rPr lang="en-US" sz="2400" dirty="0" smtClean="0">
                <a:latin typeface="Calibri" panose="020F0502020204030204" pitchFamily="34" charset="0"/>
              </a:rPr>
              <a:t>Shark fishing ubiquitous across world’s oceans:  ~143 countries report landings to FAO; peaked at  900,000t </a:t>
            </a:r>
            <a:r>
              <a:rPr lang="en-US" sz="2400" dirty="0">
                <a:latin typeface="Calibri" panose="020F0502020204030204" pitchFamily="34" charset="0"/>
              </a:rPr>
              <a:t>in </a:t>
            </a:r>
            <a:r>
              <a:rPr lang="en-US" sz="2400" dirty="0" smtClean="0">
                <a:latin typeface="Calibri" panose="020F0502020204030204" pitchFamily="34" charset="0"/>
              </a:rPr>
              <a:t>2003</a:t>
            </a:r>
          </a:p>
          <a:p>
            <a:pPr marL="285750" indent="-285750">
              <a:buFont typeface="Arial" pitchFamily="34" charset="0"/>
              <a:buChar char="•"/>
            </a:pPr>
            <a:r>
              <a:rPr lang="en-US" sz="2400" dirty="0" smtClean="0">
                <a:latin typeface="Calibri" panose="020F0502020204030204" pitchFamily="34" charset="0"/>
              </a:rPr>
              <a:t>Major increase </a:t>
            </a:r>
            <a:r>
              <a:rPr lang="en-US" sz="2400" dirty="0">
                <a:latin typeface="Calibri" panose="020F0502020204030204" pitchFamily="34" charset="0"/>
              </a:rPr>
              <a:t>d</a:t>
            </a:r>
            <a:r>
              <a:rPr lang="en-US" sz="2400" dirty="0" smtClean="0">
                <a:latin typeface="Calibri" panose="020F0502020204030204" pitchFamily="34" charset="0"/>
              </a:rPr>
              <a:t>riven by International market demand:  fins (e.g., Hong Kong, China), meat, oil, leather, etc. (e.g., Thailand, Singapore, Malaysia, Myanmar)</a:t>
            </a:r>
          </a:p>
          <a:p>
            <a:pPr marL="285750" indent="-285750">
              <a:buFont typeface="Arial" pitchFamily="34" charset="0"/>
              <a:buChar char="•"/>
            </a:pPr>
            <a:r>
              <a:rPr lang="en-US" sz="2400" dirty="0" smtClean="0">
                <a:latin typeface="Calibri" panose="020F0502020204030204" pitchFamily="34" charset="0"/>
              </a:rPr>
              <a:t>Most shark fisheries are unmanaged or poorly managed</a:t>
            </a:r>
          </a:p>
          <a:p>
            <a:pPr marL="576263" lvl="1" indent="-228600">
              <a:buFont typeface="Arial" pitchFamily="34" charset="0"/>
              <a:buChar char="•"/>
            </a:pPr>
            <a:r>
              <a:rPr lang="en-US" sz="2400" dirty="0" smtClean="0">
                <a:latin typeface="Calibri" panose="020F0502020204030204" pitchFamily="34" charset="0"/>
              </a:rPr>
              <a:t>Most international trade not regulated</a:t>
            </a:r>
          </a:p>
          <a:p>
            <a:pPr marL="576263" lvl="1" indent="-228600">
              <a:buFont typeface="Arial" pitchFamily="34" charset="0"/>
              <a:buChar char="•"/>
            </a:pPr>
            <a:r>
              <a:rPr lang="en-US" sz="2400" dirty="0" smtClean="0">
                <a:latin typeface="Calibri" panose="020F0502020204030204" pitchFamily="34" charset="0"/>
              </a:rPr>
              <a:t>Most threatened species  not protected</a:t>
            </a:r>
          </a:p>
          <a:p>
            <a:pPr>
              <a:buFont typeface="Arial" pitchFamily="34" charset="0"/>
              <a:buChar char="•"/>
            </a:pPr>
            <a:endParaRPr lang="en-US" sz="2400" dirty="0">
              <a:latin typeface="Calibri" panose="020F0502020204030204" pitchFamily="34" charset="0"/>
            </a:endParaRPr>
          </a:p>
        </p:txBody>
      </p:sp>
      <p:pic>
        <p:nvPicPr>
          <p:cNvPr id="9" name="Picture 3" descr="E:\LO305 rotated.tif"/>
          <p:cNvPicPr>
            <a:picLocks noChangeAspect="1" noChangeArrowheads="1"/>
          </p:cNvPicPr>
          <p:nvPr/>
        </p:nvPicPr>
        <p:blipFill>
          <a:blip r:embed="rId3" cstate="email"/>
          <a:srcRect/>
          <a:stretch>
            <a:fillRect/>
          </a:stretch>
        </p:blipFill>
        <p:spPr bwMode="auto">
          <a:xfrm>
            <a:off x="5867400" y="4724400"/>
            <a:ext cx="3206248" cy="2133600"/>
          </a:xfrm>
          <a:prstGeom prst="rect">
            <a:avLst/>
          </a:prstGeom>
          <a:ln>
            <a:noFill/>
          </a:ln>
          <a:effectLst>
            <a:outerShdw blurRad="292100" dist="139700" dir="2700000" algn="tl" rotWithShape="0">
              <a:srgbClr val="333333">
                <a:alpha val="65000"/>
              </a:srgbClr>
            </a:outerShdw>
          </a:effectLst>
        </p:spPr>
      </p:pic>
      <p:pic>
        <p:nvPicPr>
          <p:cNvPr id="10" name="Picture 2" descr="E:\LO74.tif"/>
          <p:cNvPicPr>
            <a:picLocks noChangeAspect="1" noChangeArrowheads="1"/>
          </p:cNvPicPr>
          <p:nvPr/>
        </p:nvPicPr>
        <p:blipFill>
          <a:blip r:embed="rId4" cstate="email"/>
          <a:srcRect/>
          <a:stretch>
            <a:fillRect/>
          </a:stretch>
        </p:blipFill>
        <p:spPr bwMode="auto">
          <a:xfrm>
            <a:off x="5963159" y="1483132"/>
            <a:ext cx="3180841" cy="2194560"/>
          </a:xfrm>
          <a:prstGeom prst="rect">
            <a:avLst/>
          </a:prstGeom>
          <a:ln>
            <a:noFill/>
          </a:ln>
          <a:effectLst>
            <a:outerShdw blurRad="292100" dist="139700" dir="2700000" algn="tl" rotWithShape="0">
              <a:srgbClr val="333333">
                <a:alpha val="65000"/>
              </a:srgbClr>
            </a:outerShdw>
          </a:effectLst>
        </p:spPr>
      </p:pic>
      <p:sp>
        <p:nvSpPr>
          <p:cNvPr id="13" name="Title 1"/>
          <p:cNvSpPr>
            <a:spLocks noGrp="1"/>
          </p:cNvSpPr>
          <p:nvPr>
            <p:ph type="ctrTitle"/>
          </p:nvPr>
        </p:nvSpPr>
        <p:spPr>
          <a:xfrm>
            <a:off x="152401" y="152400"/>
            <a:ext cx="8991599" cy="1143000"/>
          </a:xfrm>
          <a:ln>
            <a:noFill/>
          </a:ln>
        </p:spPr>
        <p:txBody>
          <a:bodyPr>
            <a:normAutofit/>
          </a:bodyPr>
          <a:lstStyle/>
          <a:p>
            <a:r>
              <a:rPr lang="en-US" dirty="0" smtClean="0">
                <a:solidFill>
                  <a:srgbClr val="FFCC00"/>
                </a:solidFill>
              </a:rPr>
              <a:t>Sharks and overfishing</a:t>
            </a:r>
            <a:endParaRPr lang="en-US" dirty="0"/>
          </a:p>
        </p:txBody>
      </p:sp>
    </p:spTree>
    <p:extLst>
      <p:ext uri="{BB962C8B-B14F-4D97-AF65-F5344CB8AC3E}">
        <p14:creationId xmlns:p14="http://schemas.microsoft.com/office/powerpoint/2010/main" val="5447818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txBox="1">
            <a:spLocks noChangeArrowheads="1"/>
          </p:cNvSpPr>
          <p:nvPr/>
        </p:nvSpPr>
        <p:spPr bwMode="auto">
          <a:xfrm>
            <a:off x="0" y="188913"/>
            <a:ext cx="9144000" cy="1143000"/>
          </a:xfrm>
          <a:prstGeom prst="rect">
            <a:avLst/>
          </a:prstGeom>
          <a:noFill/>
          <a:ln w="9525">
            <a:noFill/>
            <a:miter lim="800000"/>
            <a:headEnd/>
            <a:tailEnd/>
          </a:ln>
        </p:spPr>
        <p:txBody>
          <a:bodyPr/>
          <a:lstStyle/>
          <a:p>
            <a:pPr eaLnBrk="0" hangingPunct="0">
              <a:spcBef>
                <a:spcPct val="0"/>
              </a:spcBef>
            </a:pPr>
            <a:r>
              <a:rPr lang="en-US" sz="3200">
                <a:solidFill>
                  <a:srgbClr val="FFFF00"/>
                </a:solidFill>
                <a:latin typeface="Arial" charset="0"/>
              </a:rPr>
              <a:t> </a:t>
            </a:r>
            <a:endParaRPr lang="en-GB" sz="3200">
              <a:solidFill>
                <a:srgbClr val="FFFF00"/>
              </a:solidFill>
              <a:latin typeface="Arial" charset="0"/>
            </a:endParaRPr>
          </a:p>
        </p:txBody>
      </p:sp>
      <p:pic>
        <p:nvPicPr>
          <p:cNvPr id="23556" name="Picture 7" descr="CuoraCargo_Kalimanta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16374" y="3117706"/>
            <a:ext cx="2811462" cy="3744912"/>
          </a:xfrm>
          <a:prstGeom prst="rect">
            <a:avLst/>
          </a:prstGeom>
          <a:noFill/>
          <a:ln w="9525">
            <a:noFill/>
            <a:miter lim="800000"/>
            <a:headEnd/>
            <a:tailEnd/>
          </a:ln>
        </p:spPr>
      </p:pic>
      <p:pic>
        <p:nvPicPr>
          <p:cNvPr id="23557" name="Picture 5" descr="C:\Users\James\Documents\James TSEA\Communications\Images\Cuora\CuoraAmboinensis\CuoraSorting1_Kalimanta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46212" y="4191000"/>
            <a:ext cx="3554576" cy="2667000"/>
          </a:xfrm>
          <a:prstGeom prst="rect">
            <a:avLst/>
          </a:prstGeom>
          <a:noFill/>
          <a:ln w="9525">
            <a:noFill/>
            <a:miter lim="800000"/>
            <a:headEnd/>
            <a:tailEnd/>
          </a:ln>
        </p:spPr>
      </p:pic>
      <p:sp>
        <p:nvSpPr>
          <p:cNvPr id="23558" name="Text Box 8"/>
          <p:cNvSpPr txBox="1">
            <a:spLocks noChangeArrowheads="1"/>
          </p:cNvSpPr>
          <p:nvPr/>
        </p:nvSpPr>
        <p:spPr bwMode="auto">
          <a:xfrm>
            <a:off x="2484438" y="1341438"/>
            <a:ext cx="3671887" cy="1189037"/>
          </a:xfrm>
          <a:prstGeom prst="rect">
            <a:avLst/>
          </a:prstGeom>
          <a:noFill/>
          <a:ln w="57150">
            <a:noFill/>
            <a:miter lim="800000"/>
            <a:headEnd/>
            <a:tailEnd type="none" w="lg" len="med"/>
          </a:ln>
        </p:spPr>
        <p:txBody>
          <a:bodyPr>
            <a:spAutoFit/>
          </a:bodyPr>
          <a:lstStyle/>
          <a:p>
            <a:endParaRPr lang="de-DE"/>
          </a:p>
        </p:txBody>
      </p:sp>
      <p:sp>
        <p:nvSpPr>
          <p:cNvPr id="23559" name="Title 1"/>
          <p:cNvSpPr>
            <a:spLocks/>
          </p:cNvSpPr>
          <p:nvPr/>
        </p:nvSpPr>
        <p:spPr bwMode="auto">
          <a:xfrm>
            <a:off x="2413000" y="1557338"/>
            <a:ext cx="3887788" cy="1943100"/>
          </a:xfrm>
          <a:prstGeom prst="rect">
            <a:avLst/>
          </a:prstGeom>
          <a:noFill/>
          <a:ln w="9525">
            <a:noFill/>
            <a:miter lim="800000"/>
            <a:headEnd/>
            <a:tailEnd/>
          </a:ln>
        </p:spPr>
        <p:txBody>
          <a:bodyPr anchor="ctr"/>
          <a:lstStyle/>
          <a:p>
            <a:pPr eaLnBrk="0" hangingPunct="0">
              <a:spcBef>
                <a:spcPct val="0"/>
              </a:spcBef>
            </a:pPr>
            <a:r>
              <a:rPr lang="en-US" sz="2800">
                <a:solidFill>
                  <a:srgbClr val="FFFF00"/>
                </a:solidFill>
                <a:latin typeface="Arial" charset="0"/>
              </a:rPr>
              <a:t> </a:t>
            </a:r>
            <a:endParaRPr lang="en-MY" sz="2800" i="1">
              <a:solidFill>
                <a:srgbClr val="FFFF00"/>
              </a:solidFill>
              <a:latin typeface="Arial" charset="0"/>
            </a:endParaRPr>
          </a:p>
        </p:txBody>
      </p:sp>
      <p:pic>
        <p:nvPicPr>
          <p:cNvPr id="23560" name="Picture 10" descr="Baphia kikir Mkuruti logs with heart rot filled with wood piec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278" y="2994025"/>
            <a:ext cx="3178175" cy="2393950"/>
          </a:xfrm>
          <a:prstGeom prst="rect">
            <a:avLst/>
          </a:prstGeom>
          <a:noFill/>
          <a:ln w="9525">
            <a:noFill/>
            <a:miter lim="800000"/>
            <a:headEnd/>
            <a:tailEnd/>
          </a:ln>
        </p:spPr>
      </p:pic>
      <p:sp>
        <p:nvSpPr>
          <p:cNvPr id="23561" name="Rectangle 11"/>
          <p:cNvSpPr>
            <a:spLocks noChangeArrowheads="1"/>
          </p:cNvSpPr>
          <p:nvPr/>
        </p:nvSpPr>
        <p:spPr bwMode="auto">
          <a:xfrm>
            <a:off x="1009650" y="228600"/>
            <a:ext cx="7296150" cy="609600"/>
          </a:xfrm>
          <a:prstGeom prst="rect">
            <a:avLst/>
          </a:prstGeom>
          <a:noFill/>
          <a:ln w="9525">
            <a:noFill/>
            <a:miter lim="800000"/>
            <a:headEnd/>
            <a:tailEnd/>
          </a:ln>
        </p:spPr>
        <p:txBody>
          <a:bodyPr anchor="ctr"/>
          <a:lstStyle/>
          <a:p>
            <a:pPr eaLnBrk="0" hangingPunct="0">
              <a:spcBef>
                <a:spcPct val="0"/>
              </a:spcBef>
            </a:pPr>
            <a:r>
              <a:rPr lang="en-GB" sz="2400" b="1" dirty="0">
                <a:latin typeface="Arial" charset="0"/>
              </a:rPr>
              <a:t>Illegal </a:t>
            </a:r>
            <a:r>
              <a:rPr lang="en-GB" sz="2400" b="1" dirty="0" smtClean="0">
                <a:latin typeface="Arial" charset="0"/>
              </a:rPr>
              <a:t>and unsustainable trade </a:t>
            </a:r>
            <a:r>
              <a:rPr lang="en-GB" sz="2400" b="1" dirty="0">
                <a:latin typeface="Arial" charset="0"/>
              </a:rPr>
              <a:t>comes in many shapes and sizes…..</a:t>
            </a:r>
          </a:p>
        </p:txBody>
      </p:sp>
      <p:pic>
        <p:nvPicPr>
          <p:cNvPr id="3084" name="Picture 12" descr="42872 tiger bone seizures Melbourn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77000" y="1341438"/>
            <a:ext cx="2667000" cy="2204416"/>
          </a:xfrm>
          <a:prstGeom prst="rect">
            <a:avLst/>
          </a:prstGeom>
          <a:noFill/>
          <a:ln w="9525">
            <a:noFill/>
            <a:miter lim="800000"/>
            <a:headEnd/>
            <a:tailEnd/>
          </a:ln>
        </p:spPr>
      </p:pic>
      <p:pic>
        <p:nvPicPr>
          <p:cNvPr id="12" name="Picture 2" descr="HKivory05'05"/>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0" y="4932218"/>
            <a:ext cx="3107620" cy="2033372"/>
          </a:xfrm>
          <a:prstGeom prst="rect">
            <a:avLst/>
          </a:prstGeom>
          <a:noFill/>
          <a:ln w="9525">
            <a:noFill/>
            <a:miter lim="800000"/>
            <a:headEnd/>
            <a:tailEnd/>
          </a:ln>
        </p:spPr>
      </p:pic>
      <p:pic>
        <p:nvPicPr>
          <p:cNvPr id="13" name="Picture 3" descr="EMS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660" y="925224"/>
            <a:ext cx="3264167" cy="2192482"/>
          </a:xfrm>
          <a:prstGeom prst="rect">
            <a:avLst/>
          </a:prstGeom>
          <a:noFill/>
          <a:ln w="9525">
            <a:noFill/>
            <a:miter lim="800000"/>
            <a:headEnd/>
            <a:tailEnd/>
          </a:ln>
        </p:spPr>
      </p:pic>
      <p:pic>
        <p:nvPicPr>
          <p:cNvPr id="14" name="Picture 2" descr="Tiger derivative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875861" y="1890713"/>
            <a:ext cx="3601139" cy="2376487"/>
          </a:xfrm>
          <a:prstGeom prst="rect">
            <a:avLst/>
          </a:prstGeom>
          <a:noFill/>
          <a:ln w="9525">
            <a:noFill/>
            <a:miter lim="800000"/>
            <a:headEnd/>
            <a:tailEnd/>
          </a:ln>
        </p:spPr>
      </p:pic>
      <p:pic>
        <p:nvPicPr>
          <p:cNvPr id="2050" name="Picture 2" descr="\\pew.pewtrusts.org\pct\users\washington dc\Slieberman\Powerpoints\Shark PPs and photos\photos sharks\wenbo 2006-1 002.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62000" y="1042988"/>
            <a:ext cx="7471490" cy="5603618"/>
          </a:xfrm>
          <a:prstGeom prst="rect">
            <a:avLst/>
          </a:prstGeom>
          <a:noFill/>
          <a:ln w="76200">
            <a:solidFill>
              <a:schemeClr val="tx1"/>
            </a:solidFill>
            <a:prstDash val="solid"/>
          </a:ln>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5" name="Rectangle 17"/>
          <p:cNvSpPr>
            <a:spLocks noChangeArrowheads="1"/>
          </p:cNvSpPr>
          <p:nvPr/>
        </p:nvSpPr>
        <p:spPr bwMode="auto">
          <a:xfrm>
            <a:off x="8458200" y="6490156"/>
            <a:ext cx="533400" cy="215444"/>
          </a:xfrm>
          <a:prstGeom prst="rect">
            <a:avLst/>
          </a:prstGeom>
          <a:noFill/>
          <a:ln w="9525">
            <a:noFill/>
            <a:miter lim="800000"/>
            <a:headEnd/>
            <a:tailEnd/>
          </a:ln>
        </p:spPr>
        <p:txBody>
          <a:bodyPr wrap="square">
            <a:spAutoFit/>
          </a:bodyPr>
          <a:lstStyle/>
          <a:p>
            <a:pPr eaLnBrk="0" hangingPunct="0">
              <a:defRPr/>
            </a:pPr>
            <a:fld id="{8FDDB32F-E7F8-47E2-8343-C1F2480E8BA5}" type="slidenum">
              <a:rPr lang="en-US" sz="1200" baseline="-25000">
                <a:latin typeface="Arial" charset="0"/>
                <a:ea typeface="ＭＳ Ｐゴシック" pitchFamily="1" charset="-128"/>
                <a:cs typeface="+mn-cs"/>
              </a:rPr>
              <a:pPr eaLnBrk="0" hangingPunct="0">
                <a:defRPr/>
              </a:pPr>
              <a:t>4</a:t>
            </a:fld>
            <a:endParaRPr lang="en-US" sz="1200" baseline="-25000" dirty="0">
              <a:latin typeface="Arial" charset="0"/>
              <a:ea typeface="ＭＳ Ｐゴシック" pitchFamily="1" charset="-128"/>
              <a:cs typeface="+mn-cs"/>
            </a:endParaRPr>
          </a:p>
        </p:txBody>
      </p:sp>
    </p:spTree>
    <p:extLst>
      <p:ext uri="{BB962C8B-B14F-4D97-AF65-F5344CB8AC3E}">
        <p14:creationId xmlns:p14="http://schemas.microsoft.com/office/powerpoint/2010/main" val="4013046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09600"/>
          </a:xfrm>
        </p:spPr>
        <p:txBody>
          <a:bodyPr>
            <a:normAutofit fontScale="90000"/>
          </a:bodyPr>
          <a:lstStyle/>
          <a:p>
            <a:r>
              <a:rPr lang="en-US" sz="4800" dirty="0" smtClean="0"/>
              <a:t/>
            </a:r>
            <a:br>
              <a:rPr lang="en-US" sz="4800" dirty="0" smtClean="0"/>
            </a:br>
            <a:r>
              <a:rPr lang="en-US" sz="4800" dirty="0" smtClean="0"/>
              <a:t/>
            </a:r>
            <a:br>
              <a:rPr lang="en-US" sz="4800" dirty="0" smtClean="0"/>
            </a:br>
            <a:r>
              <a:rPr lang="en-US" sz="4800" dirty="0" smtClean="0"/>
              <a:t/>
            </a:r>
            <a:br>
              <a:rPr lang="en-US" sz="4800" dirty="0" smtClean="0"/>
            </a:br>
            <a:r>
              <a:rPr lang="en-US" sz="4800" dirty="0" smtClean="0"/>
              <a:t/>
            </a:r>
            <a:br>
              <a:rPr lang="en-US" sz="4800" dirty="0" smtClean="0"/>
            </a:br>
            <a:r>
              <a:rPr lang="en-US" sz="4800" dirty="0" smtClean="0"/>
              <a:t/>
            </a:r>
            <a:br>
              <a:rPr lang="en-US" sz="4800" dirty="0" smtClean="0"/>
            </a:br>
            <a:r>
              <a:rPr lang="en-US" sz="4800" dirty="0" smtClean="0"/>
              <a:t/>
            </a:r>
            <a:br>
              <a:rPr lang="en-US" sz="4800" dirty="0" smtClean="0"/>
            </a:br>
            <a:r>
              <a:rPr lang="en-US" dirty="0" smtClean="0"/>
              <a:t/>
            </a:r>
            <a:br>
              <a:rPr lang="en-US" dirty="0" smtClean="0"/>
            </a:br>
            <a:r>
              <a:rPr lang="en-US" dirty="0" smtClean="0">
                <a:solidFill>
                  <a:srgbClr val="FFCC00"/>
                </a:solidFill>
              </a:rPr>
              <a:t>Top 20 Shark/Ray Fishing Countries</a:t>
            </a:r>
            <a:endParaRPr lang="en-US" dirty="0">
              <a:effectLst>
                <a:outerShdw blurRad="50800" dist="38100" dir="2700000" algn="tl" rotWithShape="0">
                  <a:prstClr val="black">
                    <a:alpha val="40000"/>
                  </a:prstClr>
                </a:outerShdw>
              </a:effectLst>
            </a:endParaRPr>
          </a:p>
        </p:txBody>
      </p:sp>
      <p:sp>
        <p:nvSpPr>
          <p:cNvPr id="3" name="Subtitle 2"/>
          <p:cNvSpPr>
            <a:spLocks noGrp="1"/>
          </p:cNvSpPr>
          <p:nvPr>
            <p:ph type="subTitle" idx="1"/>
          </p:nvPr>
        </p:nvSpPr>
        <p:spPr>
          <a:xfrm>
            <a:off x="381000" y="1295400"/>
            <a:ext cx="4800600" cy="4495800"/>
          </a:xfrm>
        </p:spPr>
        <p:txBody>
          <a:bodyPr>
            <a:normAutofit/>
          </a:bodyPr>
          <a:lstStyle/>
          <a:p>
            <a:endParaRPr lang="en-US" sz="2400" dirty="0" smtClean="0">
              <a:solidFill>
                <a:schemeClr val="tx1"/>
              </a:solidFill>
              <a:effectLst>
                <a:glow rad="63500">
                  <a:schemeClr val="accent2">
                    <a:satMod val="175000"/>
                    <a:alpha val="40000"/>
                  </a:schemeClr>
                </a:glow>
              </a:effectLst>
              <a:latin typeface="+mj-lt"/>
            </a:endParaRPr>
          </a:p>
          <a:p>
            <a:endParaRPr lang="en-US" sz="2400" dirty="0" smtClean="0">
              <a:solidFill>
                <a:schemeClr val="tx1"/>
              </a:solidFill>
              <a:effectLst>
                <a:glow rad="63500">
                  <a:schemeClr val="accent2">
                    <a:satMod val="175000"/>
                    <a:alpha val="40000"/>
                  </a:schemeClr>
                </a:glow>
              </a:effectLst>
            </a:endParaRPr>
          </a:p>
        </p:txBody>
      </p:sp>
      <p:pic>
        <p:nvPicPr>
          <p:cNvPr id="10" name="Picture 5" descr="IPOA report map.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67804" y="1078230"/>
            <a:ext cx="8738096" cy="5760720"/>
          </a:xfrm>
          <a:prstGeom prst="rect">
            <a:avLst/>
          </a:prstGeom>
          <a:noFill/>
          <a:ln>
            <a:solidFill>
              <a:schemeClr val="accent2">
                <a:lumMod val="60000"/>
                <a:lumOff val="40000"/>
              </a:schemeClr>
            </a:solidFill>
          </a:ln>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0" y="152400"/>
            <a:ext cx="9144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FFCC00"/>
                </a:solidFill>
                <a:effectLst/>
                <a:uLnTx/>
                <a:uFillTx/>
                <a:latin typeface="+mj-lt"/>
                <a:ea typeface="+mj-ea"/>
                <a:cs typeface="+mj-cs"/>
              </a:rPr>
              <a:t>Top 20 Shark/Ray Fishing Countries</a:t>
            </a:r>
            <a:endParaRPr kumimoji="0" lang="en-US" sz="3600" b="0" i="0" u="none" strike="noStrike" kern="0" cap="none" spc="0" normalizeH="0" baseline="0" noProof="0" dirty="0">
              <a:ln>
                <a:noFill/>
              </a:ln>
              <a:solidFill>
                <a:schemeClr val="tx2"/>
              </a:solidFill>
              <a:effectLst>
                <a:outerShdw blurRad="50800" dist="38100" dir="2700000" algn="tl" rotWithShape="0">
                  <a:prstClr val="black">
                    <a:alpha val="40000"/>
                  </a:prstClr>
                </a:outerShdw>
              </a:effectLst>
              <a:uLnTx/>
              <a:uFillTx/>
              <a:latin typeface="+mj-lt"/>
              <a:ea typeface="+mj-ea"/>
              <a:cs typeface="+mj-cs"/>
            </a:endParaRPr>
          </a:p>
        </p:txBody>
      </p:sp>
    </p:spTree>
    <p:extLst>
      <p:ext uri="{BB962C8B-B14F-4D97-AF65-F5344CB8AC3E}">
        <p14:creationId xmlns:p14="http://schemas.microsoft.com/office/powerpoint/2010/main" val="9642499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157766" y="6248400"/>
            <a:ext cx="1905000" cy="457200"/>
          </a:xfrm>
        </p:spPr>
        <p:txBody>
          <a:bodyPr/>
          <a:lstStyle/>
          <a:p>
            <a:fld id="{AFC124FB-74F4-4C85-BBC3-4596615B2857}" type="slidenum">
              <a:rPr lang="en-US" smtClean="0">
                <a:solidFill>
                  <a:prstClr val="black">
                    <a:tint val="75000"/>
                  </a:prstClr>
                </a:solidFill>
              </a:rPr>
              <a:pPr/>
              <a:t>41</a:t>
            </a:fld>
            <a:endParaRPr lang="en-US" dirty="0">
              <a:solidFill>
                <a:prstClr val="black">
                  <a:tint val="75000"/>
                </a:prstClr>
              </a:solidFill>
            </a:endParaRPr>
          </a:p>
        </p:txBody>
      </p:sp>
      <p:sp>
        <p:nvSpPr>
          <p:cNvPr id="3" name="Rectangle 2"/>
          <p:cNvSpPr/>
          <p:nvPr/>
        </p:nvSpPr>
        <p:spPr>
          <a:xfrm>
            <a:off x="685800" y="2362200"/>
            <a:ext cx="7772400" cy="830997"/>
          </a:xfrm>
          <a:prstGeom prst="rect">
            <a:avLst/>
          </a:prstGeom>
        </p:spPr>
        <p:txBody>
          <a:bodyPr wrap="square">
            <a:spAutoFit/>
          </a:bodyPr>
          <a:lstStyle/>
          <a:p>
            <a:pPr defTabSz="914400"/>
            <a:endParaRPr lang="en-US" sz="2400">
              <a:solidFill>
                <a:prstClr val="black"/>
              </a:solidFill>
              <a:latin typeface="Tahoma" pitchFamily="34" charset="0"/>
              <a:cs typeface="Tahoma" pitchFamily="34" charset="0"/>
            </a:endParaRPr>
          </a:p>
          <a:p>
            <a:pPr defTabSz="914400"/>
            <a:endParaRPr lang="en-US">
              <a:solidFill>
                <a:prstClr val="black"/>
              </a:solidFill>
              <a:latin typeface="Tahoma" pitchFamily="34" charset="0"/>
              <a:cs typeface="Tahoma" pitchFamily="34" charset="0"/>
            </a:endParaRPr>
          </a:p>
        </p:txBody>
      </p:sp>
      <p:pic>
        <p:nvPicPr>
          <p:cNvPr id="5" name="Content Placeholder 3" descr="180.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6940" y="304800"/>
            <a:ext cx="2882028" cy="2000284"/>
          </a:xfrm>
          <a:prstGeom prst="rect">
            <a:avLst/>
          </a:prstGeom>
        </p:spPr>
      </p:pic>
      <p:sp>
        <p:nvSpPr>
          <p:cNvPr id="6" name="TextBox 5"/>
          <p:cNvSpPr txBox="1"/>
          <p:nvPr/>
        </p:nvSpPr>
        <p:spPr>
          <a:xfrm>
            <a:off x="4000053" y="1371651"/>
            <a:ext cx="4458147" cy="1938992"/>
          </a:xfrm>
          <a:prstGeom prst="rect">
            <a:avLst/>
          </a:prstGeom>
          <a:solidFill>
            <a:schemeClr val="bg1"/>
          </a:solidFill>
        </p:spPr>
        <p:txBody>
          <a:bodyPr wrap="square" rtlCol="0">
            <a:spAutoFit/>
          </a:bodyPr>
          <a:lstStyle/>
          <a:p>
            <a:pPr marL="342900" indent="-342900" defTabSz="914400">
              <a:buFont typeface="Courier New" pitchFamily="49" charset="0"/>
              <a:buChar char="o"/>
              <a:defRPr/>
            </a:pPr>
            <a:r>
              <a:rPr lang="en-US" sz="2000" kern="0" dirty="0" smtClean="0">
                <a:solidFill>
                  <a:schemeClr val="tx2"/>
                </a:solidFill>
              </a:rPr>
              <a:t>Significant declines driven by international trade</a:t>
            </a:r>
          </a:p>
          <a:p>
            <a:pPr defTabSz="914400">
              <a:defRPr/>
            </a:pPr>
            <a:endParaRPr lang="en-US" sz="2000" kern="0" dirty="0" smtClean="0">
              <a:solidFill>
                <a:schemeClr val="tx2"/>
              </a:solidFill>
            </a:endParaRPr>
          </a:p>
          <a:p>
            <a:pPr marL="342900" indent="-342900" defTabSz="914400">
              <a:buFont typeface="Courier New" pitchFamily="49" charset="0"/>
              <a:buChar char="o"/>
              <a:defRPr/>
            </a:pPr>
            <a:r>
              <a:rPr lang="en-US" sz="2000" kern="0" dirty="0" smtClean="0">
                <a:solidFill>
                  <a:schemeClr val="tx2"/>
                </a:solidFill>
              </a:rPr>
              <a:t>Highly vulnerable species</a:t>
            </a:r>
          </a:p>
          <a:p>
            <a:pPr defTabSz="914400">
              <a:defRPr/>
            </a:pPr>
            <a:endParaRPr lang="en-US" sz="2000" kern="0" dirty="0" smtClean="0">
              <a:solidFill>
                <a:schemeClr val="tx2"/>
              </a:solidFill>
            </a:endParaRPr>
          </a:p>
          <a:p>
            <a:pPr marL="342900" indent="-342900" defTabSz="914400">
              <a:buFont typeface="Courier New" pitchFamily="49" charset="0"/>
              <a:buChar char="o"/>
              <a:defRPr/>
            </a:pPr>
            <a:r>
              <a:rPr lang="en-US" sz="2000" kern="0" dirty="0" smtClean="0">
                <a:solidFill>
                  <a:schemeClr val="tx2"/>
                </a:solidFill>
              </a:rPr>
              <a:t>All </a:t>
            </a:r>
            <a:r>
              <a:rPr lang="en-US" sz="2000" kern="0" dirty="0">
                <a:solidFill>
                  <a:schemeClr val="tx2"/>
                </a:solidFill>
              </a:rPr>
              <a:t>n</a:t>
            </a:r>
            <a:r>
              <a:rPr lang="en-US" sz="2000" kern="0" dirty="0" smtClean="0">
                <a:solidFill>
                  <a:schemeClr val="tx2"/>
                </a:solidFill>
              </a:rPr>
              <a:t>eed CITES Appendix II Listing  </a:t>
            </a:r>
            <a:endParaRPr lang="en-US" sz="2000" i="1" kern="0" dirty="0">
              <a:solidFill>
                <a:schemeClr val="tx2"/>
              </a:solidFill>
            </a:endParaRPr>
          </a:p>
        </p:txBody>
      </p:sp>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86940" y="2495035"/>
            <a:ext cx="2882028" cy="2225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9"/>
          <p:cNvGrpSpPr/>
          <p:nvPr/>
        </p:nvGrpSpPr>
        <p:grpSpPr>
          <a:xfrm>
            <a:off x="3499330" y="0"/>
            <a:ext cx="5873270" cy="1142995"/>
            <a:chOff x="3499330" y="-152402"/>
            <a:chExt cx="5873270" cy="1142995"/>
          </a:xfrm>
        </p:grpSpPr>
        <p:pic>
          <p:nvPicPr>
            <p:cNvPr id="11"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99330" y="-152402"/>
              <a:ext cx="2444270" cy="1142993"/>
            </a:xfrm>
            <a:prstGeom prst="rect">
              <a:avLst/>
            </a:prstGeom>
            <a:noFill/>
            <a:ln w="9525">
              <a:no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726740" y="-152400"/>
              <a:ext cx="1228136" cy="114299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882131" y="-152401"/>
              <a:ext cx="1228136" cy="114299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8110267" y="-152400"/>
              <a:ext cx="1262333" cy="114299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Title 3"/>
          <p:cNvSpPr txBox="1">
            <a:spLocks/>
          </p:cNvSpPr>
          <p:nvPr/>
        </p:nvSpPr>
        <p:spPr>
          <a:xfrm>
            <a:off x="4939777" y="0"/>
            <a:ext cx="4267200" cy="1028694"/>
          </a:xfrm>
          <a:prstGeom prst="rect">
            <a:avLst/>
          </a:prstGeom>
        </p:spPr>
        <p:txBody>
          <a:bodyPr vert="horz" lIns="91440" tIns="45720" rIns="91440" bIns="45720" rtlCol="0" anchor="b">
            <a:no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1" smtClean="0">
                <a:solidFill>
                  <a:schemeClr val="bg1"/>
                </a:solidFill>
              </a:rPr>
              <a:t/>
            </a:r>
            <a:br>
              <a:rPr lang="en-US" sz="2400" b="1" smtClean="0">
                <a:solidFill>
                  <a:schemeClr val="bg1"/>
                </a:solidFill>
              </a:rPr>
            </a:br>
            <a:r>
              <a:rPr lang="en-US" sz="2400" b="1" smtClean="0">
                <a:solidFill>
                  <a:schemeClr val="bg1"/>
                </a:solidFill>
              </a:rPr>
              <a:t>CoP16 Shark and Manta Ray Proposals</a:t>
            </a:r>
            <a:endParaRPr lang="en-US" sz="2400" i="1">
              <a:solidFill>
                <a:schemeClr val="bg1"/>
              </a:solidFill>
            </a:endParaRPr>
          </a:p>
        </p:txBody>
      </p:sp>
      <p:pic>
        <p:nvPicPr>
          <p:cNvPr id="16"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96576" y="3548768"/>
            <a:ext cx="4056824" cy="2699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descr="\\pew.pewtrusts.org\pct\users\Washington dc\bbaschuk\Desktop\Pew Staff CITES Files\Media Resources\Media - PHOTOS- Sharks and Manta Rays\Porbeagle  - Press - Doug Perrine for Seapics.com.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81000" y="4826392"/>
            <a:ext cx="2819400" cy="187920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85800" y="1916668"/>
            <a:ext cx="1584088" cy="369332"/>
          </a:xfrm>
          <a:prstGeom prst="rect">
            <a:avLst/>
          </a:prstGeom>
          <a:noFill/>
        </p:spPr>
        <p:txBody>
          <a:bodyPr wrap="none" rtlCol="0">
            <a:spAutoFit/>
          </a:bodyPr>
          <a:lstStyle/>
          <a:p>
            <a:pPr defTabSz="914400">
              <a:defRPr/>
            </a:pPr>
            <a:r>
              <a:rPr lang="es-CR" b="1" kern="0" dirty="0" err="1" smtClean="0">
                <a:solidFill>
                  <a:schemeClr val="bg1"/>
                </a:solidFill>
              </a:rPr>
              <a:t>Hammerheads</a:t>
            </a:r>
            <a:endParaRPr lang="es-CR" sz="1600" b="1" i="1" kern="0" dirty="0">
              <a:solidFill>
                <a:schemeClr val="bg1"/>
              </a:solidFill>
            </a:endParaRPr>
          </a:p>
        </p:txBody>
      </p:sp>
      <p:sp>
        <p:nvSpPr>
          <p:cNvPr id="19" name="Rectangle 18"/>
          <p:cNvSpPr/>
          <p:nvPr/>
        </p:nvSpPr>
        <p:spPr>
          <a:xfrm>
            <a:off x="550960" y="4350939"/>
            <a:ext cx="1887440" cy="369332"/>
          </a:xfrm>
          <a:prstGeom prst="rect">
            <a:avLst/>
          </a:prstGeom>
        </p:spPr>
        <p:txBody>
          <a:bodyPr wrap="none">
            <a:spAutoFit/>
          </a:bodyPr>
          <a:lstStyle/>
          <a:p>
            <a:r>
              <a:rPr lang="en-US" b="1" dirty="0">
                <a:solidFill>
                  <a:schemeClr val="bg1"/>
                </a:solidFill>
              </a:rPr>
              <a:t>Oceanic </a:t>
            </a:r>
            <a:r>
              <a:rPr lang="en-US" b="1" dirty="0" err="1" smtClean="0">
                <a:solidFill>
                  <a:schemeClr val="bg1"/>
                </a:solidFill>
              </a:rPr>
              <a:t>Whitetip</a:t>
            </a:r>
            <a:r>
              <a:rPr lang="es-ES" b="1" i="1" dirty="0" smtClean="0">
                <a:solidFill>
                  <a:schemeClr val="bg1"/>
                </a:solidFill>
              </a:rPr>
              <a:t> </a:t>
            </a:r>
            <a:endParaRPr lang="en-US" b="1" dirty="0">
              <a:solidFill>
                <a:schemeClr val="bg1"/>
              </a:solidFill>
            </a:endParaRPr>
          </a:p>
        </p:txBody>
      </p:sp>
      <p:sp>
        <p:nvSpPr>
          <p:cNvPr id="20" name="TextBox 19"/>
          <p:cNvSpPr txBox="1"/>
          <p:nvPr/>
        </p:nvSpPr>
        <p:spPr>
          <a:xfrm>
            <a:off x="954573" y="6324600"/>
            <a:ext cx="1672253" cy="461665"/>
          </a:xfrm>
          <a:prstGeom prst="rect">
            <a:avLst/>
          </a:prstGeom>
          <a:noFill/>
        </p:spPr>
        <p:txBody>
          <a:bodyPr wrap="none" rtlCol="0">
            <a:spAutoFit/>
          </a:bodyPr>
          <a:lstStyle/>
          <a:p>
            <a:r>
              <a:rPr lang="en-US" b="1" dirty="0" err="1" smtClean="0">
                <a:solidFill>
                  <a:schemeClr val="bg1"/>
                </a:solidFill>
              </a:rPr>
              <a:t>Porbeagle</a:t>
            </a:r>
            <a:endParaRPr lang="en-US" b="1" dirty="0">
              <a:solidFill>
                <a:schemeClr val="bg1"/>
              </a:solidFill>
            </a:endParaRPr>
          </a:p>
        </p:txBody>
      </p:sp>
      <p:sp>
        <p:nvSpPr>
          <p:cNvPr id="21" name="TextBox 20"/>
          <p:cNvSpPr txBox="1"/>
          <p:nvPr/>
        </p:nvSpPr>
        <p:spPr>
          <a:xfrm>
            <a:off x="5029200" y="5747527"/>
            <a:ext cx="1965092" cy="369332"/>
          </a:xfrm>
          <a:prstGeom prst="rect">
            <a:avLst/>
          </a:prstGeom>
          <a:noFill/>
        </p:spPr>
        <p:txBody>
          <a:bodyPr wrap="square" rtlCol="0">
            <a:spAutoFit/>
          </a:bodyPr>
          <a:lstStyle/>
          <a:p>
            <a:pPr algn="ctr"/>
            <a:r>
              <a:rPr lang="en-US" b="1" dirty="0" smtClean="0">
                <a:solidFill>
                  <a:schemeClr val="bg1"/>
                </a:solidFill>
              </a:rPr>
              <a:t>Manta</a:t>
            </a:r>
            <a:r>
              <a:rPr lang="en-US" b="1" dirty="0" smtClean="0">
                <a:solidFill>
                  <a:prstClr val="black"/>
                </a:solidFill>
              </a:rPr>
              <a:t> </a:t>
            </a:r>
            <a:r>
              <a:rPr lang="en-US" b="1" dirty="0" smtClean="0">
                <a:solidFill>
                  <a:schemeClr val="bg1"/>
                </a:solidFill>
              </a:rPr>
              <a:t>Rays</a:t>
            </a:r>
            <a:r>
              <a:rPr lang="en-US" b="1" dirty="0" smtClean="0">
                <a:solidFill>
                  <a:prstClr val="black"/>
                </a:solidFill>
              </a:rPr>
              <a:t> </a:t>
            </a:r>
            <a:endParaRPr lang="en-US" b="1" dirty="0">
              <a:solidFill>
                <a:prstClr val="black"/>
              </a:solidFill>
            </a:endParaRPr>
          </a:p>
        </p:txBody>
      </p:sp>
    </p:spTree>
    <p:extLst>
      <p:ext uri="{BB962C8B-B14F-4D97-AF65-F5344CB8AC3E}">
        <p14:creationId xmlns:p14="http://schemas.microsoft.com/office/powerpoint/2010/main" val="9108189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157766" y="6248400"/>
            <a:ext cx="1905000" cy="457200"/>
          </a:xfrm>
        </p:spPr>
        <p:txBody>
          <a:bodyPr/>
          <a:lstStyle/>
          <a:p>
            <a:fld id="{AFC124FB-74F4-4C85-BBC3-4596615B2857}" type="slidenum">
              <a:rPr lang="en-US" smtClean="0">
                <a:solidFill>
                  <a:prstClr val="black">
                    <a:tint val="75000"/>
                  </a:prstClr>
                </a:solidFill>
              </a:rPr>
              <a:pPr/>
              <a:t>42</a:t>
            </a:fld>
            <a:endParaRPr lang="en-US" dirty="0">
              <a:solidFill>
                <a:prstClr val="black">
                  <a:tint val="75000"/>
                </a:prstClr>
              </a:solidFill>
            </a:endParaRPr>
          </a:p>
        </p:txBody>
      </p:sp>
      <p:sp>
        <p:nvSpPr>
          <p:cNvPr id="3" name="Rectangle 2"/>
          <p:cNvSpPr/>
          <p:nvPr/>
        </p:nvSpPr>
        <p:spPr>
          <a:xfrm>
            <a:off x="685800" y="2362200"/>
            <a:ext cx="7772400" cy="830997"/>
          </a:xfrm>
          <a:prstGeom prst="rect">
            <a:avLst/>
          </a:prstGeom>
        </p:spPr>
        <p:txBody>
          <a:bodyPr wrap="square">
            <a:spAutoFit/>
          </a:bodyPr>
          <a:lstStyle/>
          <a:p>
            <a:pPr defTabSz="914400"/>
            <a:endParaRPr lang="en-US" sz="2400">
              <a:solidFill>
                <a:prstClr val="black"/>
              </a:solidFill>
              <a:latin typeface="Tahoma" pitchFamily="34" charset="0"/>
              <a:cs typeface="Tahoma" pitchFamily="34" charset="0"/>
            </a:endParaRPr>
          </a:p>
          <a:p>
            <a:pPr defTabSz="914400"/>
            <a:endParaRPr lang="en-US">
              <a:solidFill>
                <a:prstClr val="black"/>
              </a:solidFill>
              <a:latin typeface="Tahoma" pitchFamily="34" charset="0"/>
              <a:cs typeface="Tahoma" pitchFamily="34" charset="0"/>
            </a:endParaRPr>
          </a:p>
        </p:txBody>
      </p:sp>
      <p:pic>
        <p:nvPicPr>
          <p:cNvPr id="5" name="Content Placeholder 3" descr="180.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6940" y="304800"/>
            <a:ext cx="2882028" cy="2000284"/>
          </a:xfrm>
          <a:prstGeom prst="rect">
            <a:avLst/>
          </a:prstGeom>
        </p:spPr>
      </p:pic>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86940" y="2495035"/>
            <a:ext cx="2882028" cy="2225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95800" y="4343400"/>
            <a:ext cx="3484283" cy="231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descr="\\pew.pewtrusts.org\pct\users\Washington dc\bbaschuk\Desktop\Pew Staff CITES Files\Media Resources\Media - PHOTOS- Sharks and Manta Rays\Porbeagle  - Press - Doug Perrine for Seapics.com.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1000" y="4826392"/>
            <a:ext cx="2819400" cy="187920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85800" y="1916668"/>
            <a:ext cx="1584088" cy="369332"/>
          </a:xfrm>
          <a:prstGeom prst="rect">
            <a:avLst/>
          </a:prstGeom>
          <a:noFill/>
        </p:spPr>
        <p:txBody>
          <a:bodyPr wrap="none" rtlCol="0">
            <a:spAutoFit/>
          </a:bodyPr>
          <a:lstStyle/>
          <a:p>
            <a:pPr defTabSz="914400">
              <a:defRPr/>
            </a:pPr>
            <a:r>
              <a:rPr lang="es-CR" b="1" kern="0" dirty="0" err="1" smtClean="0">
                <a:solidFill>
                  <a:schemeClr val="bg1"/>
                </a:solidFill>
              </a:rPr>
              <a:t>Hammerheads</a:t>
            </a:r>
            <a:endParaRPr lang="es-CR" sz="1600" b="1" i="1" kern="0" dirty="0">
              <a:solidFill>
                <a:schemeClr val="bg1"/>
              </a:solidFill>
            </a:endParaRPr>
          </a:p>
        </p:txBody>
      </p:sp>
      <p:sp>
        <p:nvSpPr>
          <p:cNvPr id="19" name="Rectangle 18"/>
          <p:cNvSpPr/>
          <p:nvPr/>
        </p:nvSpPr>
        <p:spPr>
          <a:xfrm>
            <a:off x="550960" y="4350939"/>
            <a:ext cx="1887440" cy="369332"/>
          </a:xfrm>
          <a:prstGeom prst="rect">
            <a:avLst/>
          </a:prstGeom>
        </p:spPr>
        <p:txBody>
          <a:bodyPr wrap="none">
            <a:spAutoFit/>
          </a:bodyPr>
          <a:lstStyle/>
          <a:p>
            <a:r>
              <a:rPr lang="en-US" b="1" dirty="0">
                <a:solidFill>
                  <a:schemeClr val="bg1"/>
                </a:solidFill>
              </a:rPr>
              <a:t>Oceanic </a:t>
            </a:r>
            <a:r>
              <a:rPr lang="en-US" b="1" dirty="0" err="1" smtClean="0">
                <a:solidFill>
                  <a:schemeClr val="bg1"/>
                </a:solidFill>
              </a:rPr>
              <a:t>Whitetip</a:t>
            </a:r>
            <a:r>
              <a:rPr lang="es-ES" b="1" i="1" dirty="0" smtClean="0">
                <a:solidFill>
                  <a:schemeClr val="bg1"/>
                </a:solidFill>
              </a:rPr>
              <a:t> </a:t>
            </a:r>
            <a:endParaRPr lang="en-US" b="1" dirty="0">
              <a:solidFill>
                <a:schemeClr val="bg1"/>
              </a:solidFill>
            </a:endParaRPr>
          </a:p>
        </p:txBody>
      </p:sp>
      <p:sp>
        <p:nvSpPr>
          <p:cNvPr id="20" name="TextBox 19"/>
          <p:cNvSpPr txBox="1"/>
          <p:nvPr/>
        </p:nvSpPr>
        <p:spPr>
          <a:xfrm>
            <a:off x="954573" y="6324600"/>
            <a:ext cx="1672253" cy="461665"/>
          </a:xfrm>
          <a:prstGeom prst="rect">
            <a:avLst/>
          </a:prstGeom>
          <a:noFill/>
        </p:spPr>
        <p:txBody>
          <a:bodyPr wrap="none" rtlCol="0">
            <a:spAutoFit/>
          </a:bodyPr>
          <a:lstStyle/>
          <a:p>
            <a:r>
              <a:rPr lang="en-US" b="1" dirty="0" err="1" smtClean="0">
                <a:solidFill>
                  <a:schemeClr val="bg1"/>
                </a:solidFill>
              </a:rPr>
              <a:t>Porbeagle</a:t>
            </a:r>
            <a:endParaRPr lang="en-US" b="1" dirty="0">
              <a:solidFill>
                <a:schemeClr val="bg1"/>
              </a:solidFill>
            </a:endParaRPr>
          </a:p>
        </p:txBody>
      </p:sp>
      <p:sp>
        <p:nvSpPr>
          <p:cNvPr id="21" name="TextBox 20"/>
          <p:cNvSpPr txBox="1"/>
          <p:nvPr/>
        </p:nvSpPr>
        <p:spPr>
          <a:xfrm>
            <a:off x="5029200" y="5747527"/>
            <a:ext cx="1965092" cy="369332"/>
          </a:xfrm>
          <a:prstGeom prst="rect">
            <a:avLst/>
          </a:prstGeom>
          <a:noFill/>
        </p:spPr>
        <p:txBody>
          <a:bodyPr wrap="square" rtlCol="0">
            <a:spAutoFit/>
          </a:bodyPr>
          <a:lstStyle/>
          <a:p>
            <a:pPr algn="ctr"/>
            <a:r>
              <a:rPr lang="en-US" b="1" dirty="0" smtClean="0">
                <a:solidFill>
                  <a:schemeClr val="bg1"/>
                </a:solidFill>
              </a:rPr>
              <a:t>Manta</a:t>
            </a:r>
            <a:r>
              <a:rPr lang="en-US" b="1" dirty="0" smtClean="0">
                <a:solidFill>
                  <a:prstClr val="black"/>
                </a:solidFill>
              </a:rPr>
              <a:t> </a:t>
            </a:r>
            <a:r>
              <a:rPr lang="en-US" b="1" dirty="0" smtClean="0">
                <a:solidFill>
                  <a:schemeClr val="bg1"/>
                </a:solidFill>
              </a:rPr>
              <a:t>Rays</a:t>
            </a:r>
            <a:r>
              <a:rPr lang="en-US" b="1" dirty="0" smtClean="0">
                <a:solidFill>
                  <a:prstClr val="black"/>
                </a:solidFill>
              </a:rPr>
              <a:t> </a:t>
            </a:r>
            <a:endParaRPr lang="en-US" b="1" dirty="0">
              <a:solidFill>
                <a:prstClr val="black"/>
              </a:solidFill>
            </a:endParaRPr>
          </a:p>
        </p:txBody>
      </p:sp>
      <p:sp>
        <p:nvSpPr>
          <p:cNvPr id="22" name="Title 1"/>
          <p:cNvSpPr txBox="1">
            <a:spLocks/>
          </p:cNvSpPr>
          <p:nvPr/>
        </p:nvSpPr>
        <p:spPr>
          <a:xfrm>
            <a:off x="3810000" y="381000"/>
            <a:ext cx="4876800" cy="3581400"/>
          </a:xfrm>
          <a:prstGeom prst="rect">
            <a:avLst/>
          </a:prstGeom>
          <a:solidFill>
            <a:srgbClr val="FF0000"/>
          </a:solidFill>
        </p:spPr>
        <p:txBody>
          <a:bodyPr>
            <a:normAutofit fontScale="975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FFFF00"/>
                </a:solidFill>
                <a:effectLst/>
                <a:uLnTx/>
                <a:uFillTx/>
                <a:latin typeface="+mj-lt"/>
                <a:ea typeface="+mj-ea"/>
                <a:cs typeface="+mj-cs"/>
              </a:rPr>
              <a:t>Now protected</a:t>
            </a: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4000" kern="0" dirty="0" smtClean="0">
              <a:solidFill>
                <a:srgbClr val="FFFF00"/>
              </a:solidFill>
              <a:latin typeface="+mj-lt"/>
              <a:ea typeface="+mj-ea"/>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kern="0" dirty="0" smtClean="0">
                <a:solidFill>
                  <a:srgbClr val="FFFF00"/>
                </a:solidFill>
                <a:latin typeface="+mj-lt"/>
                <a:ea typeface="+mj-ea"/>
                <a:cs typeface="+mj-cs"/>
              </a:rPr>
              <a:t>On Appendix II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kern="0" dirty="0" smtClean="0">
                <a:solidFill>
                  <a:srgbClr val="FFFF00"/>
                </a:solidFill>
                <a:latin typeface="+mj-lt"/>
                <a:ea typeface="+mj-ea"/>
                <a:cs typeface="+mj-cs"/>
              </a:rPr>
              <a:t>as of </a:t>
            </a:r>
            <a:r>
              <a:rPr lang="en-US" sz="4000" b="1" kern="0" dirty="0" smtClean="0">
                <a:solidFill>
                  <a:srgbClr val="FFFF00"/>
                </a:solidFill>
                <a:latin typeface="+mj-lt"/>
                <a:ea typeface="+mj-ea"/>
                <a:cs typeface="+mj-cs"/>
              </a:rPr>
              <a:t>Sept. 14, 2014</a:t>
            </a:r>
            <a:endParaRPr kumimoji="0" lang="en-US" sz="4000" b="1" i="0" u="none" strike="noStrike" kern="0" cap="none" spc="0" normalizeH="0" baseline="0" noProof="0" dirty="0">
              <a:ln>
                <a:noFill/>
              </a:ln>
              <a:solidFill>
                <a:srgbClr val="FFFF00"/>
              </a:solidFill>
              <a:effectLst/>
              <a:uLnTx/>
              <a:uFillTx/>
              <a:latin typeface="+mj-lt"/>
              <a:ea typeface="+mj-ea"/>
              <a:cs typeface="+mj-cs"/>
            </a:endParaRPr>
          </a:p>
        </p:txBody>
      </p:sp>
    </p:spTree>
    <p:extLst>
      <p:ext uri="{BB962C8B-B14F-4D97-AF65-F5344CB8AC3E}">
        <p14:creationId xmlns:p14="http://schemas.microsoft.com/office/powerpoint/2010/main" val="9108189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0132512"/>
              </p:ext>
            </p:extLst>
          </p:nvPr>
        </p:nvGraphicFramePr>
        <p:xfrm>
          <a:off x="533400" y="1066800"/>
          <a:ext cx="8229600" cy="5608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459" name="Title 3"/>
          <p:cNvSpPr txBox="1">
            <a:spLocks/>
          </p:cNvSpPr>
          <p:nvPr/>
        </p:nvSpPr>
        <p:spPr bwMode="auto">
          <a:xfrm>
            <a:off x="0" y="0"/>
            <a:ext cx="9296400" cy="990600"/>
          </a:xfrm>
          <a:prstGeom prst="rect">
            <a:avLst/>
          </a:prstGeom>
          <a:noFill/>
          <a:ln w="9525">
            <a:solidFill>
              <a:srgbClr val="000000"/>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3800" dirty="0" smtClean="0">
                <a:solidFill>
                  <a:srgbClr val="FFCC00"/>
                </a:solidFill>
                <a:latin typeface="+mj-lt"/>
              </a:rPr>
              <a:t>Sharks &amp; Rays—Multilateral Instruments</a:t>
            </a:r>
            <a:endParaRPr lang="en-US" altLang="en-US" sz="3800" dirty="0">
              <a:solidFill>
                <a:srgbClr val="FFCC00"/>
              </a:solidFill>
              <a:latin typeface="+mj-lt"/>
            </a:endParaRPr>
          </a:p>
        </p:txBody>
      </p:sp>
      <p:pic>
        <p:nvPicPr>
          <p:cNvPr id="19460" name="Picture 6"/>
          <p:cNvPicPr>
            <a:picLocks noChangeAspect="1" noChangeArrowheads="1"/>
          </p:cNvPicPr>
          <p:nvPr/>
        </p:nvPicPr>
        <p:blipFill>
          <a:blip r:embed="rId8" cstate="email">
            <a:lum contrast="20000"/>
            <a:extLst>
              <a:ext uri="{28A0092B-C50C-407E-A947-70E740481C1C}">
                <a14:useLocalDpi xmlns:a14="http://schemas.microsoft.com/office/drawing/2010/main" val="0"/>
              </a:ext>
            </a:extLst>
          </a:blip>
          <a:srcRect/>
          <a:stretch>
            <a:fillRect/>
          </a:stretch>
        </p:blipFill>
        <p:spPr bwMode="auto">
          <a:xfrm>
            <a:off x="6480175" y="5715000"/>
            <a:ext cx="16732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9"/>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243826" y="5791201"/>
            <a:ext cx="785374"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1922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086600" cy="685800"/>
          </a:xfrm>
          <a:solidFill>
            <a:schemeClr val="bg1"/>
          </a:solidFill>
        </p:spPr>
        <p:txBody>
          <a:bodyPr>
            <a:normAutofit fontScale="90000"/>
          </a:bodyPr>
          <a:lstStyle/>
          <a:p>
            <a:r>
              <a:rPr lang="en-US" sz="4000" dirty="0" smtClean="0"/>
              <a:t>Why engage with CITES?</a:t>
            </a:r>
            <a:endParaRPr lang="en-US" sz="4000" dirty="0"/>
          </a:p>
        </p:txBody>
      </p:sp>
      <p:sp>
        <p:nvSpPr>
          <p:cNvPr id="3" name="Content Placeholder 2"/>
          <p:cNvSpPr>
            <a:spLocks noGrp="1"/>
          </p:cNvSpPr>
          <p:nvPr>
            <p:ph idx="1"/>
          </p:nvPr>
        </p:nvSpPr>
        <p:spPr>
          <a:xfrm>
            <a:off x="533400" y="914400"/>
            <a:ext cx="8001000" cy="4267200"/>
          </a:xfrm>
          <a:solidFill>
            <a:schemeClr val="bg1"/>
          </a:solidFill>
        </p:spPr>
        <p:txBody>
          <a:bodyPr>
            <a:noAutofit/>
          </a:bodyPr>
          <a:lstStyle/>
          <a:p>
            <a:pPr lvl="1">
              <a:spcBef>
                <a:spcPts val="0"/>
              </a:spcBef>
              <a:spcAft>
                <a:spcPts val="600"/>
              </a:spcAft>
            </a:pPr>
            <a:r>
              <a:rPr lang="en-US" sz="2400" dirty="0"/>
              <a:t>Most successful international conservation treaty</a:t>
            </a:r>
          </a:p>
          <a:p>
            <a:pPr lvl="1">
              <a:spcBef>
                <a:spcPts val="0"/>
              </a:spcBef>
              <a:spcAft>
                <a:spcPts val="600"/>
              </a:spcAft>
            </a:pPr>
            <a:r>
              <a:rPr lang="en-US" sz="2400" dirty="0" smtClean="0"/>
              <a:t>Vital conservation tool—and assists national efforts</a:t>
            </a:r>
          </a:p>
          <a:p>
            <a:pPr lvl="1">
              <a:spcBef>
                <a:spcPts val="0"/>
              </a:spcBef>
              <a:spcAft>
                <a:spcPts val="600"/>
              </a:spcAft>
            </a:pPr>
            <a:r>
              <a:rPr lang="en-US" sz="2400" dirty="0" smtClean="0"/>
              <a:t>Can be complementary with other international instruments</a:t>
            </a:r>
          </a:p>
          <a:p>
            <a:pPr lvl="1">
              <a:spcBef>
                <a:spcPts val="0"/>
              </a:spcBef>
              <a:spcAft>
                <a:spcPts val="600"/>
              </a:spcAft>
            </a:pPr>
            <a:r>
              <a:rPr lang="en-US" sz="2400" dirty="0" smtClean="0"/>
              <a:t>Listings work</a:t>
            </a:r>
          </a:p>
          <a:p>
            <a:pPr lvl="1">
              <a:spcBef>
                <a:spcPts val="0"/>
              </a:spcBef>
              <a:spcAft>
                <a:spcPts val="600"/>
              </a:spcAft>
            </a:pPr>
            <a:r>
              <a:rPr lang="fr-CH" sz="2400" dirty="0" smtClean="0"/>
              <a:t>CITES </a:t>
            </a:r>
            <a:r>
              <a:rPr lang="fr-CH" sz="2400" dirty="0"/>
              <a:t>has ‘</a:t>
            </a:r>
            <a:r>
              <a:rPr lang="fr-CH" sz="2400" dirty="0" err="1"/>
              <a:t>teeth</a:t>
            </a:r>
            <a:r>
              <a:rPr lang="fr-CH" sz="2400" dirty="0"/>
              <a:t>’ in </a:t>
            </a:r>
            <a:r>
              <a:rPr lang="fr-CH" sz="2400" dirty="0" err="1"/>
              <a:t>terms</a:t>
            </a:r>
            <a:r>
              <a:rPr lang="fr-CH" sz="2400" dirty="0"/>
              <a:t> of </a:t>
            </a:r>
            <a:r>
              <a:rPr lang="fr-CH" sz="2400" dirty="0" err="1" smtClean="0"/>
              <a:t>enforcement</a:t>
            </a:r>
            <a:r>
              <a:rPr lang="fr-CH" sz="2400" dirty="0" smtClean="0"/>
              <a:t> and </a:t>
            </a:r>
            <a:r>
              <a:rPr lang="fr-CH" sz="2400" dirty="0" err="1" smtClean="0"/>
              <a:t>economic</a:t>
            </a:r>
            <a:r>
              <a:rPr lang="fr-CH" sz="2400" dirty="0" smtClean="0"/>
              <a:t> </a:t>
            </a:r>
            <a:r>
              <a:rPr lang="fr-CH" sz="2400" dirty="0" err="1" smtClean="0"/>
              <a:t>consequences</a:t>
            </a:r>
            <a:endParaRPr lang="fr-CH" sz="2400" dirty="0" smtClean="0"/>
          </a:p>
          <a:p>
            <a:pPr lvl="1">
              <a:spcBef>
                <a:spcPts val="0"/>
              </a:spcBef>
              <a:spcAft>
                <a:spcPts val="600"/>
              </a:spcAft>
            </a:pPr>
            <a:r>
              <a:rPr lang="fr-CH" sz="2400" dirty="0" smtClean="0"/>
              <a:t>CITES </a:t>
            </a:r>
            <a:r>
              <a:rPr lang="fr-CH" sz="2400" dirty="0"/>
              <a:t>listings </a:t>
            </a:r>
            <a:r>
              <a:rPr lang="fr-CH" sz="2400" dirty="0" err="1"/>
              <a:t>stimulate</a:t>
            </a:r>
            <a:r>
              <a:rPr lang="fr-CH" sz="2400" dirty="0"/>
              <a:t> conservation action </a:t>
            </a:r>
            <a:r>
              <a:rPr lang="fr-CH" sz="2400" dirty="0" err="1"/>
              <a:t>at</a:t>
            </a:r>
            <a:r>
              <a:rPr lang="fr-CH" sz="2400" dirty="0"/>
              <a:t> the national, </a:t>
            </a:r>
            <a:r>
              <a:rPr lang="fr-CH" sz="2400" dirty="0" err="1"/>
              <a:t>regional</a:t>
            </a:r>
            <a:r>
              <a:rPr lang="fr-CH" sz="2400" dirty="0"/>
              <a:t>, and international </a:t>
            </a:r>
            <a:r>
              <a:rPr lang="fr-CH" sz="2400" dirty="0" err="1" smtClean="0"/>
              <a:t>levels</a:t>
            </a:r>
            <a:endParaRPr lang="fr-CH" sz="2400" dirty="0" smtClean="0"/>
          </a:p>
          <a:p>
            <a:pPr lvl="1">
              <a:spcBef>
                <a:spcPts val="0"/>
              </a:spcBef>
              <a:spcAft>
                <a:spcPts val="600"/>
              </a:spcAft>
            </a:pPr>
            <a:r>
              <a:rPr lang="fr-CH" sz="2400" dirty="0" smtClean="0"/>
              <a:t>Media attention on </a:t>
            </a:r>
            <a:r>
              <a:rPr lang="fr-CH" sz="2400" dirty="0" err="1" smtClean="0"/>
              <a:t>wildlife</a:t>
            </a:r>
            <a:r>
              <a:rPr lang="fr-CH" sz="2400" dirty="0" smtClean="0"/>
              <a:t> conservation issues </a:t>
            </a:r>
            <a:endParaRPr lang="fr-CH" sz="2400" dirty="0"/>
          </a:p>
          <a:p>
            <a:pPr lvl="1">
              <a:spcBef>
                <a:spcPts val="0"/>
              </a:spcBef>
              <a:spcAft>
                <a:spcPts val="600"/>
              </a:spcAft>
            </a:pPr>
            <a:endParaRPr lang="en-US" sz="1800" dirty="0" smtClean="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2800" y="5181600"/>
            <a:ext cx="2362200" cy="1769369"/>
          </a:xfrm>
          <a:prstGeom prst="rect">
            <a:avLst/>
          </a:prstGeom>
        </p:spPr>
      </p:pic>
      <p:sp>
        <p:nvSpPr>
          <p:cNvPr id="7" name="Slide Number Placeholder 1"/>
          <p:cNvSpPr>
            <a:spLocks noGrp="1"/>
          </p:cNvSpPr>
          <p:nvPr>
            <p:ph type="sldNum" sz="quarter" idx="12"/>
          </p:nvPr>
        </p:nvSpPr>
        <p:spPr>
          <a:xfrm>
            <a:off x="6934200" y="6248400"/>
            <a:ext cx="1905000" cy="457200"/>
          </a:xfrm>
        </p:spPr>
        <p:txBody>
          <a:bodyPr/>
          <a:lstStyle/>
          <a:p>
            <a:fld id="{AFC124FB-74F4-4C85-BBC3-4596615B2857}" type="slidenum">
              <a:rPr lang="en-US" smtClean="0">
                <a:solidFill>
                  <a:prstClr val="black">
                    <a:tint val="75000"/>
                  </a:prstClr>
                </a:solidFill>
              </a:rPr>
              <a:pPr/>
              <a:t>44</a:t>
            </a:fld>
            <a:endParaRPr lang="en-US" dirty="0">
              <a:solidFill>
                <a:prstClr val="black">
                  <a:tint val="75000"/>
                </a:prstClr>
              </a:solidFill>
            </a:endParaRPr>
          </a:p>
        </p:txBody>
      </p:sp>
    </p:spTree>
    <p:extLst>
      <p:ext uri="{BB962C8B-B14F-4D97-AF65-F5344CB8AC3E}">
        <p14:creationId xmlns:p14="http://schemas.microsoft.com/office/powerpoint/2010/main" val="30542915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462088" y="228600"/>
            <a:ext cx="6843712" cy="741363"/>
          </a:xfrm>
          <a:solidFill>
            <a:schemeClr val="bg1"/>
          </a:solidFill>
        </p:spPr>
        <p:txBody>
          <a:bodyPr/>
          <a:lstStyle/>
          <a:p>
            <a:r>
              <a:rPr lang="en-US" sz="2400" dirty="0" smtClean="0">
                <a:solidFill>
                  <a:schemeClr val="tx1"/>
                </a:solidFill>
              </a:rPr>
              <a:t>ADDRESSING ILLEGAL TRADE</a:t>
            </a:r>
          </a:p>
        </p:txBody>
      </p:sp>
      <p:sp>
        <p:nvSpPr>
          <p:cNvPr id="28676" name="Rectangle 13"/>
          <p:cNvSpPr>
            <a:spLocks noChangeArrowheads="1"/>
          </p:cNvSpPr>
          <p:nvPr/>
        </p:nvSpPr>
        <p:spPr bwMode="auto">
          <a:xfrm>
            <a:off x="468313" y="1946275"/>
            <a:ext cx="6465887" cy="4225925"/>
          </a:xfrm>
          <a:prstGeom prst="rect">
            <a:avLst/>
          </a:prstGeom>
          <a:solidFill>
            <a:schemeClr val="bg1"/>
          </a:solidFill>
          <a:ln w="9525">
            <a:noFill/>
            <a:miter lim="800000"/>
            <a:headEnd/>
            <a:tailEnd/>
          </a:ln>
        </p:spPr>
        <p:txBody>
          <a:bodyPr/>
          <a:lstStyle/>
          <a:p>
            <a:pPr marL="342900" indent="-342900" algn="l" eaLnBrk="0" hangingPunct="0">
              <a:spcBef>
                <a:spcPct val="20000"/>
              </a:spcBef>
              <a:buFontTx/>
              <a:buChar char="•"/>
            </a:pPr>
            <a:r>
              <a:rPr lang="en-GB" sz="2600" b="0" dirty="0" smtClean="0">
                <a:solidFill>
                  <a:schemeClr val="tx1"/>
                </a:solidFill>
                <a:latin typeface="Arial" charset="0"/>
              </a:rPr>
              <a:t>CITES obligations</a:t>
            </a:r>
          </a:p>
          <a:p>
            <a:pPr marL="342900" indent="-342900" algn="l" eaLnBrk="0" hangingPunct="0">
              <a:spcBef>
                <a:spcPct val="20000"/>
              </a:spcBef>
              <a:buFontTx/>
              <a:buChar char="•"/>
            </a:pPr>
            <a:r>
              <a:rPr lang="en-GB" sz="2600" dirty="0" smtClean="0"/>
              <a:t>National l</a:t>
            </a:r>
            <a:r>
              <a:rPr lang="en-GB" sz="2600" b="0" dirty="0" smtClean="0">
                <a:solidFill>
                  <a:schemeClr val="tx1"/>
                </a:solidFill>
                <a:latin typeface="Arial" charset="0"/>
              </a:rPr>
              <a:t>aws </a:t>
            </a:r>
            <a:r>
              <a:rPr lang="en-GB" sz="2600" b="0" dirty="0">
                <a:solidFill>
                  <a:schemeClr val="tx1"/>
                </a:solidFill>
                <a:latin typeface="Arial" charset="0"/>
              </a:rPr>
              <a:t>and regulations</a:t>
            </a:r>
          </a:p>
          <a:p>
            <a:pPr marL="342900" indent="-342900" algn="l" eaLnBrk="0" hangingPunct="0">
              <a:spcBef>
                <a:spcPct val="20000"/>
              </a:spcBef>
              <a:buFontTx/>
              <a:buChar char="•"/>
            </a:pPr>
            <a:r>
              <a:rPr lang="en-GB" sz="2600" b="0" dirty="0" smtClean="0">
                <a:solidFill>
                  <a:schemeClr val="tx1"/>
                </a:solidFill>
                <a:latin typeface="Arial" charset="0"/>
              </a:rPr>
              <a:t>Enforcement—national level</a:t>
            </a:r>
            <a:endParaRPr lang="en-GB" sz="2600" b="0" dirty="0">
              <a:solidFill>
                <a:schemeClr val="tx1"/>
              </a:solidFill>
              <a:latin typeface="Arial" charset="0"/>
            </a:endParaRPr>
          </a:p>
          <a:p>
            <a:pPr marL="342900" indent="-342900" algn="l" eaLnBrk="0" hangingPunct="0">
              <a:spcBef>
                <a:spcPct val="20000"/>
              </a:spcBef>
              <a:buFontTx/>
              <a:buChar char="•"/>
            </a:pPr>
            <a:r>
              <a:rPr lang="en-GB" sz="2600" b="0" dirty="0" smtClean="0">
                <a:solidFill>
                  <a:schemeClr val="tx1"/>
                </a:solidFill>
                <a:latin typeface="Arial" charset="0"/>
              </a:rPr>
              <a:t>Intelligence—national, international cooperation</a:t>
            </a:r>
            <a:endParaRPr lang="en-GB" sz="2600" b="0" dirty="0">
              <a:solidFill>
                <a:schemeClr val="tx1"/>
              </a:solidFill>
              <a:latin typeface="Arial" charset="0"/>
            </a:endParaRPr>
          </a:p>
          <a:p>
            <a:pPr marL="342900" indent="-342900" algn="l" eaLnBrk="0" hangingPunct="0">
              <a:spcBef>
                <a:spcPct val="20000"/>
              </a:spcBef>
              <a:buFontTx/>
              <a:buChar char="•"/>
            </a:pPr>
            <a:r>
              <a:rPr lang="en-GB" sz="2600" b="0" dirty="0">
                <a:solidFill>
                  <a:schemeClr val="tx1"/>
                </a:solidFill>
                <a:latin typeface="Arial" charset="0"/>
              </a:rPr>
              <a:t>Training</a:t>
            </a:r>
          </a:p>
          <a:p>
            <a:pPr marL="742950" lvl="1" indent="-285750" algn="l" eaLnBrk="0" hangingPunct="0">
              <a:spcBef>
                <a:spcPct val="20000"/>
              </a:spcBef>
              <a:buFontTx/>
              <a:buChar char="–"/>
            </a:pPr>
            <a:r>
              <a:rPr lang="en-GB" sz="2200" b="0" dirty="0">
                <a:solidFill>
                  <a:schemeClr val="tx1"/>
                </a:solidFill>
                <a:latin typeface="Arial" charset="0"/>
              </a:rPr>
              <a:t>Customs, enforcement officials, judiciary</a:t>
            </a:r>
          </a:p>
          <a:p>
            <a:pPr marL="342900" indent="-342900" algn="l" eaLnBrk="0" hangingPunct="0">
              <a:spcBef>
                <a:spcPct val="20000"/>
              </a:spcBef>
              <a:buFontTx/>
              <a:buChar char="•"/>
            </a:pPr>
            <a:r>
              <a:rPr lang="en-GB" sz="2600" b="0" dirty="0">
                <a:solidFill>
                  <a:schemeClr val="tx1"/>
                </a:solidFill>
                <a:latin typeface="Arial" charset="0"/>
              </a:rPr>
              <a:t>Compliance: education, awareness</a:t>
            </a:r>
          </a:p>
          <a:p>
            <a:pPr marL="342900" indent="-342900" algn="l" eaLnBrk="0" hangingPunct="0">
              <a:spcBef>
                <a:spcPct val="20000"/>
              </a:spcBef>
              <a:buFontTx/>
              <a:buChar char="•"/>
            </a:pPr>
            <a:r>
              <a:rPr lang="en-GB" sz="2600" b="0" dirty="0">
                <a:solidFill>
                  <a:schemeClr val="tx1"/>
                </a:solidFill>
                <a:latin typeface="Arial" charset="0"/>
              </a:rPr>
              <a:t>Research, analysis, information</a:t>
            </a:r>
          </a:p>
          <a:p>
            <a:pPr marL="342900" indent="-342900" algn="l" eaLnBrk="0" hangingPunct="0">
              <a:spcBef>
                <a:spcPct val="20000"/>
              </a:spcBef>
              <a:buFontTx/>
              <a:buChar char="•"/>
            </a:pPr>
            <a:r>
              <a:rPr lang="en-GB" sz="2600" b="0" dirty="0">
                <a:solidFill>
                  <a:schemeClr val="tx1"/>
                </a:solidFill>
                <a:latin typeface="Arial" charset="0"/>
              </a:rPr>
              <a:t>Communications </a:t>
            </a:r>
          </a:p>
          <a:p>
            <a:pPr marL="342900" indent="-342900" algn="l" eaLnBrk="0" hangingPunct="0">
              <a:spcBef>
                <a:spcPct val="20000"/>
              </a:spcBef>
              <a:buFontTx/>
              <a:buChar char="•"/>
            </a:pPr>
            <a:r>
              <a:rPr lang="en-GB" sz="2600" b="0" dirty="0">
                <a:solidFill>
                  <a:schemeClr val="tx1"/>
                </a:solidFill>
                <a:latin typeface="Arial" charset="0"/>
              </a:rPr>
              <a:t>Bilateral, regional, multilateral collaboration &amp; action</a:t>
            </a:r>
          </a:p>
        </p:txBody>
      </p:sp>
      <p:pic>
        <p:nvPicPr>
          <p:cNvPr id="4" name="Picture 2" descr="THCustomsExamines FWTT"/>
          <p:cNvPicPr>
            <a:picLocks noChangeAspect="1" noChangeArrowheads="1"/>
          </p:cNvPicPr>
          <p:nvPr/>
        </p:nvPicPr>
        <p:blipFill>
          <a:blip r:embed="rId2" cstate="email"/>
          <a:srcRect/>
          <a:stretch>
            <a:fillRect/>
          </a:stretch>
        </p:blipFill>
        <p:spPr bwMode="auto">
          <a:xfrm>
            <a:off x="6705600" y="3048000"/>
            <a:ext cx="2041839" cy="3556000"/>
          </a:xfrm>
          <a:prstGeom prst="rect">
            <a:avLst/>
          </a:prstGeom>
          <a:noFill/>
          <a:ln w="9525">
            <a:noFill/>
            <a:miter lim="800000"/>
            <a:headEnd/>
            <a:tailEnd/>
          </a:ln>
        </p:spPr>
      </p:pic>
      <p:pic>
        <p:nvPicPr>
          <p:cNvPr id="5" name="Picture 5" descr="A-WENRegMeet2"/>
          <p:cNvPicPr>
            <a:picLocks noChangeAspect="1" noChangeArrowheads="1"/>
          </p:cNvPicPr>
          <p:nvPr/>
        </p:nvPicPr>
        <p:blipFill>
          <a:blip r:embed="rId3" cstate="email"/>
          <a:srcRect/>
          <a:stretch>
            <a:fillRect/>
          </a:stretch>
        </p:blipFill>
        <p:spPr bwMode="auto">
          <a:xfrm>
            <a:off x="5562600" y="914400"/>
            <a:ext cx="3581400" cy="201261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529" y="10886"/>
            <a:ext cx="3168069" cy="2376052"/>
          </a:xfrm>
          <a:prstGeom prst="rect">
            <a:avLst/>
          </a:prstGeom>
        </p:spPr>
      </p:pic>
      <p:sp>
        <p:nvSpPr>
          <p:cNvPr id="4" name="TextBox 3"/>
          <p:cNvSpPr txBox="1"/>
          <p:nvPr/>
        </p:nvSpPr>
        <p:spPr>
          <a:xfrm>
            <a:off x="3429000" y="152400"/>
            <a:ext cx="5671131" cy="1938992"/>
          </a:xfrm>
          <a:prstGeom prst="rect">
            <a:avLst/>
          </a:prstGeom>
          <a:noFill/>
        </p:spPr>
        <p:txBody>
          <a:bodyPr wrap="square" rtlCol="0">
            <a:spAutoFit/>
          </a:bodyPr>
          <a:lstStyle/>
          <a:p>
            <a:r>
              <a:rPr lang="en-US" dirty="0" smtClean="0">
                <a:solidFill>
                  <a:srgbClr val="FFFF00"/>
                </a:solidFill>
              </a:rPr>
              <a:t>We are in danger of losing some of the most charismatic, iconic species. In the past 10 years, 2 subspecies of African rhino have gone extinct (western black and northern white);</a:t>
            </a:r>
            <a:endParaRPr lang="en-US" dirty="0">
              <a:solidFill>
                <a:srgbClr val="FFFF00"/>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2386938"/>
            <a:ext cx="3168069" cy="2103597"/>
          </a:xfrm>
          <a:prstGeom prst="rect">
            <a:avLst/>
          </a:prstGeom>
        </p:spPr>
      </p:pic>
      <p:sp>
        <p:nvSpPr>
          <p:cNvPr id="7" name="TextBox 6"/>
          <p:cNvSpPr txBox="1"/>
          <p:nvPr/>
        </p:nvSpPr>
        <p:spPr>
          <a:xfrm>
            <a:off x="3352800" y="2819400"/>
            <a:ext cx="5404680" cy="1569660"/>
          </a:xfrm>
          <a:prstGeom prst="rect">
            <a:avLst/>
          </a:prstGeom>
          <a:noFill/>
        </p:spPr>
        <p:txBody>
          <a:bodyPr wrap="square" rtlCol="0">
            <a:spAutoFit/>
          </a:bodyPr>
          <a:lstStyle/>
          <a:p>
            <a:r>
              <a:rPr lang="en-US" dirty="0" smtClean="0">
                <a:solidFill>
                  <a:srgbClr val="FFFF00"/>
                </a:solidFill>
              </a:rPr>
              <a:t>10 years ago, Sumatran rhinos roamed the forests of Peninsular Malaysia and Thailand. They are gone.</a:t>
            </a:r>
            <a:endParaRPr lang="en-US" dirty="0">
              <a:solidFill>
                <a:srgbClr val="FFFF00"/>
              </a:solidFill>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530" y="4465134"/>
            <a:ext cx="3190487" cy="2392865"/>
          </a:xfrm>
          <a:prstGeom prst="rect">
            <a:avLst/>
          </a:prstGeom>
        </p:spPr>
      </p:pic>
      <p:sp>
        <p:nvSpPr>
          <p:cNvPr id="9" name="TextBox 8"/>
          <p:cNvSpPr txBox="1"/>
          <p:nvPr/>
        </p:nvSpPr>
        <p:spPr>
          <a:xfrm>
            <a:off x="3352800" y="5334000"/>
            <a:ext cx="5562600" cy="830997"/>
          </a:xfrm>
          <a:prstGeom prst="rect">
            <a:avLst/>
          </a:prstGeom>
          <a:noFill/>
        </p:spPr>
        <p:txBody>
          <a:bodyPr wrap="square" rtlCol="0">
            <a:spAutoFit/>
          </a:bodyPr>
          <a:lstStyle/>
          <a:p>
            <a:r>
              <a:rPr lang="en-US" dirty="0" smtClean="0">
                <a:solidFill>
                  <a:srgbClr val="FFFF00"/>
                </a:solidFill>
              </a:rPr>
              <a:t>Populations of gaur and </a:t>
            </a:r>
            <a:r>
              <a:rPr lang="en-US" dirty="0" err="1" smtClean="0">
                <a:solidFill>
                  <a:srgbClr val="FFFF00"/>
                </a:solidFill>
              </a:rPr>
              <a:t>banteng</a:t>
            </a:r>
            <a:r>
              <a:rPr lang="en-US" dirty="0" smtClean="0">
                <a:solidFill>
                  <a:srgbClr val="FFFF00"/>
                </a:solidFill>
              </a:rPr>
              <a:t> are disappearing across Asia. </a:t>
            </a:r>
            <a:endParaRPr lang="en-US" dirty="0">
              <a:solidFill>
                <a:srgbClr val="FFFF00"/>
              </a:solidFill>
            </a:endParaRPr>
          </a:p>
        </p:txBody>
      </p:sp>
      <p:sp>
        <p:nvSpPr>
          <p:cNvPr id="10" name="Slide Number Placeholder 1"/>
          <p:cNvSpPr>
            <a:spLocks noGrp="1"/>
          </p:cNvSpPr>
          <p:nvPr>
            <p:ph type="sldNum" sz="quarter" idx="12"/>
          </p:nvPr>
        </p:nvSpPr>
        <p:spPr>
          <a:xfrm>
            <a:off x="8382000" y="6477000"/>
            <a:ext cx="609600" cy="457200"/>
          </a:xfrm>
        </p:spPr>
        <p:txBody>
          <a:bodyPr/>
          <a:lstStyle/>
          <a:p>
            <a:fld id="{AFC124FB-74F4-4C85-BBC3-4596615B2857}" type="slidenum">
              <a:rPr lang="en-US" b="1" smtClean="0">
                <a:solidFill>
                  <a:schemeClr val="bg1"/>
                </a:solidFill>
              </a:rPr>
              <a:pPr/>
              <a:t>46</a:t>
            </a:fld>
            <a:endParaRPr lang="en-US" b="1" dirty="0">
              <a:solidFill>
                <a:schemeClr val="bg1"/>
              </a:solidFill>
            </a:endParaRPr>
          </a:p>
        </p:txBody>
      </p:sp>
    </p:spTree>
    <p:extLst>
      <p:ext uri="{BB962C8B-B14F-4D97-AF65-F5344CB8AC3E}">
        <p14:creationId xmlns:p14="http://schemas.microsoft.com/office/powerpoint/2010/main" val="250848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7" descr="Tiger India"/>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334000" y="249646"/>
            <a:ext cx="3581399" cy="35603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411540"/>
            <a:ext cx="5181600" cy="1569660"/>
          </a:xfrm>
          <a:prstGeom prst="rect">
            <a:avLst/>
          </a:prstGeom>
          <a:noFill/>
        </p:spPr>
        <p:txBody>
          <a:bodyPr wrap="square" rtlCol="0">
            <a:spAutoFit/>
          </a:bodyPr>
          <a:lstStyle/>
          <a:p>
            <a:r>
              <a:rPr lang="en-US" dirty="0" smtClean="0">
                <a:solidFill>
                  <a:srgbClr val="FFFF00"/>
                </a:solidFill>
              </a:rPr>
              <a:t>Across their entire range, from Sumatra to Siberia, only about 3,200 wild tigers remain – with only about 1,000 breeding females.</a:t>
            </a:r>
            <a:endParaRPr lang="en-US" dirty="0">
              <a:solidFill>
                <a:srgbClr val="FFFF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4800" y="2362200"/>
            <a:ext cx="3241476" cy="4191000"/>
          </a:xfrm>
          <a:prstGeom prst="rect">
            <a:avLst/>
          </a:prstGeom>
        </p:spPr>
      </p:pic>
      <p:sp>
        <p:nvSpPr>
          <p:cNvPr id="5" name="TextBox 4"/>
          <p:cNvSpPr txBox="1"/>
          <p:nvPr/>
        </p:nvSpPr>
        <p:spPr>
          <a:xfrm>
            <a:off x="3581400" y="4362271"/>
            <a:ext cx="5410200" cy="1200329"/>
          </a:xfrm>
          <a:prstGeom prst="rect">
            <a:avLst/>
          </a:prstGeom>
          <a:noFill/>
        </p:spPr>
        <p:txBody>
          <a:bodyPr wrap="square" rtlCol="0">
            <a:spAutoFit/>
          </a:bodyPr>
          <a:lstStyle/>
          <a:p>
            <a:r>
              <a:rPr lang="en-US" dirty="0" smtClean="0">
                <a:solidFill>
                  <a:srgbClr val="FFFF00"/>
                </a:solidFill>
              </a:rPr>
              <a:t>This isn’t due to loss of habitat:</a:t>
            </a:r>
          </a:p>
          <a:p>
            <a:pPr marL="342900" indent="-342900">
              <a:buFont typeface="Arial" pitchFamily="34" charset="0"/>
              <a:buChar char="•"/>
            </a:pPr>
            <a:r>
              <a:rPr lang="en-US" dirty="0" smtClean="0">
                <a:solidFill>
                  <a:srgbClr val="FFFF00"/>
                </a:solidFill>
              </a:rPr>
              <a:t>70% of wild tigers are found in just 6% of their remaining habitat</a:t>
            </a:r>
            <a:r>
              <a:rPr lang="en-US" dirty="0">
                <a:solidFill>
                  <a:srgbClr val="FFFF00"/>
                </a:solidFill>
              </a:rPr>
              <a:t>.</a:t>
            </a:r>
            <a:endParaRPr lang="en-US" dirty="0" smtClean="0">
              <a:solidFill>
                <a:srgbClr val="FFFF00"/>
              </a:solidFill>
            </a:endParaRPr>
          </a:p>
        </p:txBody>
      </p:sp>
      <p:sp>
        <p:nvSpPr>
          <p:cNvPr id="6" name="Slide Number Placeholder 1"/>
          <p:cNvSpPr>
            <a:spLocks noGrp="1"/>
          </p:cNvSpPr>
          <p:nvPr>
            <p:ph type="sldNum" sz="quarter" idx="12"/>
          </p:nvPr>
        </p:nvSpPr>
        <p:spPr>
          <a:xfrm>
            <a:off x="8458200" y="6477000"/>
            <a:ext cx="533400" cy="457200"/>
          </a:xfrm>
        </p:spPr>
        <p:txBody>
          <a:bodyPr/>
          <a:lstStyle/>
          <a:p>
            <a:fld id="{AFC124FB-74F4-4C85-BBC3-4596615B2857}" type="slidenum">
              <a:rPr lang="en-US" b="1" smtClean="0">
                <a:solidFill>
                  <a:schemeClr val="bg1"/>
                </a:solidFill>
              </a:rPr>
              <a:pPr/>
              <a:t>47</a:t>
            </a:fld>
            <a:endParaRPr lang="en-US" b="1" dirty="0">
              <a:solidFill>
                <a:schemeClr val="bg1"/>
              </a:solidFill>
            </a:endParaRPr>
          </a:p>
        </p:txBody>
      </p:sp>
    </p:spTree>
    <p:extLst>
      <p:ext uri="{BB962C8B-B14F-4D97-AF65-F5344CB8AC3E}">
        <p14:creationId xmlns:p14="http://schemas.microsoft.com/office/powerpoint/2010/main" val="124265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Boo cover.jpg"/>
          <p:cNvPicPr>
            <a:picLocks noChangeAspect="1"/>
          </p:cNvPicPr>
          <p:nvPr/>
        </p:nvPicPr>
        <p:blipFill>
          <a:blip r:embed="rId2" cstate="email">
            <a:extLst>
              <a:ext uri="{28A0092B-C50C-407E-A947-70E740481C1C}">
                <a14:useLocalDpi xmlns:a14="http://schemas.microsoft.com/office/drawing/2010/main" val="0"/>
              </a:ext>
            </a:extLst>
          </a:blip>
          <a:srcRect l="-490" t="-394" b="-172"/>
          <a:stretch>
            <a:fillRect/>
          </a:stretch>
        </p:blipFill>
        <p:spPr bwMode="auto">
          <a:xfrm>
            <a:off x="-142875" y="3032125"/>
            <a:ext cx="5172075"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43475" y="3032125"/>
            <a:ext cx="4230688" cy="3810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 y="-1"/>
            <a:ext cx="4042833" cy="3032125"/>
          </a:xfrm>
          <a:prstGeom prst="rect">
            <a:avLst/>
          </a:prstGeom>
        </p:spPr>
      </p:pic>
      <p:sp>
        <p:nvSpPr>
          <p:cNvPr id="6" name="Rectangle 5"/>
          <p:cNvSpPr/>
          <p:nvPr/>
        </p:nvSpPr>
        <p:spPr>
          <a:xfrm>
            <a:off x="4114800" y="65544"/>
            <a:ext cx="5029200" cy="2677656"/>
          </a:xfrm>
          <a:prstGeom prst="rect">
            <a:avLst/>
          </a:prstGeom>
        </p:spPr>
        <p:txBody>
          <a:bodyPr wrap="square">
            <a:spAutoFit/>
          </a:bodyPr>
          <a:lstStyle/>
          <a:p>
            <a:r>
              <a:rPr lang="en-US" dirty="0" smtClean="0"/>
              <a:t>In the past 12 years, </a:t>
            </a:r>
            <a:r>
              <a:rPr lang="en-US" b="1" dirty="0" smtClean="0">
                <a:effectLst>
                  <a:outerShdw blurRad="38100" dist="38100" dir="2700000" algn="tl">
                    <a:srgbClr val="000000">
                      <a:alpha val="43137"/>
                    </a:srgbClr>
                  </a:outerShdw>
                </a:effectLst>
              </a:rPr>
              <a:t>¾</a:t>
            </a:r>
            <a:r>
              <a:rPr lang="en-US" dirty="0" smtClean="0"/>
              <a:t> of Africa’s </a:t>
            </a:r>
            <a:r>
              <a:rPr lang="en-US" dirty="0"/>
              <a:t>forest </a:t>
            </a:r>
            <a:r>
              <a:rPr lang="en-US" dirty="0" smtClean="0"/>
              <a:t>elephants have been lost.</a:t>
            </a:r>
            <a:endParaRPr lang="en-US" dirty="0"/>
          </a:p>
          <a:p>
            <a:endParaRPr lang="en-US" dirty="0"/>
          </a:p>
          <a:p>
            <a:r>
              <a:rPr lang="en-US" dirty="0" smtClean="0"/>
              <a:t>Only 80,000 may remain today. </a:t>
            </a:r>
            <a:r>
              <a:rPr lang="en-US" dirty="0"/>
              <a:t>The carrying capacity of the remaining forest should allow about 1,000,000 elephants to thrive. </a:t>
            </a:r>
          </a:p>
        </p:txBody>
      </p:sp>
      <p:sp>
        <p:nvSpPr>
          <p:cNvPr id="9" name="Slide Number Placeholder 1"/>
          <p:cNvSpPr>
            <a:spLocks noGrp="1"/>
          </p:cNvSpPr>
          <p:nvPr>
            <p:ph type="sldNum" sz="quarter" idx="12"/>
          </p:nvPr>
        </p:nvSpPr>
        <p:spPr>
          <a:xfrm>
            <a:off x="8686800" y="6477000"/>
            <a:ext cx="304800" cy="457200"/>
          </a:xfrm>
        </p:spPr>
        <p:txBody>
          <a:bodyPr/>
          <a:lstStyle/>
          <a:p>
            <a:fld id="{AFC124FB-74F4-4C85-BBC3-4596615B2857}" type="slidenum">
              <a:rPr lang="en-US" b="1" smtClean="0">
                <a:solidFill>
                  <a:schemeClr val="bg1"/>
                </a:solidFill>
              </a:rPr>
              <a:pPr/>
              <a:t>48</a:t>
            </a:fld>
            <a:endParaRPr lang="en-US" b="1" dirty="0">
              <a:solidFill>
                <a:schemeClr val="bg1"/>
              </a:solidFill>
            </a:endParaRPr>
          </a:p>
        </p:txBody>
      </p:sp>
    </p:spTree>
    <p:extLst>
      <p:ext uri="{BB962C8B-B14F-4D97-AF65-F5344CB8AC3E}">
        <p14:creationId xmlns:p14="http://schemas.microsoft.com/office/powerpoint/2010/main" val="1413905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026" name="Picture 2" descr="https://encrypted-tbn3.gstatic.com/images?q=tbn:ANd9GcSXvljCEnozCYa7BbeXMq5Ns_7OhM9Q4vdmvAMiK-hrpf8Cu1DnMA"/>
          <p:cNvPicPr>
            <a:picLocks noChangeAspect="1" noChangeArrowheads="1"/>
          </p:cNvPicPr>
          <p:nvPr/>
        </p:nvPicPr>
        <p:blipFill>
          <a:blip r:embed="rId2" cstate="email"/>
          <a:srcRect/>
          <a:stretch>
            <a:fillRect/>
          </a:stretch>
        </p:blipFill>
        <p:spPr bwMode="auto">
          <a:xfrm>
            <a:off x="304800" y="3962400"/>
            <a:ext cx="4641850" cy="2590800"/>
          </a:xfrm>
          <a:prstGeom prst="rect">
            <a:avLst/>
          </a:prstGeom>
          <a:noFill/>
        </p:spPr>
      </p:pic>
      <p:sp>
        <p:nvSpPr>
          <p:cNvPr id="3" name="TextBox 2"/>
          <p:cNvSpPr txBox="1"/>
          <p:nvPr/>
        </p:nvSpPr>
        <p:spPr>
          <a:xfrm>
            <a:off x="76200" y="76200"/>
            <a:ext cx="8305800" cy="830997"/>
          </a:xfrm>
          <a:prstGeom prst="rect">
            <a:avLst/>
          </a:prstGeom>
          <a:noFill/>
        </p:spPr>
        <p:txBody>
          <a:bodyPr wrap="square" rtlCol="0">
            <a:spAutoFit/>
          </a:bodyPr>
          <a:lstStyle/>
          <a:p>
            <a:r>
              <a:rPr lang="en-US" dirty="0" smtClean="0">
                <a:solidFill>
                  <a:srgbClr val="FFFF00"/>
                </a:solidFill>
              </a:rPr>
              <a:t>What is the most heavily traded mammal that you’ve probably never heard of?  Pangolins </a:t>
            </a:r>
          </a:p>
        </p:txBody>
      </p:sp>
      <p:pic>
        <p:nvPicPr>
          <p:cNvPr id="1028" name="Picture 4" descr="https://encrypted-tbn1.gstatic.com/images?q=tbn:ANd9GcQq9J4TGayDLOqp6zZrh4v0SOfCsrjSnUqZ2up75stnimNZWrzs"/>
          <p:cNvPicPr>
            <a:picLocks noChangeAspect="1" noChangeArrowheads="1"/>
          </p:cNvPicPr>
          <p:nvPr/>
        </p:nvPicPr>
        <p:blipFill>
          <a:blip r:embed="rId3" cstate="email"/>
          <a:srcRect/>
          <a:stretch>
            <a:fillRect/>
          </a:stretch>
        </p:blipFill>
        <p:spPr bwMode="auto">
          <a:xfrm>
            <a:off x="5334000" y="3942688"/>
            <a:ext cx="3381375" cy="2532769"/>
          </a:xfrm>
          <a:prstGeom prst="rect">
            <a:avLst/>
          </a:prstGeom>
          <a:noFill/>
        </p:spPr>
      </p:pic>
      <p:sp>
        <p:nvSpPr>
          <p:cNvPr id="5" name="TextBox 4"/>
          <p:cNvSpPr txBox="1"/>
          <p:nvPr/>
        </p:nvSpPr>
        <p:spPr>
          <a:xfrm>
            <a:off x="609600" y="1066800"/>
            <a:ext cx="7315200" cy="2677656"/>
          </a:xfrm>
          <a:prstGeom prst="rect">
            <a:avLst/>
          </a:prstGeom>
          <a:noFill/>
        </p:spPr>
        <p:txBody>
          <a:bodyPr wrap="square" rtlCol="0">
            <a:spAutoFit/>
          </a:bodyPr>
          <a:lstStyle/>
          <a:p>
            <a:pPr marL="463550" indent="-463550">
              <a:buFont typeface="Wingdings" pitchFamily="2" charset="2"/>
              <a:buChar char="Ø"/>
            </a:pPr>
            <a:r>
              <a:rPr lang="en-US" dirty="0" smtClean="0">
                <a:solidFill>
                  <a:srgbClr val="FFFF00"/>
                </a:solidFill>
              </a:rPr>
              <a:t>More than 1 million taken from the wild for international trade in the last decade</a:t>
            </a:r>
          </a:p>
          <a:p>
            <a:pPr marL="463550" indent="-463550">
              <a:buFont typeface="Wingdings" pitchFamily="2" charset="2"/>
              <a:buChar char="Ø"/>
            </a:pPr>
            <a:r>
              <a:rPr lang="en-US" dirty="0" smtClean="0">
                <a:solidFill>
                  <a:srgbClr val="FFFF00"/>
                </a:solidFill>
              </a:rPr>
              <a:t>Trade to Asia (China, SE Asia) </a:t>
            </a:r>
          </a:p>
          <a:p>
            <a:pPr marL="463550" indent="-463550">
              <a:buFont typeface="Wingdings" pitchFamily="2" charset="2"/>
              <a:buChar char="Ø"/>
            </a:pPr>
            <a:r>
              <a:rPr lang="en-US" dirty="0" smtClean="0">
                <a:solidFill>
                  <a:srgbClr val="FFFF00"/>
                </a:solidFill>
              </a:rPr>
              <a:t>Scales—traditional medicine</a:t>
            </a:r>
          </a:p>
          <a:p>
            <a:pPr marL="463550" indent="-463550">
              <a:buFont typeface="Wingdings" pitchFamily="2" charset="2"/>
              <a:buChar char="Ø"/>
            </a:pPr>
            <a:r>
              <a:rPr lang="en-US" dirty="0" smtClean="0">
                <a:solidFill>
                  <a:srgbClr val="FFFF00"/>
                </a:solidFill>
              </a:rPr>
              <a:t>Also for the meat trade</a:t>
            </a:r>
          </a:p>
          <a:p>
            <a:pPr marL="463550" indent="-463550">
              <a:buFont typeface="Wingdings" pitchFamily="2" charset="2"/>
              <a:buChar char="Ø"/>
            </a:pPr>
            <a:r>
              <a:rPr lang="en-US" dirty="0" smtClean="0">
                <a:solidFill>
                  <a:srgbClr val="FFFF00"/>
                </a:solidFill>
              </a:rPr>
              <a:t>Most trade is illegal</a:t>
            </a:r>
          </a:p>
          <a:p>
            <a:pPr marL="463550" indent="-463550">
              <a:buFont typeface="Wingdings" pitchFamily="2" charset="2"/>
              <a:buChar char="Ø"/>
            </a:pPr>
            <a:r>
              <a:rPr lang="en-US" dirty="0" smtClean="0">
                <a:solidFill>
                  <a:srgbClr val="FFFF00"/>
                </a:solidFill>
              </a:rPr>
              <a:t>Most of the 8 species now threatened</a:t>
            </a:r>
            <a:endParaRPr lang="en-US" dirty="0">
              <a:solidFill>
                <a:srgbClr val="FFFF00"/>
              </a:solidFill>
            </a:endParaRPr>
          </a:p>
        </p:txBody>
      </p:sp>
      <p:pic>
        <p:nvPicPr>
          <p:cNvPr id="1030" name="Picture 6" descr="https://encrypted-tbn3.gstatic.com/images?q=tbn:ANd9GcSGEiYQVva31Hw4_dLY2ATz02tbk9WyrMDFkSgl83p2a69FrWYc"/>
          <p:cNvPicPr>
            <a:picLocks noChangeAspect="1" noChangeArrowheads="1"/>
          </p:cNvPicPr>
          <p:nvPr/>
        </p:nvPicPr>
        <p:blipFill>
          <a:blip r:embed="rId4" cstate="email"/>
          <a:srcRect/>
          <a:stretch>
            <a:fillRect/>
          </a:stretch>
        </p:blipFill>
        <p:spPr bwMode="auto">
          <a:xfrm>
            <a:off x="6286500" y="1828800"/>
            <a:ext cx="2857500" cy="1600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8" descr="Hanko"/>
          <p:cNvPicPr>
            <a:picLocks noChangeAspect="1" noChangeArrowheads="1"/>
          </p:cNvPicPr>
          <p:nvPr/>
        </p:nvPicPr>
        <p:blipFill>
          <a:blip r:embed="rId2" cstate="email"/>
          <a:srcRect/>
          <a:stretch>
            <a:fillRect/>
          </a:stretch>
        </p:blipFill>
        <p:spPr bwMode="auto">
          <a:xfrm>
            <a:off x="0" y="1752600"/>
            <a:ext cx="2590800" cy="1481138"/>
          </a:xfrm>
          <a:prstGeom prst="rect">
            <a:avLst/>
          </a:prstGeom>
          <a:noFill/>
          <a:ln w="9525">
            <a:noFill/>
            <a:miter lim="800000"/>
            <a:headEnd/>
            <a:tailEnd/>
          </a:ln>
        </p:spPr>
      </p:pic>
      <p:pic>
        <p:nvPicPr>
          <p:cNvPr id="4099" name="Picture 4" descr="moschus_moschiferus_pods"/>
          <p:cNvPicPr>
            <a:picLocks noChangeAspect="1" noChangeArrowheads="1"/>
          </p:cNvPicPr>
          <p:nvPr/>
        </p:nvPicPr>
        <p:blipFill>
          <a:blip r:embed="rId3" cstate="email"/>
          <a:srcRect/>
          <a:stretch>
            <a:fillRect/>
          </a:stretch>
        </p:blipFill>
        <p:spPr bwMode="auto">
          <a:xfrm>
            <a:off x="228600" y="5257800"/>
            <a:ext cx="1828800" cy="1371600"/>
          </a:xfrm>
          <a:prstGeom prst="rect">
            <a:avLst/>
          </a:prstGeom>
          <a:noFill/>
          <a:ln w="9525">
            <a:noFill/>
            <a:miter lim="800000"/>
            <a:headEnd/>
            <a:tailEnd/>
          </a:ln>
        </p:spPr>
      </p:pic>
      <p:pic>
        <p:nvPicPr>
          <p:cNvPr id="4100" name="Picture 5" descr="musk_deer"/>
          <p:cNvPicPr>
            <a:picLocks noChangeAspect="1" noChangeArrowheads="1"/>
          </p:cNvPicPr>
          <p:nvPr/>
        </p:nvPicPr>
        <p:blipFill>
          <a:blip r:embed="rId4" cstate="email"/>
          <a:srcRect/>
          <a:stretch>
            <a:fillRect/>
          </a:stretch>
        </p:blipFill>
        <p:spPr bwMode="auto">
          <a:xfrm>
            <a:off x="152400" y="3733800"/>
            <a:ext cx="2362200" cy="1476375"/>
          </a:xfrm>
          <a:prstGeom prst="rect">
            <a:avLst/>
          </a:prstGeom>
          <a:noFill/>
          <a:ln w="9525">
            <a:noFill/>
            <a:miter lim="800000"/>
            <a:headEnd/>
            <a:tailEnd/>
          </a:ln>
        </p:spPr>
      </p:pic>
      <p:pic>
        <p:nvPicPr>
          <p:cNvPr id="4101" name="Picture 8" descr="shahtoosh shawl"/>
          <p:cNvPicPr>
            <a:picLocks noChangeAspect="1" noChangeArrowheads="1"/>
          </p:cNvPicPr>
          <p:nvPr/>
        </p:nvPicPr>
        <p:blipFill>
          <a:blip r:embed="rId5" cstate="email"/>
          <a:srcRect/>
          <a:stretch>
            <a:fillRect/>
          </a:stretch>
        </p:blipFill>
        <p:spPr bwMode="auto">
          <a:xfrm>
            <a:off x="2819400" y="2819400"/>
            <a:ext cx="1408113" cy="2133600"/>
          </a:xfrm>
          <a:prstGeom prst="rect">
            <a:avLst/>
          </a:prstGeom>
          <a:noFill/>
          <a:ln w="9525">
            <a:noFill/>
            <a:miter lim="800000"/>
            <a:headEnd/>
            <a:tailEnd/>
          </a:ln>
        </p:spPr>
      </p:pic>
      <p:pic>
        <p:nvPicPr>
          <p:cNvPr id="4103" name="Picture 25" descr="caviar"/>
          <p:cNvPicPr>
            <a:picLocks noChangeAspect="1" noChangeArrowheads="1"/>
          </p:cNvPicPr>
          <p:nvPr/>
        </p:nvPicPr>
        <p:blipFill>
          <a:blip r:embed="rId6" cstate="email"/>
          <a:srcRect/>
          <a:stretch>
            <a:fillRect/>
          </a:stretch>
        </p:blipFill>
        <p:spPr bwMode="auto">
          <a:xfrm>
            <a:off x="4343400" y="3733800"/>
            <a:ext cx="2038350" cy="1562100"/>
          </a:xfrm>
          <a:prstGeom prst="rect">
            <a:avLst/>
          </a:prstGeom>
          <a:noFill/>
          <a:ln w="9525">
            <a:noFill/>
            <a:miter lim="800000"/>
            <a:headEnd/>
            <a:tailEnd/>
          </a:ln>
        </p:spPr>
      </p:pic>
      <p:pic>
        <p:nvPicPr>
          <p:cNvPr id="4104" name="Picture 26" descr="sturg1"/>
          <p:cNvPicPr>
            <a:picLocks noChangeAspect="1" noChangeArrowheads="1"/>
          </p:cNvPicPr>
          <p:nvPr/>
        </p:nvPicPr>
        <p:blipFill>
          <a:blip r:embed="rId7" cstate="email"/>
          <a:srcRect/>
          <a:stretch>
            <a:fillRect/>
          </a:stretch>
        </p:blipFill>
        <p:spPr bwMode="auto">
          <a:xfrm>
            <a:off x="3200400" y="5334000"/>
            <a:ext cx="2819400" cy="1277938"/>
          </a:xfrm>
          <a:prstGeom prst="rect">
            <a:avLst/>
          </a:prstGeom>
          <a:noFill/>
          <a:ln w="9525">
            <a:noFill/>
            <a:miter lim="800000"/>
            <a:headEnd/>
            <a:tailEnd/>
          </a:ln>
        </p:spPr>
      </p:pic>
      <p:pic>
        <p:nvPicPr>
          <p:cNvPr id="4105" name="Picture 7" descr="Chiru"/>
          <p:cNvPicPr>
            <a:picLocks noChangeAspect="1" noChangeArrowheads="1"/>
          </p:cNvPicPr>
          <p:nvPr/>
        </p:nvPicPr>
        <p:blipFill>
          <a:blip r:embed="rId8" cstate="email"/>
          <a:srcRect/>
          <a:stretch>
            <a:fillRect/>
          </a:stretch>
        </p:blipFill>
        <p:spPr bwMode="auto">
          <a:xfrm>
            <a:off x="4572000" y="1828800"/>
            <a:ext cx="2640155" cy="1795463"/>
          </a:xfrm>
          <a:prstGeom prst="rect">
            <a:avLst/>
          </a:prstGeom>
          <a:noFill/>
          <a:ln w="9525">
            <a:noFill/>
            <a:miter lim="800000"/>
            <a:headEnd/>
            <a:tailEnd/>
          </a:ln>
        </p:spPr>
      </p:pic>
      <p:pic>
        <p:nvPicPr>
          <p:cNvPr id="4106" name="Picture 27" descr="elll2"/>
          <p:cNvPicPr>
            <a:picLocks noChangeAspect="1" noChangeArrowheads="1"/>
          </p:cNvPicPr>
          <p:nvPr/>
        </p:nvPicPr>
        <p:blipFill>
          <a:blip r:embed="rId9" cstate="email"/>
          <a:srcRect/>
          <a:stretch>
            <a:fillRect/>
          </a:stretch>
        </p:blipFill>
        <p:spPr bwMode="auto">
          <a:xfrm>
            <a:off x="6858000" y="3962400"/>
            <a:ext cx="1994388" cy="2743200"/>
          </a:xfrm>
          <a:prstGeom prst="rect">
            <a:avLst/>
          </a:prstGeom>
          <a:noFill/>
          <a:ln w="9525">
            <a:noFill/>
            <a:miter lim="800000"/>
            <a:headEnd/>
            <a:tailEnd/>
          </a:ln>
        </p:spPr>
      </p:pic>
      <p:pic>
        <p:nvPicPr>
          <p:cNvPr id="4102" name="Picture 9" descr="saiga"/>
          <p:cNvPicPr>
            <a:picLocks noChangeAspect="1" noChangeArrowheads="1"/>
          </p:cNvPicPr>
          <p:nvPr/>
        </p:nvPicPr>
        <p:blipFill>
          <a:blip r:embed="rId10" cstate="email"/>
          <a:srcRect/>
          <a:stretch>
            <a:fillRect/>
          </a:stretch>
        </p:blipFill>
        <p:spPr bwMode="auto">
          <a:xfrm>
            <a:off x="7448550" y="1371600"/>
            <a:ext cx="1695450" cy="1477963"/>
          </a:xfrm>
          <a:prstGeom prst="rect">
            <a:avLst/>
          </a:prstGeom>
          <a:noFill/>
          <a:ln w="9525">
            <a:noFill/>
            <a:miter lim="800000"/>
            <a:headEnd/>
            <a:tailEnd/>
          </a:ln>
        </p:spPr>
      </p:pic>
      <p:sp>
        <p:nvSpPr>
          <p:cNvPr id="11" name="Rectangle 10"/>
          <p:cNvSpPr/>
          <p:nvPr/>
        </p:nvSpPr>
        <p:spPr>
          <a:xfrm>
            <a:off x="1219200" y="0"/>
            <a:ext cx="6400800" cy="1200329"/>
          </a:xfrm>
          <a:prstGeom prst="rect">
            <a:avLst/>
          </a:prstGeom>
          <a:ln/>
        </p:spPr>
        <p:style>
          <a:lnRef idx="3">
            <a:schemeClr val="lt1"/>
          </a:lnRef>
          <a:fillRef idx="1">
            <a:schemeClr val="accent6"/>
          </a:fillRef>
          <a:effectRef idx="1">
            <a:schemeClr val="accent6"/>
          </a:effectRef>
          <a:fontRef idx="minor">
            <a:schemeClr val="lt1"/>
          </a:fontRef>
        </p:style>
        <p:txBody>
          <a:bodyPr wrap="square">
            <a:spAutoFit/>
          </a:bodyPr>
          <a:lstStyle/>
          <a:p>
            <a:r>
              <a:rPr lang="es-CR" dirty="0"/>
              <a:t>Wildlife </a:t>
            </a:r>
            <a:r>
              <a:rPr lang="es-CR" dirty="0" err="1"/>
              <a:t>trade</a:t>
            </a:r>
            <a:r>
              <a:rPr lang="es-CR" dirty="0"/>
              <a:t>—a </a:t>
            </a:r>
            <a:r>
              <a:rPr lang="es-CR" dirty="0" err="1"/>
              <a:t>transnational</a:t>
            </a:r>
            <a:r>
              <a:rPr lang="es-CR" dirty="0"/>
              <a:t> </a:t>
            </a:r>
            <a:r>
              <a:rPr lang="es-CR" dirty="0" err="1" smtClean="0"/>
              <a:t>problem</a:t>
            </a:r>
            <a:r>
              <a:rPr lang="es-CR" dirty="0" smtClean="0"/>
              <a:t> </a:t>
            </a:r>
            <a:r>
              <a:rPr lang="es-CR" dirty="0" err="1" smtClean="0"/>
              <a:t>that</a:t>
            </a:r>
            <a:r>
              <a:rPr lang="es-CR" dirty="0"/>
              <a:t/>
            </a:r>
            <a:br>
              <a:rPr lang="es-CR" dirty="0"/>
            </a:br>
            <a:r>
              <a:rPr lang="es-CR" dirty="0"/>
              <a:t/>
            </a:r>
            <a:br>
              <a:rPr lang="es-CR" dirty="0"/>
            </a:br>
            <a:r>
              <a:rPr lang="es-CR" dirty="0" err="1"/>
              <a:t>requires</a:t>
            </a:r>
            <a:r>
              <a:rPr lang="es-CR" dirty="0"/>
              <a:t> multilateral/</a:t>
            </a:r>
            <a:r>
              <a:rPr lang="es-CR" dirty="0" err="1"/>
              <a:t>international</a:t>
            </a:r>
            <a:r>
              <a:rPr lang="es-CR" dirty="0"/>
              <a:t> </a:t>
            </a:r>
            <a:r>
              <a:rPr lang="es-CR" dirty="0" err="1"/>
              <a:t>solutions</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147935"/>
            <a:ext cx="3103735" cy="461665"/>
          </a:xfrm>
          <a:prstGeom prst="rect">
            <a:avLst/>
          </a:prstGeom>
          <a:noFill/>
        </p:spPr>
        <p:txBody>
          <a:bodyPr wrap="none" rtlCol="0">
            <a:spAutoFit/>
          </a:bodyPr>
          <a:lstStyle/>
          <a:p>
            <a:r>
              <a:rPr lang="en-US" b="1" i="1" dirty="0" smtClean="0">
                <a:solidFill>
                  <a:srgbClr val="FFFF00"/>
                </a:solidFill>
                <a:effectLst>
                  <a:outerShdw blurRad="38100" dist="38100" dir="2700000" algn="tl">
                    <a:srgbClr val="000000">
                      <a:alpha val="43137"/>
                    </a:srgbClr>
                  </a:outerShdw>
                </a:effectLst>
              </a:rPr>
              <a:t>What is happening?</a:t>
            </a:r>
            <a:endParaRPr lang="en-US" b="1" i="1" dirty="0">
              <a:solidFill>
                <a:srgbClr val="FFFF00"/>
              </a:solidFill>
              <a:effectLst>
                <a:outerShdw blurRad="38100" dist="38100" dir="2700000" algn="tl">
                  <a:srgbClr val="000000">
                    <a:alpha val="43137"/>
                  </a:srgbClr>
                </a:outerShdw>
              </a:effectLst>
            </a:endParaRPr>
          </a:p>
        </p:txBody>
      </p:sp>
      <p:pic>
        <p:nvPicPr>
          <p:cNvPr id="3" name="Picture 2" descr="VNN 2 tonne Ivory seizure Hai Phong Apr2010.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 y="4572000"/>
            <a:ext cx="1862934" cy="236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00800" y="4572000"/>
            <a:ext cx="3048000" cy="22860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52800" y="4572000"/>
            <a:ext cx="3079374" cy="2360104"/>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400800" y="479742"/>
            <a:ext cx="2743200" cy="2057400"/>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828800" y="4572000"/>
            <a:ext cx="1528381" cy="2281166"/>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432174" y="2535785"/>
            <a:ext cx="2711826" cy="2036215"/>
          </a:xfrm>
          <a:prstGeom prst="rect">
            <a:avLst/>
          </a:prstGeom>
        </p:spPr>
      </p:pic>
      <p:sp>
        <p:nvSpPr>
          <p:cNvPr id="12" name="TextBox 11"/>
          <p:cNvSpPr txBox="1"/>
          <p:nvPr/>
        </p:nvSpPr>
        <p:spPr>
          <a:xfrm>
            <a:off x="76200" y="915412"/>
            <a:ext cx="6477000" cy="3139321"/>
          </a:xfrm>
          <a:prstGeom prst="rect">
            <a:avLst/>
          </a:prstGeom>
          <a:noFill/>
        </p:spPr>
        <p:txBody>
          <a:bodyPr wrap="square" rtlCol="0">
            <a:spAutoFit/>
          </a:bodyPr>
          <a:lstStyle/>
          <a:p>
            <a:r>
              <a:rPr lang="en-US" sz="2200" dirty="0" smtClean="0">
                <a:solidFill>
                  <a:srgbClr val="FFFF00"/>
                </a:solidFill>
              </a:rPr>
              <a:t>Poaching and trafficking in highly valuable body parts is: </a:t>
            </a:r>
          </a:p>
          <a:p>
            <a:pPr marL="342900" indent="-342900">
              <a:buFont typeface="Arial" pitchFamily="34" charset="0"/>
              <a:buChar char="•"/>
            </a:pPr>
            <a:r>
              <a:rPr lang="en-US" sz="2200" dirty="0" smtClean="0">
                <a:solidFill>
                  <a:srgbClr val="FFFF00"/>
                </a:solidFill>
              </a:rPr>
              <a:t>increasingly run by organized criminal syndicates;</a:t>
            </a:r>
          </a:p>
          <a:p>
            <a:pPr marL="342900" indent="-342900">
              <a:buFont typeface="Arial" pitchFamily="34" charset="0"/>
              <a:buChar char="•"/>
            </a:pPr>
            <a:r>
              <a:rPr lang="en-US" sz="2200" dirty="0" smtClean="0">
                <a:solidFill>
                  <a:srgbClr val="FFFF00"/>
                </a:solidFill>
              </a:rPr>
              <a:t>driven by high prices, particularly in East Asia; and</a:t>
            </a:r>
          </a:p>
          <a:p>
            <a:pPr marL="342900" indent="-342900">
              <a:buFont typeface="Arial" pitchFamily="34" charset="0"/>
              <a:buChar char="•"/>
            </a:pPr>
            <a:r>
              <a:rPr lang="en-US" sz="2200" dirty="0" smtClean="0">
                <a:solidFill>
                  <a:srgbClr val="FFFF00"/>
                </a:solidFill>
              </a:rPr>
              <a:t>facilitated by weak governance and low capacity all along the trade chain, from source to market.</a:t>
            </a:r>
            <a:endParaRPr lang="en-US" sz="2200" dirty="0">
              <a:solidFill>
                <a:srgbClr val="FFFF00"/>
              </a:solidFill>
            </a:endParaRPr>
          </a:p>
        </p:txBody>
      </p:sp>
      <p:sp>
        <p:nvSpPr>
          <p:cNvPr id="13" name="Slide Number Placeholder 1"/>
          <p:cNvSpPr>
            <a:spLocks noGrp="1"/>
          </p:cNvSpPr>
          <p:nvPr>
            <p:ph type="sldNum" sz="quarter" idx="12"/>
          </p:nvPr>
        </p:nvSpPr>
        <p:spPr>
          <a:xfrm>
            <a:off x="8382000" y="6477000"/>
            <a:ext cx="609600" cy="457200"/>
          </a:xfrm>
        </p:spPr>
        <p:txBody>
          <a:bodyPr/>
          <a:lstStyle/>
          <a:p>
            <a:fld id="{AFC124FB-74F4-4C85-BBC3-4596615B2857}" type="slidenum">
              <a:rPr lang="en-US" b="1" smtClean="0">
                <a:solidFill>
                  <a:schemeClr val="bg1"/>
                </a:solidFill>
              </a:rPr>
              <a:pPr/>
              <a:t>50</a:t>
            </a:fld>
            <a:endParaRPr lang="en-US" b="1" dirty="0">
              <a:solidFill>
                <a:schemeClr val="bg1"/>
              </a:solidFill>
            </a:endParaRPr>
          </a:p>
        </p:txBody>
      </p:sp>
    </p:spTree>
    <p:extLst>
      <p:ext uri="{BB962C8B-B14F-4D97-AF65-F5344CB8AC3E}">
        <p14:creationId xmlns:p14="http://schemas.microsoft.com/office/powerpoint/2010/main" val="344169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par>
                                <p:cTn id="8" presetID="4" presetClass="entr" presetSubtype="3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out)">
                                      <p:cBhvr>
                                        <p:cTn id="10" dur="500"/>
                                        <p:tgtEl>
                                          <p:spTgt spid="10"/>
                                        </p:tgtEl>
                                      </p:cBhvr>
                                    </p:animEffect>
                                  </p:childTnLst>
                                </p:cTn>
                              </p:par>
                              <p:par>
                                <p:cTn id="11" presetID="4" presetClass="entr" presetSubtype="32"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ox(out)">
                                      <p:cBhvr>
                                        <p:cTn id="13" dur="500"/>
                                        <p:tgtEl>
                                          <p:spTgt spid="7"/>
                                        </p:tgtEl>
                                      </p:cBhvr>
                                    </p:animEffect>
                                  </p:childTnLst>
                                </p:cTn>
                              </p:par>
                              <p:par>
                                <p:cTn id="14" presetID="4" presetClass="entr" presetSubtype="3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out)">
                                      <p:cBhvr>
                                        <p:cTn id="16" dur="500"/>
                                        <p:tgtEl>
                                          <p:spTgt spid="4"/>
                                        </p:tgtEl>
                                      </p:cBhvr>
                                    </p:animEffect>
                                  </p:childTnLst>
                                </p:cTn>
                              </p:par>
                              <p:par>
                                <p:cTn id="17" presetID="4" presetClass="entr" presetSubtype="32"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ox(out)">
                                      <p:cBhvr>
                                        <p:cTn id="19" dur="500"/>
                                        <p:tgtEl>
                                          <p:spTgt spid="11"/>
                                        </p:tgtEl>
                                      </p:cBhvr>
                                    </p:animEffect>
                                  </p:childTnLst>
                                </p:cTn>
                              </p:par>
                              <p:par>
                                <p:cTn id="20" presetID="4" presetClass="entr" presetSubtype="32"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out)">
                                      <p:cBhvr>
                                        <p:cTn id="22" dur="500"/>
                                        <p:tgtEl>
                                          <p:spTgt spid="9"/>
                                        </p:tgtEl>
                                      </p:cBhvr>
                                    </p:animEffect>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48200" y="3831000"/>
            <a:ext cx="4621375" cy="302700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3831000"/>
            <a:ext cx="4648201" cy="30270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39674" y="0"/>
            <a:ext cx="2604326" cy="3831000"/>
          </a:xfrm>
          <a:prstGeom prst="rect">
            <a:avLst/>
          </a:prstGeom>
        </p:spPr>
      </p:pic>
      <p:sp>
        <p:nvSpPr>
          <p:cNvPr id="6" name="TextBox 5"/>
          <p:cNvSpPr txBox="1"/>
          <p:nvPr/>
        </p:nvSpPr>
        <p:spPr>
          <a:xfrm>
            <a:off x="228600" y="533400"/>
            <a:ext cx="6155684" cy="3046988"/>
          </a:xfrm>
          <a:prstGeom prst="rect">
            <a:avLst/>
          </a:prstGeom>
          <a:noFill/>
        </p:spPr>
        <p:txBody>
          <a:bodyPr wrap="square" rtlCol="0">
            <a:spAutoFit/>
          </a:bodyPr>
          <a:lstStyle/>
          <a:p>
            <a:r>
              <a:rPr lang="en-US" dirty="0" smtClean="0">
                <a:solidFill>
                  <a:srgbClr val="FFFF00"/>
                </a:solidFill>
              </a:rPr>
              <a:t>This is not local hunting by rural people for their own use or local sales. That can be and often is sustainable, and is often essential in supporting their livelihoods and food security.</a:t>
            </a:r>
          </a:p>
          <a:p>
            <a:endParaRPr lang="en-US" dirty="0" smtClean="0">
              <a:solidFill>
                <a:srgbClr val="FFFF00"/>
              </a:solidFill>
            </a:endParaRPr>
          </a:p>
          <a:p>
            <a:r>
              <a:rPr lang="en-US" dirty="0" smtClean="0">
                <a:solidFill>
                  <a:srgbClr val="FFFF00"/>
                </a:solidFill>
              </a:rPr>
              <a:t>Wildlife trade and wildlife trafficking are NOT the same. </a:t>
            </a:r>
            <a:endParaRPr lang="en-US" dirty="0">
              <a:solidFill>
                <a:srgbClr val="FFFF00"/>
              </a:solidFill>
            </a:endParaRPr>
          </a:p>
        </p:txBody>
      </p:sp>
      <p:sp>
        <p:nvSpPr>
          <p:cNvPr id="7"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chemeClr val="bg1"/>
                </a:solidFill>
              </a:rPr>
              <a:pPr/>
              <a:t>51</a:t>
            </a:fld>
            <a:endParaRPr lang="en-US" b="1" dirty="0">
              <a:solidFill>
                <a:schemeClr val="bg1"/>
              </a:solidFill>
            </a:endParaRPr>
          </a:p>
        </p:txBody>
      </p:sp>
    </p:spTree>
    <p:extLst>
      <p:ext uri="{BB962C8B-B14F-4D97-AF65-F5344CB8AC3E}">
        <p14:creationId xmlns:p14="http://schemas.microsoft.com/office/powerpoint/2010/main" val="3039557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5940" name="Picture 4" descr="smuggled_songbirds US Justice Dept"/>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09177" y="0"/>
            <a:ext cx="3934824" cy="4267200"/>
          </a:xfrm>
          <a:prstGeom prst="rect">
            <a:avLst/>
          </a:prstGeom>
          <a:noFill/>
          <a:extLst>
            <a:ext uri="{909E8E84-426E-40DD-AFC4-6F175D3DCCD1}">
              <a14:hiddenFill xmlns:a14="http://schemas.microsoft.com/office/drawing/2010/main">
                <a:solidFill>
                  <a:srgbClr val="FFFFFF"/>
                </a:solidFill>
              </a14:hiddenFill>
            </a:ext>
          </a:extLst>
        </p:spPr>
      </p:pic>
      <p:sp>
        <p:nvSpPr>
          <p:cNvPr id="295941" name="Text Box 5"/>
          <p:cNvSpPr txBox="1">
            <a:spLocks noChangeArrowheads="1"/>
          </p:cNvSpPr>
          <p:nvPr/>
        </p:nvSpPr>
        <p:spPr bwMode="auto">
          <a:xfrm>
            <a:off x="148565" y="381000"/>
            <a:ext cx="518543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smtClean="0">
                <a:solidFill>
                  <a:srgbClr val="FFFF00"/>
                </a:solidFill>
              </a:rPr>
              <a:t>Key problem: international trafficking is increasingly sophisticated and organized.</a:t>
            </a:r>
          </a:p>
          <a:p>
            <a:endParaRPr lang="en-US" dirty="0" smtClean="0">
              <a:solidFill>
                <a:srgbClr val="FFFF00"/>
              </a:solidFill>
            </a:endParaRPr>
          </a:p>
          <a:p>
            <a:r>
              <a:rPr lang="en-US" dirty="0" smtClean="0">
                <a:solidFill>
                  <a:srgbClr val="FFFF00"/>
                </a:solidFill>
              </a:rPr>
              <a:t>Sophisticated, organized solutions are essential. </a:t>
            </a:r>
            <a:endParaRPr lang="en-US" dirty="0">
              <a:solidFill>
                <a:srgbClr val="FFFF00"/>
              </a:solidFill>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09177" y="3914658"/>
            <a:ext cx="3934824" cy="2943342"/>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 y="3185957"/>
            <a:ext cx="5209177" cy="3672044"/>
          </a:xfrm>
          <a:prstGeom prst="rect">
            <a:avLst/>
          </a:prstGeom>
        </p:spPr>
      </p:pic>
      <p:sp>
        <p:nvSpPr>
          <p:cNvPr id="7"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chemeClr val="bg1"/>
                </a:solidFill>
              </a:rPr>
              <a:pPr/>
              <a:t>52</a:t>
            </a:fld>
            <a:endParaRPr lang="en-US"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5940"/>
                                        </p:tgtEl>
                                        <p:attrNameLst>
                                          <p:attrName>style.visibility</p:attrName>
                                        </p:attrNameLst>
                                      </p:cBhvr>
                                      <p:to>
                                        <p:strVal val="visible"/>
                                      </p:to>
                                    </p:set>
                                    <p:animEffect transition="in" filter="fade">
                                      <p:cBhvr>
                                        <p:cTn id="7" dur="500"/>
                                        <p:tgtEl>
                                          <p:spTgt spid="2959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52400" y="152400"/>
            <a:ext cx="8458200" cy="830997"/>
          </a:xfrm>
          <a:prstGeom prst="rect">
            <a:avLst/>
          </a:prstGeom>
          <a:solidFill>
            <a:schemeClr val="bg1"/>
          </a:solidFill>
        </p:spPr>
        <p:txBody>
          <a:bodyPr wrap="square" rtlCol="0">
            <a:spAutoFit/>
          </a:bodyPr>
          <a:lstStyle/>
          <a:p>
            <a:r>
              <a:rPr lang="en-US" dirty="0" smtClean="0"/>
              <a:t>Trafficking involves all </a:t>
            </a:r>
            <a:r>
              <a:rPr lang="en-US" dirty="0" err="1" smtClean="0"/>
              <a:t>taxa</a:t>
            </a:r>
            <a:r>
              <a:rPr lang="en-US" dirty="0" smtClean="0"/>
              <a:t>—mammals, reptiles, birds, fish, invertebrates, and plants.</a:t>
            </a:r>
            <a:endParaRPr lang="en-US" dirty="0"/>
          </a:p>
        </p:txBody>
      </p:sp>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943600" y="4724400"/>
            <a:ext cx="3200400" cy="213360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76800" y="1203636"/>
            <a:ext cx="3200400" cy="2206233"/>
          </a:xfrm>
          <a:prstGeom prst="rect">
            <a:avLst/>
          </a:prstGeom>
        </p:spPr>
      </p:pic>
      <p:pic>
        <p:nvPicPr>
          <p:cNvPr id="7" name="Picture 2" descr="\\pew.pewtrusts.org\pct\users\washington dc\Slieberman\Powerpoints\Shark PPs and photos\photos sharks\sawfish rostrum madrid.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5400000">
            <a:off x="-28575" y="4524377"/>
            <a:ext cx="2666999" cy="2000249"/>
          </a:xfrm>
          <a:prstGeom prst="rect">
            <a:avLst/>
          </a:prstGeom>
          <a:noFill/>
          <a:extLst>
            <a:ext uri="{909E8E84-426E-40DD-AFC4-6F175D3DCCD1}">
              <a14:hiddenFill xmlns:a14="http://schemas.microsoft.com/office/drawing/2010/main">
                <a:solidFill>
                  <a:srgbClr val="FFFFFF"/>
                </a:solidFill>
              </a14:hiddenFill>
            </a:ext>
          </a:extLst>
        </p:spPr>
      </p:pic>
      <p:pic>
        <p:nvPicPr>
          <p:cNvPr id="322561" name="Picture 1" descr="C:\Users\slieberman\Pictures\blm.jpg"/>
          <p:cNvPicPr>
            <a:picLocks noChangeAspect="1" noChangeArrowheads="1"/>
          </p:cNvPicPr>
          <p:nvPr/>
        </p:nvPicPr>
        <p:blipFill>
          <a:blip r:embed="rId5" cstate="email"/>
          <a:srcRect/>
          <a:stretch>
            <a:fillRect/>
          </a:stretch>
        </p:blipFill>
        <p:spPr bwMode="auto">
          <a:xfrm>
            <a:off x="0" y="1066800"/>
            <a:ext cx="3513537" cy="2632075"/>
          </a:xfrm>
          <a:prstGeom prst="rect">
            <a:avLst/>
          </a:prstGeom>
          <a:noFill/>
        </p:spPr>
      </p:pic>
      <p:pic>
        <p:nvPicPr>
          <p:cNvPr id="9" name="Picture 2" descr="C:\Users\slieberman\Documents\SL files preWCS\Powerpoints\PP Species specific\PP Sea turtles\53227 hawksbills market Indonesia.jpg"/>
          <p:cNvPicPr>
            <a:picLocks noChangeAspect="1" noChangeArrowheads="1"/>
          </p:cNvPicPr>
          <p:nvPr/>
        </p:nvPicPr>
        <p:blipFill>
          <a:blip r:embed="rId6" cstate="email"/>
          <a:srcRect/>
          <a:stretch>
            <a:fillRect/>
          </a:stretch>
        </p:blipFill>
        <p:spPr bwMode="auto">
          <a:xfrm>
            <a:off x="2514600" y="3733800"/>
            <a:ext cx="3352800" cy="2118790"/>
          </a:xfrm>
          <a:prstGeom prst="rect">
            <a:avLst/>
          </a:prstGeom>
          <a:noFill/>
        </p:spPr>
      </p:pic>
      <p:sp>
        <p:nvSpPr>
          <p:cNvPr id="8"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chemeClr val="bg1"/>
                </a:solidFill>
              </a:rPr>
              <a:pPr/>
              <a:t>53</a:t>
            </a:fld>
            <a:endParaRPr lang="en-US" b="1" dirty="0">
              <a:solidFill>
                <a:schemeClr val="bg1"/>
              </a:solidFill>
            </a:endParaRPr>
          </a:p>
        </p:txBody>
      </p:sp>
    </p:spTree>
    <p:extLst>
      <p:ext uri="{BB962C8B-B14F-4D97-AF65-F5344CB8AC3E}">
        <p14:creationId xmlns:p14="http://schemas.microsoft.com/office/powerpoint/2010/main" val="178628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par>
                                <p:cTn id="8" presetID="4" presetClass="entr" presetSubtype="3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ox(out)">
                                      <p:cBhvr>
                                        <p:cTn id="10" dur="500"/>
                                        <p:tgtEl>
                                          <p:spTgt spid="3"/>
                                        </p:tgtEl>
                                      </p:cBhvr>
                                    </p:animEffect>
                                  </p:childTnLst>
                                </p:cTn>
                              </p:par>
                              <p:par>
                                <p:cTn id="11" presetID="42"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00" y="1"/>
            <a:ext cx="3079941" cy="2057400"/>
          </a:xfrm>
          <a:prstGeom prst="rect">
            <a:avLst/>
          </a:prstGeom>
        </p:spPr>
      </p:pic>
      <p:sp>
        <p:nvSpPr>
          <p:cNvPr id="4" name="TextBox 3"/>
          <p:cNvSpPr txBox="1"/>
          <p:nvPr/>
        </p:nvSpPr>
        <p:spPr>
          <a:xfrm>
            <a:off x="3124200" y="304800"/>
            <a:ext cx="5562600" cy="1200329"/>
          </a:xfrm>
          <a:prstGeom prst="rect">
            <a:avLst/>
          </a:prstGeom>
          <a:noFill/>
        </p:spPr>
        <p:txBody>
          <a:bodyPr wrap="square" rtlCol="0">
            <a:spAutoFit/>
          </a:bodyPr>
          <a:lstStyle/>
          <a:p>
            <a:r>
              <a:rPr lang="en-US" dirty="0" smtClean="0">
                <a:solidFill>
                  <a:srgbClr val="FFFF00"/>
                </a:solidFill>
              </a:rPr>
              <a:t>Bear paws and frozen pangolins have been hidden below shipments of timber and frozen fish.</a:t>
            </a:r>
            <a:endParaRPr lang="en-US" dirty="0">
              <a:solidFill>
                <a:srgbClr val="FFFF00"/>
              </a:solidFill>
            </a:endParaRPr>
          </a:p>
        </p:txBody>
      </p:sp>
      <p:pic>
        <p:nvPicPr>
          <p:cNvPr id="5" name="Picture 35" descr="DSC01203.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200" y="2057400"/>
            <a:ext cx="3079942" cy="223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155963976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101" y="4278976"/>
            <a:ext cx="1719349" cy="25790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Thailand turtle and pangolin seizur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52600" y="4278977"/>
            <a:ext cx="3440467" cy="25790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048000" y="2362200"/>
            <a:ext cx="5410200" cy="1569660"/>
          </a:xfrm>
          <a:prstGeom prst="rect">
            <a:avLst/>
          </a:prstGeom>
          <a:noFill/>
        </p:spPr>
        <p:txBody>
          <a:bodyPr wrap="square" rtlCol="0">
            <a:spAutoFit/>
          </a:bodyPr>
          <a:lstStyle/>
          <a:p>
            <a:r>
              <a:rPr lang="en-US" dirty="0" smtClean="0">
                <a:solidFill>
                  <a:srgbClr val="FFFF00"/>
                </a:solidFill>
              </a:rPr>
              <a:t>Wildlife traders are light on their feet, changing routes and modus operandi as enforcement is ramped up in any one place. </a:t>
            </a:r>
            <a:endParaRPr lang="en-US" dirty="0">
              <a:solidFill>
                <a:srgbClr val="FFFF00"/>
              </a:solidFill>
            </a:endParaRPr>
          </a:p>
        </p:txBody>
      </p:sp>
      <p:sp>
        <p:nvSpPr>
          <p:cNvPr id="10" name="TextBox 9"/>
          <p:cNvSpPr txBox="1"/>
          <p:nvPr/>
        </p:nvSpPr>
        <p:spPr>
          <a:xfrm>
            <a:off x="5334000" y="4876800"/>
            <a:ext cx="3657600" cy="1569660"/>
          </a:xfrm>
          <a:prstGeom prst="rect">
            <a:avLst/>
          </a:prstGeom>
          <a:noFill/>
        </p:spPr>
        <p:txBody>
          <a:bodyPr wrap="square" rtlCol="0">
            <a:spAutoFit/>
          </a:bodyPr>
          <a:lstStyle/>
          <a:p>
            <a:r>
              <a:rPr lang="en-US" dirty="0" smtClean="0">
                <a:solidFill>
                  <a:srgbClr val="FFFF00"/>
                </a:solidFill>
              </a:rPr>
              <a:t>Most wildlife laws and systems were not designed to address this type of crime.</a:t>
            </a:r>
            <a:endParaRPr lang="en-US" dirty="0">
              <a:solidFill>
                <a:srgbClr val="FFFF00"/>
              </a:solidFill>
            </a:endParaRPr>
          </a:p>
        </p:txBody>
      </p:sp>
      <p:sp>
        <p:nvSpPr>
          <p:cNvPr id="11"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chemeClr val="bg1"/>
                </a:solidFill>
              </a:rPr>
              <a:pPr/>
              <a:t>54</a:t>
            </a:fld>
            <a:endParaRPr lang="en-US" b="1" dirty="0">
              <a:solidFill>
                <a:schemeClr val="bg1"/>
              </a:solidFill>
            </a:endParaRPr>
          </a:p>
        </p:txBody>
      </p:sp>
    </p:spTree>
    <p:extLst>
      <p:ext uri="{BB962C8B-B14F-4D97-AF65-F5344CB8AC3E}">
        <p14:creationId xmlns:p14="http://schemas.microsoft.com/office/powerpoint/2010/main" val="310336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1066800"/>
            <a:ext cx="4190999" cy="2703870"/>
          </a:xfrm>
          <a:prstGeom prst="rect">
            <a:avLst/>
          </a:prstGeom>
        </p:spPr>
      </p:pic>
      <p:sp>
        <p:nvSpPr>
          <p:cNvPr id="3" name="TextBox 2"/>
          <p:cNvSpPr txBox="1"/>
          <p:nvPr/>
        </p:nvSpPr>
        <p:spPr>
          <a:xfrm>
            <a:off x="4267200" y="1346537"/>
            <a:ext cx="4800600" cy="1200329"/>
          </a:xfrm>
          <a:prstGeom prst="rect">
            <a:avLst/>
          </a:prstGeom>
          <a:noFill/>
        </p:spPr>
        <p:txBody>
          <a:bodyPr wrap="square" rtlCol="0">
            <a:spAutoFit/>
          </a:bodyPr>
          <a:lstStyle/>
          <a:p>
            <a:r>
              <a:rPr lang="en-US" dirty="0" smtClean="0">
                <a:solidFill>
                  <a:srgbClr val="FFFF00"/>
                </a:solidFill>
              </a:rPr>
              <a:t>March 2008: 23 t pangolins seized in Vietnam, en route from Indonesia to China;</a:t>
            </a:r>
            <a:endParaRPr lang="en-US" dirty="0">
              <a:solidFill>
                <a:srgbClr val="FFFF00"/>
              </a:solidFill>
            </a:endParaRPr>
          </a:p>
        </p:txBody>
      </p:sp>
      <p:pic>
        <p:nvPicPr>
          <p:cNvPr id="4" name="Picture 5" descr="s2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56" y="3775241"/>
            <a:ext cx="4183743" cy="308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267200" y="4242137"/>
            <a:ext cx="4724400" cy="1200329"/>
          </a:xfrm>
          <a:prstGeom prst="rect">
            <a:avLst/>
          </a:prstGeom>
          <a:noFill/>
        </p:spPr>
        <p:txBody>
          <a:bodyPr wrap="square" rtlCol="0">
            <a:spAutoFit/>
          </a:bodyPr>
          <a:lstStyle/>
          <a:p>
            <a:r>
              <a:rPr lang="en-US" dirty="0" smtClean="0">
                <a:solidFill>
                  <a:srgbClr val="FFFF00"/>
                </a:solidFill>
              </a:rPr>
              <a:t>2008: One seizure in Russia near China border:  parts from at least 265 </a:t>
            </a:r>
            <a:r>
              <a:rPr lang="en-US" dirty="0" err="1" smtClean="0">
                <a:solidFill>
                  <a:srgbClr val="FFFF00"/>
                </a:solidFill>
              </a:rPr>
              <a:t>saiga</a:t>
            </a:r>
            <a:r>
              <a:rPr lang="en-US" dirty="0" smtClean="0">
                <a:solidFill>
                  <a:srgbClr val="FFFF00"/>
                </a:solidFill>
              </a:rPr>
              <a:t>.</a:t>
            </a:r>
            <a:endParaRPr lang="en-US" dirty="0">
              <a:solidFill>
                <a:srgbClr val="FFFF00"/>
              </a:solidFill>
            </a:endParaRPr>
          </a:p>
        </p:txBody>
      </p:sp>
      <p:sp>
        <p:nvSpPr>
          <p:cNvPr id="6" name="TextBox 5"/>
          <p:cNvSpPr txBox="1"/>
          <p:nvPr/>
        </p:nvSpPr>
        <p:spPr>
          <a:xfrm>
            <a:off x="76200" y="152400"/>
            <a:ext cx="9067800" cy="830997"/>
          </a:xfrm>
          <a:prstGeom prst="rect">
            <a:avLst/>
          </a:prstGeom>
          <a:noFill/>
        </p:spPr>
        <p:txBody>
          <a:bodyPr wrap="square" rtlCol="0">
            <a:spAutoFit/>
          </a:bodyPr>
          <a:lstStyle/>
          <a:p>
            <a:r>
              <a:rPr lang="en-US" dirty="0" smtClean="0">
                <a:solidFill>
                  <a:srgbClr val="FFFF00"/>
                </a:solidFill>
              </a:rPr>
              <a:t>Many species are hunted for illegal trade—and many are trafficked using the same routes and syndicates.</a:t>
            </a:r>
            <a:endParaRPr lang="en-US" dirty="0">
              <a:solidFill>
                <a:srgbClr val="FFFF00"/>
              </a:solidFill>
            </a:endParaRPr>
          </a:p>
        </p:txBody>
      </p:sp>
      <p:sp>
        <p:nvSpPr>
          <p:cNvPr id="7"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rgbClr val="FFFF00"/>
                </a:solidFill>
              </a:rPr>
              <a:pPr/>
              <a:t>55</a:t>
            </a:fld>
            <a:endParaRPr lang="en-US" b="1" dirty="0">
              <a:solidFill>
                <a:srgbClr val="FFFF00"/>
              </a:solidFill>
            </a:endParaRPr>
          </a:p>
        </p:txBody>
      </p:sp>
    </p:spTree>
    <p:extLst>
      <p:ext uri="{BB962C8B-B14F-4D97-AF65-F5344CB8AC3E}">
        <p14:creationId xmlns:p14="http://schemas.microsoft.com/office/powerpoint/2010/main" val="128146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200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60974" y="159603"/>
            <a:ext cx="5477826" cy="1569660"/>
          </a:xfrm>
          <a:prstGeom prst="rect">
            <a:avLst/>
          </a:prstGeom>
          <a:noFill/>
        </p:spPr>
        <p:txBody>
          <a:bodyPr wrap="square" rtlCol="0">
            <a:spAutoFit/>
          </a:bodyPr>
          <a:lstStyle/>
          <a:p>
            <a:r>
              <a:rPr lang="en-US" dirty="0" smtClean="0">
                <a:solidFill>
                  <a:srgbClr val="FFFF00"/>
                </a:solidFill>
              </a:rPr>
              <a:t>What is missing?</a:t>
            </a:r>
          </a:p>
          <a:p>
            <a:endParaRPr lang="en-US" dirty="0" smtClean="0">
              <a:solidFill>
                <a:srgbClr val="FFFF00"/>
              </a:solidFill>
            </a:endParaRPr>
          </a:p>
          <a:p>
            <a:pPr marL="342900" indent="-342900">
              <a:buFont typeface="Arial" pitchFamily="34" charset="0"/>
              <a:buChar char="•"/>
            </a:pPr>
            <a:r>
              <a:rPr lang="en-US" dirty="0" smtClean="0">
                <a:solidFill>
                  <a:srgbClr val="FFFF00"/>
                </a:solidFill>
              </a:rPr>
              <a:t>Enforcement is not being done at all necessary levels, nor is it effective.</a:t>
            </a:r>
            <a:endParaRPr lang="en-US" dirty="0">
              <a:solidFill>
                <a:srgbClr val="FFFF00"/>
              </a:solidFill>
            </a:endParaRPr>
          </a:p>
        </p:txBody>
      </p:sp>
      <p:sp>
        <p:nvSpPr>
          <p:cNvPr id="4" name="TextBox 3"/>
          <p:cNvSpPr txBox="1"/>
          <p:nvPr/>
        </p:nvSpPr>
        <p:spPr>
          <a:xfrm>
            <a:off x="152400" y="1905000"/>
            <a:ext cx="5486400" cy="3416320"/>
          </a:xfrm>
          <a:prstGeom prst="rect">
            <a:avLst/>
          </a:prstGeom>
          <a:noFill/>
        </p:spPr>
        <p:txBody>
          <a:bodyPr wrap="square" rtlCol="0">
            <a:spAutoFit/>
          </a:bodyPr>
          <a:lstStyle/>
          <a:p>
            <a:pPr marL="342900" indent="-342900">
              <a:buFont typeface="Arial" pitchFamily="34" charset="0"/>
              <a:buChar char="•"/>
            </a:pPr>
            <a:r>
              <a:rPr lang="en-US" dirty="0" smtClean="0">
                <a:solidFill>
                  <a:srgbClr val="FFFF00"/>
                </a:solidFill>
              </a:rPr>
              <a:t>Wildlife conservation and protected area management, and prosecution of wildlife cases, are low priorities in all too many countries. </a:t>
            </a:r>
          </a:p>
          <a:p>
            <a:pPr marL="342900" indent="-342900">
              <a:buFont typeface="Arial" pitchFamily="34" charset="0"/>
              <a:buChar char="•"/>
            </a:pPr>
            <a:endParaRPr lang="en-US" dirty="0" smtClean="0">
              <a:solidFill>
                <a:srgbClr val="FFFF00"/>
              </a:solidFill>
            </a:endParaRPr>
          </a:p>
          <a:p>
            <a:pPr marL="342900" indent="-342900">
              <a:buFont typeface="Arial" pitchFamily="34" charset="0"/>
              <a:buChar char="•"/>
            </a:pPr>
            <a:r>
              <a:rPr lang="en-US" dirty="0" smtClean="0">
                <a:solidFill>
                  <a:srgbClr val="FFFF00"/>
                </a:solidFill>
              </a:rPr>
              <a:t>Staff numbers are low; staff are often poorly or inappropriately trained, with limited resources and political support.</a:t>
            </a:r>
          </a:p>
        </p:txBody>
      </p:sp>
      <p:sp>
        <p:nvSpPr>
          <p:cNvPr id="5" name="TextBox 4"/>
          <p:cNvSpPr txBox="1"/>
          <p:nvPr/>
        </p:nvSpPr>
        <p:spPr>
          <a:xfrm>
            <a:off x="152400" y="5410200"/>
            <a:ext cx="5257800" cy="1200329"/>
          </a:xfrm>
          <a:prstGeom prst="rect">
            <a:avLst/>
          </a:prstGeom>
          <a:noFill/>
        </p:spPr>
        <p:txBody>
          <a:bodyPr wrap="square" rtlCol="0">
            <a:spAutoFit/>
          </a:bodyPr>
          <a:lstStyle/>
          <a:p>
            <a:pPr marL="342900" indent="-342900">
              <a:buFont typeface="Arial" pitchFamily="34" charset="0"/>
              <a:buChar char="•"/>
            </a:pPr>
            <a:r>
              <a:rPr lang="en-US" dirty="0" smtClean="0">
                <a:solidFill>
                  <a:srgbClr val="FFFF00"/>
                </a:solidFill>
              </a:rPr>
              <a:t>At the market end, enforcement and motivation are limited.</a:t>
            </a:r>
          </a:p>
          <a:p>
            <a:pPr marL="342900" indent="-342900">
              <a:buFont typeface="Arial" pitchFamily="34" charset="0"/>
              <a:buChar char="•"/>
            </a:pPr>
            <a:endParaRPr lang="en-US" dirty="0" smtClean="0">
              <a:solidFill>
                <a:srgbClr val="FFFF00"/>
              </a:solidFill>
            </a:endParaRPr>
          </a:p>
        </p:txBody>
      </p:sp>
      <p:pic>
        <p:nvPicPr>
          <p:cNvPr id="321538" name="Picture 2" descr="Major ruling on illegal fishing"/>
          <p:cNvPicPr>
            <a:picLocks noChangeAspect="1" noChangeArrowheads="1"/>
          </p:cNvPicPr>
          <p:nvPr/>
        </p:nvPicPr>
        <p:blipFill>
          <a:blip r:embed="rId2" cstate="email"/>
          <a:srcRect/>
          <a:stretch>
            <a:fillRect/>
          </a:stretch>
        </p:blipFill>
        <p:spPr bwMode="auto">
          <a:xfrm>
            <a:off x="5410200" y="4324349"/>
            <a:ext cx="3810000" cy="2533651"/>
          </a:xfrm>
          <a:prstGeom prst="rect">
            <a:avLst/>
          </a:prstGeom>
          <a:noFill/>
        </p:spPr>
      </p:pic>
      <p:sp>
        <p:nvSpPr>
          <p:cNvPr id="6"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chemeClr val="bg1"/>
                </a:solidFill>
              </a:rPr>
              <a:pPr/>
              <a:t>56</a:t>
            </a:fld>
            <a:endParaRPr lang="en-US" b="1" dirty="0">
              <a:solidFill>
                <a:schemeClr val="bg1"/>
              </a:solidFill>
            </a:endParaRPr>
          </a:p>
        </p:txBody>
      </p:sp>
      <p:sp>
        <p:nvSpPr>
          <p:cNvPr id="516098" name="AutoShape 2" descr="Image result for scales of justice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6100" name="AutoShape 4" descr="Image result for scales of justice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6102" name="AutoShape 6" descr="Image result for scales of justice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16104" name="AutoShape 8" descr="Image result for scales of justice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16106" name="Picture 10" descr="http://www.interpol.int/var/interpol/storage/images/internet/crime-areas/environmental-crime/environmental-crime/globe-image/184949-2-eng-GB/Globe-image.png;pvefb7a5865265969b"/>
          <p:cNvPicPr>
            <a:picLocks noChangeAspect="1" noChangeArrowheads="1"/>
          </p:cNvPicPr>
          <p:nvPr/>
        </p:nvPicPr>
        <p:blipFill>
          <a:blip r:embed="rId3" cstate="email"/>
          <a:srcRect/>
          <a:stretch>
            <a:fillRect/>
          </a:stretch>
        </p:blipFill>
        <p:spPr bwMode="auto">
          <a:xfrm>
            <a:off x="5486400" y="962025"/>
            <a:ext cx="3495552" cy="2695575"/>
          </a:xfrm>
          <a:prstGeom prst="rect">
            <a:avLst/>
          </a:prstGeom>
          <a:noFill/>
        </p:spPr>
      </p:pic>
    </p:spTree>
    <p:extLst>
      <p:ext uri="{BB962C8B-B14F-4D97-AF65-F5344CB8AC3E}">
        <p14:creationId xmlns:p14="http://schemas.microsoft.com/office/powerpoint/2010/main" val="281356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6162" name="Picture 2"/>
          <p:cNvPicPr>
            <a:picLocks noChangeAspect="1" noChangeArrowheads="1"/>
          </p:cNvPicPr>
          <p:nvPr/>
        </p:nvPicPr>
        <p:blipFill>
          <a:blip r:embed="rId2" cstate="email"/>
          <a:srcRect/>
          <a:stretch>
            <a:fillRect/>
          </a:stretch>
        </p:blipFill>
        <p:spPr bwMode="auto">
          <a:xfrm>
            <a:off x="-109396" y="-228600"/>
            <a:ext cx="9329596" cy="4419600"/>
          </a:xfrm>
          <a:prstGeom prst="rect">
            <a:avLst/>
          </a:prstGeom>
          <a:noFill/>
          <a:ln w="9525">
            <a:noFill/>
            <a:miter lim="800000"/>
            <a:headEnd/>
            <a:tailEnd/>
          </a:ln>
        </p:spPr>
      </p:pic>
      <p:sp>
        <p:nvSpPr>
          <p:cNvPr id="3" name="TextBox 2"/>
          <p:cNvSpPr txBox="1"/>
          <p:nvPr/>
        </p:nvSpPr>
        <p:spPr>
          <a:xfrm>
            <a:off x="1311233" y="4186535"/>
            <a:ext cx="6537367" cy="461665"/>
          </a:xfrm>
          <a:prstGeom prst="rect">
            <a:avLst/>
          </a:prstGeom>
          <a:noFill/>
        </p:spPr>
        <p:txBody>
          <a:bodyPr wrap="none" rtlCol="0">
            <a:spAutoFit/>
          </a:bodyPr>
          <a:lstStyle/>
          <a:p>
            <a:r>
              <a:rPr lang="en-US" dirty="0" smtClean="0">
                <a:solidFill>
                  <a:srgbClr val="FFFF00"/>
                </a:solidFill>
              </a:rPr>
              <a:t>Along the whole chain, corruption is pervasive.</a:t>
            </a:r>
          </a:p>
        </p:txBody>
      </p:sp>
      <p:pic>
        <p:nvPicPr>
          <p:cNvPr id="4" name="Picture 6" descr="Is Russia’s anti-corruption drive the real th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0400" y="4876800"/>
            <a:ext cx="2988363" cy="16763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E:\Images\congo\David Wilkie Landscape photos\GrumierCIB6_DWilki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 y="4693833"/>
            <a:ext cx="2136520" cy="21641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Images\congo\David Wilkie Landscape photos\EcoGuardsRoadCheck1_DWilkie.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34200" y="4648200"/>
            <a:ext cx="1771650" cy="2057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988" name="Picture 4" descr="GoT Forest Rangers in Thailand trained by WC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388155"/>
            <a:ext cx="2971800" cy="4469846"/>
          </a:xfrm>
          <a:prstGeom prst="rect">
            <a:avLst/>
          </a:prstGeom>
          <a:noFill/>
          <a:extLst>
            <a:ext uri="{909E8E84-426E-40DD-AFC4-6F175D3DCCD1}">
              <a14:hiddenFill xmlns:a14="http://schemas.microsoft.com/office/drawing/2010/main">
                <a:solidFill>
                  <a:srgbClr val="FFFFFF"/>
                </a:solidFill>
              </a14:hiddenFill>
            </a:ext>
          </a:extLst>
        </p:spPr>
      </p:pic>
      <p:sp>
        <p:nvSpPr>
          <p:cNvPr id="297990" name="Text Box 6"/>
          <p:cNvSpPr txBox="1">
            <a:spLocks noChangeArrowheads="1"/>
          </p:cNvSpPr>
          <p:nvPr/>
        </p:nvSpPr>
        <p:spPr bwMode="auto">
          <a:xfrm>
            <a:off x="152400" y="194608"/>
            <a:ext cx="86868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smtClean="0">
                <a:solidFill>
                  <a:srgbClr val="FFFF00"/>
                </a:solidFill>
              </a:rPr>
              <a:t>We know what must be done—what we have to do.  </a:t>
            </a:r>
          </a:p>
          <a:p>
            <a:r>
              <a:rPr lang="en-US" dirty="0" smtClean="0">
                <a:solidFill>
                  <a:srgbClr val="FFFF00"/>
                </a:solidFill>
              </a:rPr>
              <a:t> </a:t>
            </a:r>
          </a:p>
          <a:p>
            <a:r>
              <a:rPr lang="en-US" dirty="0" smtClean="0">
                <a:solidFill>
                  <a:srgbClr val="FFFF00"/>
                </a:solidFill>
              </a:rPr>
              <a:t>This must be treated as sophisticated organized crime, and commit the level </a:t>
            </a:r>
            <a:r>
              <a:rPr lang="en-US" dirty="0">
                <a:solidFill>
                  <a:srgbClr val="FFFF00"/>
                </a:solidFill>
              </a:rPr>
              <a:t>of expertise, commitment, technology and resources </a:t>
            </a:r>
            <a:r>
              <a:rPr lang="en-US" dirty="0" smtClean="0">
                <a:solidFill>
                  <a:srgbClr val="FFFF00"/>
                </a:solidFill>
              </a:rPr>
              <a:t>to tackle it.</a:t>
            </a:r>
            <a:endParaRPr lang="en-US" dirty="0">
              <a:solidFill>
                <a:srgbClr val="FFFF00"/>
              </a:solidFill>
            </a:endParaRPr>
          </a:p>
        </p:txBody>
      </p:sp>
      <p:pic>
        <p:nvPicPr>
          <p:cNvPr id="297991" name="Picture 7" descr="Vietnam tiger confiscation"/>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852066" y="2388155"/>
            <a:ext cx="6291934" cy="446984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chemeClr val="bg1"/>
                </a:solidFill>
              </a:rPr>
              <a:pPr/>
              <a:t>58</a:t>
            </a:fld>
            <a:endParaRPr lang="en-US" b="1"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76200"/>
            <a:ext cx="8229600" cy="1143000"/>
          </a:xfrm>
        </p:spPr>
        <p:txBody>
          <a:bodyPr/>
          <a:lstStyle/>
          <a:p>
            <a:pPr eaLnBrk="1" hangingPunct="1"/>
            <a:r>
              <a:rPr lang="en-US" sz="2400" dirty="0" smtClean="0">
                <a:solidFill>
                  <a:srgbClr val="FFFF00"/>
                </a:solidFill>
                <a:ea typeface="ＭＳ Ｐゴシック" pitchFamily="34" charset="-128"/>
              </a:rPr>
              <a:t>We have to address the problem along the wildlife trade chain, from poaching to final sale</a:t>
            </a:r>
          </a:p>
        </p:txBody>
      </p:sp>
      <p:sp>
        <p:nvSpPr>
          <p:cNvPr id="15363" name="ValueChainStarter"/>
          <p:cNvSpPr>
            <a:spLocks noChangeArrowheads="1"/>
          </p:cNvSpPr>
          <p:nvPr/>
        </p:nvSpPr>
        <p:spPr bwMode="auto">
          <a:xfrm>
            <a:off x="442989" y="1196975"/>
            <a:ext cx="2208892" cy="533400"/>
          </a:xfrm>
          <a:prstGeom prst="homePlate">
            <a:avLst>
              <a:gd name="adj" fmla="val 27740"/>
            </a:avLst>
          </a:prstGeom>
          <a:solidFill>
            <a:schemeClr val="tx2"/>
          </a:solidFill>
          <a:ln w="9525">
            <a:solidFill>
              <a:schemeClr val="bg1"/>
            </a:solidFill>
            <a:miter lim="800000"/>
            <a:headEnd/>
            <a:tailEnd/>
          </a:ln>
        </p:spPr>
        <p:txBody>
          <a:bodyPr lIns="182880" tIns="91440" bIns="91440" anchor="ctr"/>
          <a:lstStyle/>
          <a:p>
            <a:pPr algn="ctr" eaLnBrk="0" hangingPunct="0"/>
            <a:r>
              <a:rPr lang="en-US" sz="1600" b="1">
                <a:solidFill>
                  <a:srgbClr val="FFFFFF"/>
                </a:solidFill>
              </a:rPr>
              <a:t>Site</a:t>
            </a:r>
          </a:p>
        </p:txBody>
      </p:sp>
      <p:sp>
        <p:nvSpPr>
          <p:cNvPr id="15364" name="ValueChainHeader"/>
          <p:cNvSpPr>
            <a:spLocks noChangeArrowheads="1"/>
          </p:cNvSpPr>
          <p:nvPr/>
        </p:nvSpPr>
        <p:spPr bwMode="auto">
          <a:xfrm>
            <a:off x="2514299" y="1196975"/>
            <a:ext cx="2208892" cy="533400"/>
          </a:xfrm>
          <a:prstGeom prst="chevron">
            <a:avLst>
              <a:gd name="adj" fmla="val 27740"/>
            </a:avLst>
          </a:prstGeom>
          <a:solidFill>
            <a:schemeClr val="tx2"/>
          </a:solidFill>
          <a:ln w="9525">
            <a:solidFill>
              <a:schemeClr val="bg1"/>
            </a:solidFill>
            <a:miter lim="800000"/>
            <a:headEnd/>
            <a:tailEnd/>
          </a:ln>
        </p:spPr>
        <p:txBody>
          <a:bodyPr lIns="182880" tIns="91440" bIns="91440" anchor="ctr"/>
          <a:lstStyle/>
          <a:p>
            <a:pPr algn="ctr" eaLnBrk="0" hangingPunct="0"/>
            <a:r>
              <a:rPr lang="en-US" sz="1600" b="1" dirty="0" smtClean="0">
                <a:solidFill>
                  <a:srgbClr val="FFFFFF"/>
                </a:solidFill>
              </a:rPr>
              <a:t>Landscape and Seascape</a:t>
            </a:r>
            <a:endParaRPr lang="en-US" sz="1600" b="1" dirty="0">
              <a:solidFill>
                <a:srgbClr val="FFFFFF"/>
              </a:solidFill>
            </a:endParaRPr>
          </a:p>
        </p:txBody>
      </p:sp>
      <p:sp>
        <p:nvSpPr>
          <p:cNvPr id="15365" name="ValueChainHeader"/>
          <p:cNvSpPr>
            <a:spLocks noChangeArrowheads="1"/>
          </p:cNvSpPr>
          <p:nvPr/>
        </p:nvSpPr>
        <p:spPr bwMode="auto">
          <a:xfrm>
            <a:off x="4584095" y="1196975"/>
            <a:ext cx="2208893" cy="533400"/>
          </a:xfrm>
          <a:prstGeom prst="chevron">
            <a:avLst>
              <a:gd name="adj" fmla="val 27740"/>
            </a:avLst>
          </a:prstGeom>
          <a:solidFill>
            <a:schemeClr val="tx2"/>
          </a:solidFill>
          <a:ln w="9525">
            <a:solidFill>
              <a:schemeClr val="bg1"/>
            </a:solidFill>
            <a:miter lim="800000"/>
            <a:headEnd/>
            <a:tailEnd/>
          </a:ln>
        </p:spPr>
        <p:txBody>
          <a:bodyPr lIns="182880" tIns="91440" bIns="91440" anchor="ctr"/>
          <a:lstStyle/>
          <a:p>
            <a:pPr algn="ctr" eaLnBrk="0" hangingPunct="0"/>
            <a:r>
              <a:rPr lang="en-US" sz="1600" b="1" dirty="0">
                <a:solidFill>
                  <a:srgbClr val="FFFFFF"/>
                </a:solidFill>
              </a:rPr>
              <a:t>Transport nodes</a:t>
            </a:r>
          </a:p>
        </p:txBody>
      </p:sp>
      <p:sp>
        <p:nvSpPr>
          <p:cNvPr id="15366" name="ValueChainHeader"/>
          <p:cNvSpPr>
            <a:spLocks noChangeArrowheads="1"/>
          </p:cNvSpPr>
          <p:nvPr/>
        </p:nvSpPr>
        <p:spPr bwMode="auto">
          <a:xfrm>
            <a:off x="6655405" y="1196975"/>
            <a:ext cx="2207381" cy="533400"/>
          </a:xfrm>
          <a:prstGeom prst="chevron">
            <a:avLst>
              <a:gd name="adj" fmla="val 27721"/>
            </a:avLst>
          </a:prstGeom>
          <a:solidFill>
            <a:schemeClr val="tx2"/>
          </a:solidFill>
          <a:ln w="9525">
            <a:solidFill>
              <a:schemeClr val="bg1"/>
            </a:solidFill>
            <a:miter lim="800000"/>
            <a:headEnd/>
            <a:tailEnd/>
          </a:ln>
        </p:spPr>
        <p:txBody>
          <a:bodyPr lIns="182880" tIns="91440" bIns="91440" anchor="ctr"/>
          <a:lstStyle/>
          <a:p>
            <a:pPr algn="ctr" eaLnBrk="0" hangingPunct="0"/>
            <a:r>
              <a:rPr lang="en-US" sz="1600" b="1" dirty="0">
                <a:solidFill>
                  <a:srgbClr val="FFFFFF"/>
                </a:solidFill>
              </a:rPr>
              <a:t>End point</a:t>
            </a:r>
          </a:p>
        </p:txBody>
      </p:sp>
      <p:sp>
        <p:nvSpPr>
          <p:cNvPr id="15367" name="Rectangle 22"/>
          <p:cNvSpPr>
            <a:spLocks noChangeArrowheads="1"/>
          </p:cNvSpPr>
          <p:nvPr/>
        </p:nvSpPr>
        <p:spPr bwMode="gray">
          <a:xfrm>
            <a:off x="442989" y="1700214"/>
            <a:ext cx="2072821" cy="61912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800" dirty="0">
                <a:solidFill>
                  <a:schemeClr val="tx1"/>
                </a:solidFill>
              </a:rPr>
              <a:t>Poaching</a:t>
            </a:r>
          </a:p>
        </p:txBody>
      </p:sp>
      <p:sp>
        <p:nvSpPr>
          <p:cNvPr id="15368" name="Rectangle 30"/>
          <p:cNvSpPr>
            <a:spLocks noChangeArrowheads="1"/>
          </p:cNvSpPr>
          <p:nvPr/>
        </p:nvSpPr>
        <p:spPr bwMode="gray">
          <a:xfrm>
            <a:off x="2521858" y="1700214"/>
            <a:ext cx="2072822" cy="61912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800" dirty="0">
                <a:solidFill>
                  <a:schemeClr val="tx1"/>
                </a:solidFill>
              </a:rPr>
              <a:t>Criminal networks</a:t>
            </a:r>
          </a:p>
        </p:txBody>
      </p:sp>
      <p:sp>
        <p:nvSpPr>
          <p:cNvPr id="15370" name="Rectangle 34"/>
          <p:cNvSpPr>
            <a:spLocks noChangeArrowheads="1"/>
          </p:cNvSpPr>
          <p:nvPr/>
        </p:nvSpPr>
        <p:spPr bwMode="gray">
          <a:xfrm>
            <a:off x="4599215" y="1700214"/>
            <a:ext cx="2072822" cy="61912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800" dirty="0">
                <a:solidFill>
                  <a:schemeClr val="tx1"/>
                </a:solidFill>
              </a:rPr>
              <a:t>Global transport</a:t>
            </a:r>
          </a:p>
        </p:txBody>
      </p:sp>
      <p:sp>
        <p:nvSpPr>
          <p:cNvPr id="15371" name="Rectangle 38"/>
          <p:cNvSpPr>
            <a:spLocks noChangeArrowheads="1"/>
          </p:cNvSpPr>
          <p:nvPr/>
        </p:nvSpPr>
        <p:spPr bwMode="gray">
          <a:xfrm>
            <a:off x="6678084" y="1700214"/>
            <a:ext cx="2072821" cy="61912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800">
                <a:solidFill>
                  <a:schemeClr val="tx1"/>
                </a:solidFill>
              </a:rPr>
              <a:t>Sales</a:t>
            </a:r>
          </a:p>
        </p:txBody>
      </p:sp>
      <p:pic>
        <p:nvPicPr>
          <p:cNvPr id="15372" name="Content Placeholder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2988" y="2289176"/>
            <a:ext cx="2078869"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16" descr="KaLongPort.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627941" y="2286000"/>
            <a:ext cx="205014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8" descr="IMG_0926.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508251" y="2301876"/>
            <a:ext cx="211969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5" name="Rectangle 22"/>
          <p:cNvSpPr>
            <a:spLocks noChangeArrowheads="1"/>
          </p:cNvSpPr>
          <p:nvPr/>
        </p:nvSpPr>
        <p:spPr bwMode="gray">
          <a:xfrm>
            <a:off x="442989" y="3779839"/>
            <a:ext cx="2072821" cy="115887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600">
                <a:solidFill>
                  <a:schemeClr val="tx1"/>
                </a:solidFill>
              </a:rPr>
              <a:t>Core Protected </a:t>
            </a:r>
          </a:p>
          <a:p>
            <a:pPr algn="ctr"/>
            <a:r>
              <a:rPr lang="en-US" sz="1600">
                <a:solidFill>
                  <a:schemeClr val="tx1"/>
                </a:solidFill>
              </a:rPr>
              <a:t>Areas</a:t>
            </a:r>
          </a:p>
        </p:txBody>
      </p:sp>
      <p:sp>
        <p:nvSpPr>
          <p:cNvPr id="15376" name="Rectangle 30"/>
          <p:cNvSpPr>
            <a:spLocks noChangeArrowheads="1"/>
          </p:cNvSpPr>
          <p:nvPr/>
        </p:nvSpPr>
        <p:spPr bwMode="gray">
          <a:xfrm>
            <a:off x="2521858" y="3779839"/>
            <a:ext cx="2072822" cy="115887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600" dirty="0">
                <a:solidFill>
                  <a:schemeClr val="tx1"/>
                </a:solidFill>
              </a:rPr>
              <a:t>Towns and villages in </a:t>
            </a:r>
          </a:p>
          <a:p>
            <a:pPr algn="ctr"/>
            <a:r>
              <a:rPr lang="en-US" sz="1600" dirty="0">
                <a:solidFill>
                  <a:schemeClr val="tx1"/>
                </a:solidFill>
              </a:rPr>
              <a:t>and around </a:t>
            </a:r>
            <a:r>
              <a:rPr lang="en-US" sz="1600" dirty="0" smtClean="0">
                <a:solidFill>
                  <a:schemeClr val="tx1"/>
                </a:solidFill>
              </a:rPr>
              <a:t>sites </a:t>
            </a:r>
            <a:endParaRPr lang="en-US" sz="1600" dirty="0">
              <a:solidFill>
                <a:schemeClr val="tx1"/>
              </a:solidFill>
            </a:endParaRPr>
          </a:p>
          <a:p>
            <a:pPr algn="ctr"/>
            <a:r>
              <a:rPr lang="en-US" sz="1600" dirty="0">
                <a:solidFill>
                  <a:schemeClr val="tx1"/>
                </a:solidFill>
              </a:rPr>
              <a:t>where middlemen</a:t>
            </a:r>
          </a:p>
          <a:p>
            <a:pPr algn="ctr"/>
            <a:r>
              <a:rPr lang="en-US" sz="1600" dirty="0">
                <a:solidFill>
                  <a:schemeClr val="tx1"/>
                </a:solidFill>
              </a:rPr>
              <a:t>buy and sell wildlife</a:t>
            </a:r>
          </a:p>
        </p:txBody>
      </p:sp>
      <p:sp>
        <p:nvSpPr>
          <p:cNvPr id="15377" name="Rectangle 34"/>
          <p:cNvSpPr>
            <a:spLocks noChangeArrowheads="1"/>
          </p:cNvSpPr>
          <p:nvPr/>
        </p:nvSpPr>
        <p:spPr bwMode="gray">
          <a:xfrm>
            <a:off x="4599215" y="3779839"/>
            <a:ext cx="2072822" cy="115887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600" dirty="0">
                <a:solidFill>
                  <a:schemeClr val="tx1"/>
                </a:solidFill>
              </a:rPr>
              <a:t>Where trade flows </a:t>
            </a:r>
          </a:p>
          <a:p>
            <a:pPr algn="ctr"/>
            <a:r>
              <a:rPr lang="en-US" sz="1600" dirty="0">
                <a:solidFill>
                  <a:schemeClr val="tx1"/>
                </a:solidFill>
              </a:rPr>
              <a:t>converge -</a:t>
            </a:r>
          </a:p>
          <a:p>
            <a:pPr algn="ctr"/>
            <a:r>
              <a:rPr lang="en-US" sz="1600" dirty="0">
                <a:solidFill>
                  <a:schemeClr val="tx1"/>
                </a:solidFill>
              </a:rPr>
              <a:t> international borders, </a:t>
            </a:r>
          </a:p>
          <a:p>
            <a:pPr algn="ctr"/>
            <a:r>
              <a:rPr lang="en-US" sz="1600" dirty="0">
                <a:solidFill>
                  <a:schemeClr val="tx1"/>
                </a:solidFill>
              </a:rPr>
              <a:t>ports, airports</a:t>
            </a:r>
          </a:p>
        </p:txBody>
      </p:sp>
      <p:sp>
        <p:nvSpPr>
          <p:cNvPr id="15378" name="Rectangle 38"/>
          <p:cNvSpPr>
            <a:spLocks noChangeArrowheads="1"/>
          </p:cNvSpPr>
          <p:nvPr/>
        </p:nvSpPr>
        <p:spPr bwMode="gray">
          <a:xfrm>
            <a:off x="6678084" y="3779839"/>
            <a:ext cx="2072821" cy="115887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600" dirty="0">
                <a:solidFill>
                  <a:schemeClr val="tx1"/>
                </a:solidFill>
              </a:rPr>
              <a:t>Urban areas where</a:t>
            </a:r>
          </a:p>
          <a:p>
            <a:pPr algn="ctr"/>
            <a:r>
              <a:rPr lang="en-US" sz="1600" dirty="0">
                <a:solidFill>
                  <a:schemeClr val="tx1"/>
                </a:solidFill>
              </a:rPr>
              <a:t> products are sold </a:t>
            </a:r>
          </a:p>
          <a:p>
            <a:pPr algn="ctr"/>
            <a:r>
              <a:rPr lang="en-US" sz="1600" dirty="0">
                <a:solidFill>
                  <a:schemeClr val="tx1"/>
                </a:solidFill>
              </a:rPr>
              <a:t>to consumers</a:t>
            </a:r>
          </a:p>
        </p:txBody>
      </p:sp>
      <p:pic>
        <p:nvPicPr>
          <p:cNvPr id="15389" name="Picture 2"/>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688667" y="2271714"/>
            <a:ext cx="204409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chemeClr val="bg1"/>
                </a:solidFill>
              </a:rPr>
              <a:pPr/>
              <a:t>59</a:t>
            </a:fld>
            <a:endParaRPr lang="en-US" b="1" dirty="0">
              <a:solidFill>
                <a:schemeClr val="bg1"/>
              </a:solidFill>
            </a:endParaRPr>
          </a:p>
        </p:txBody>
      </p:sp>
    </p:spTree>
    <p:extLst>
      <p:ext uri="{BB962C8B-B14F-4D97-AF65-F5344CB8AC3E}">
        <p14:creationId xmlns:p14="http://schemas.microsoft.com/office/powerpoint/2010/main" val="196286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wipe(left)">
                                      <p:cBhvr>
                                        <p:cTn id="7" dur="500"/>
                                        <p:tgtEl>
                                          <p:spTgt spid="1536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368"/>
                                        </p:tgtEl>
                                        <p:attrNameLst>
                                          <p:attrName>style.visibility</p:attrName>
                                        </p:attrNameLst>
                                      </p:cBhvr>
                                      <p:to>
                                        <p:strVal val="visible"/>
                                      </p:to>
                                    </p:set>
                                    <p:animEffect transition="in" filter="wipe(left)">
                                      <p:cBhvr>
                                        <p:cTn id="10" dur="500"/>
                                        <p:tgtEl>
                                          <p:spTgt spid="15368"/>
                                        </p:tgtEl>
                                      </p:cBhvr>
                                    </p:animEffect>
                                  </p:childTnLst>
                                </p:cTn>
                              </p:par>
                              <p:par>
                                <p:cTn id="11" presetID="22" presetClass="entr" presetSubtype="8" fill="hold" nodeType="withEffect">
                                  <p:stCondLst>
                                    <p:cond delay="0"/>
                                  </p:stCondLst>
                                  <p:childTnLst>
                                    <p:set>
                                      <p:cBhvr>
                                        <p:cTn id="12" dur="1" fill="hold">
                                          <p:stCondLst>
                                            <p:cond delay="0"/>
                                          </p:stCondLst>
                                        </p:cTn>
                                        <p:tgtEl>
                                          <p:spTgt spid="15374"/>
                                        </p:tgtEl>
                                        <p:attrNameLst>
                                          <p:attrName>style.visibility</p:attrName>
                                        </p:attrNameLst>
                                      </p:cBhvr>
                                      <p:to>
                                        <p:strVal val="visible"/>
                                      </p:to>
                                    </p:set>
                                    <p:animEffect transition="in" filter="wipe(left)">
                                      <p:cBhvr>
                                        <p:cTn id="13" dur="500"/>
                                        <p:tgtEl>
                                          <p:spTgt spid="1537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376"/>
                                        </p:tgtEl>
                                        <p:attrNameLst>
                                          <p:attrName>style.visibility</p:attrName>
                                        </p:attrNameLst>
                                      </p:cBhvr>
                                      <p:to>
                                        <p:strVal val="visible"/>
                                      </p:to>
                                    </p:set>
                                    <p:animEffect transition="in" filter="wipe(left)">
                                      <p:cBhvr>
                                        <p:cTn id="16" dur="500"/>
                                        <p:tgtEl>
                                          <p:spTgt spid="1537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365"/>
                                        </p:tgtEl>
                                        <p:attrNameLst>
                                          <p:attrName>style.visibility</p:attrName>
                                        </p:attrNameLst>
                                      </p:cBhvr>
                                      <p:to>
                                        <p:strVal val="visible"/>
                                      </p:to>
                                    </p:set>
                                    <p:animEffect transition="in" filter="wipe(left)">
                                      <p:cBhvr>
                                        <p:cTn id="21" dur="500"/>
                                        <p:tgtEl>
                                          <p:spTgt spid="1536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370"/>
                                        </p:tgtEl>
                                        <p:attrNameLst>
                                          <p:attrName>style.visibility</p:attrName>
                                        </p:attrNameLst>
                                      </p:cBhvr>
                                      <p:to>
                                        <p:strVal val="visible"/>
                                      </p:to>
                                    </p:set>
                                    <p:animEffect transition="in" filter="wipe(left)">
                                      <p:cBhvr>
                                        <p:cTn id="24" dur="500"/>
                                        <p:tgtEl>
                                          <p:spTgt spid="15370"/>
                                        </p:tgtEl>
                                      </p:cBhvr>
                                    </p:animEffect>
                                  </p:childTnLst>
                                </p:cTn>
                              </p:par>
                              <p:par>
                                <p:cTn id="25" presetID="22" presetClass="entr" presetSubtype="8" fill="hold" nodeType="withEffect">
                                  <p:stCondLst>
                                    <p:cond delay="0"/>
                                  </p:stCondLst>
                                  <p:childTnLst>
                                    <p:set>
                                      <p:cBhvr>
                                        <p:cTn id="26" dur="1" fill="hold">
                                          <p:stCondLst>
                                            <p:cond delay="0"/>
                                          </p:stCondLst>
                                        </p:cTn>
                                        <p:tgtEl>
                                          <p:spTgt spid="15373"/>
                                        </p:tgtEl>
                                        <p:attrNameLst>
                                          <p:attrName>style.visibility</p:attrName>
                                        </p:attrNameLst>
                                      </p:cBhvr>
                                      <p:to>
                                        <p:strVal val="visible"/>
                                      </p:to>
                                    </p:set>
                                    <p:animEffect transition="in" filter="wipe(left)">
                                      <p:cBhvr>
                                        <p:cTn id="27" dur="500"/>
                                        <p:tgtEl>
                                          <p:spTgt spid="1537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5377"/>
                                        </p:tgtEl>
                                        <p:attrNameLst>
                                          <p:attrName>style.visibility</p:attrName>
                                        </p:attrNameLst>
                                      </p:cBhvr>
                                      <p:to>
                                        <p:strVal val="visible"/>
                                      </p:to>
                                    </p:set>
                                    <p:animEffect transition="in" filter="wipe(left)">
                                      <p:cBhvr>
                                        <p:cTn id="30" dur="500"/>
                                        <p:tgtEl>
                                          <p:spTgt spid="1537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5366"/>
                                        </p:tgtEl>
                                        <p:attrNameLst>
                                          <p:attrName>style.visibility</p:attrName>
                                        </p:attrNameLst>
                                      </p:cBhvr>
                                      <p:to>
                                        <p:strVal val="visible"/>
                                      </p:to>
                                    </p:set>
                                    <p:animEffect transition="in" filter="wipe(left)">
                                      <p:cBhvr>
                                        <p:cTn id="35" dur="500"/>
                                        <p:tgtEl>
                                          <p:spTgt spid="1536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5371"/>
                                        </p:tgtEl>
                                        <p:attrNameLst>
                                          <p:attrName>style.visibility</p:attrName>
                                        </p:attrNameLst>
                                      </p:cBhvr>
                                      <p:to>
                                        <p:strVal val="visible"/>
                                      </p:to>
                                    </p:set>
                                    <p:animEffect transition="in" filter="wipe(left)">
                                      <p:cBhvr>
                                        <p:cTn id="38" dur="500"/>
                                        <p:tgtEl>
                                          <p:spTgt spid="15371"/>
                                        </p:tgtEl>
                                      </p:cBhvr>
                                    </p:animEffect>
                                  </p:childTnLst>
                                </p:cTn>
                              </p:par>
                              <p:par>
                                <p:cTn id="39" presetID="22" presetClass="entr" presetSubtype="8" fill="hold" nodeType="withEffect">
                                  <p:stCondLst>
                                    <p:cond delay="0"/>
                                  </p:stCondLst>
                                  <p:childTnLst>
                                    <p:set>
                                      <p:cBhvr>
                                        <p:cTn id="40" dur="1" fill="hold">
                                          <p:stCondLst>
                                            <p:cond delay="0"/>
                                          </p:stCondLst>
                                        </p:cTn>
                                        <p:tgtEl>
                                          <p:spTgt spid="15389"/>
                                        </p:tgtEl>
                                        <p:attrNameLst>
                                          <p:attrName>style.visibility</p:attrName>
                                        </p:attrNameLst>
                                      </p:cBhvr>
                                      <p:to>
                                        <p:strVal val="visible"/>
                                      </p:to>
                                    </p:set>
                                    <p:animEffect transition="in" filter="wipe(left)">
                                      <p:cBhvr>
                                        <p:cTn id="41" dur="500"/>
                                        <p:tgtEl>
                                          <p:spTgt spid="15389"/>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5378"/>
                                        </p:tgtEl>
                                        <p:attrNameLst>
                                          <p:attrName>style.visibility</p:attrName>
                                        </p:attrNameLst>
                                      </p:cBhvr>
                                      <p:to>
                                        <p:strVal val="visible"/>
                                      </p:to>
                                    </p:set>
                                    <p:animEffect transition="in" filter="wipe(left)">
                                      <p:cBhvr>
                                        <p:cTn id="44" dur="500"/>
                                        <p:tgtEl>
                                          <p:spTgt spid="15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p:bldP spid="15365" grpId="0" animBg="1"/>
      <p:bldP spid="15366" grpId="0" animBg="1"/>
      <p:bldP spid="15368" grpId="0" animBg="1"/>
      <p:bldP spid="15370" grpId="0" animBg="1"/>
      <p:bldP spid="15371" grpId="0" animBg="1"/>
      <p:bldP spid="15376" grpId="0" animBg="1"/>
      <p:bldP spid="15377" grpId="0" animBg="1"/>
      <p:bldP spid="1537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500298" y="214290"/>
            <a:ext cx="5348302" cy="1033482"/>
          </a:xfrm>
          <a:solidFill>
            <a:schemeClr val="bg1"/>
          </a:solidFill>
        </p:spPr>
        <p:txBody>
          <a:bodyPr/>
          <a:lstStyle/>
          <a:p>
            <a:pPr algn="ctr"/>
            <a:r>
              <a:rPr lang="fr-CH" dirty="0" smtClean="0"/>
              <a:t>What </a:t>
            </a:r>
            <a:r>
              <a:rPr lang="fr-CH" dirty="0" err="1" smtClean="0"/>
              <a:t>is</a:t>
            </a:r>
            <a:r>
              <a:rPr lang="fr-CH" dirty="0" smtClean="0"/>
              <a:t> CITES?</a:t>
            </a:r>
            <a:endParaRPr lang="en-US" dirty="0"/>
          </a:p>
        </p:txBody>
      </p:sp>
      <p:sp>
        <p:nvSpPr>
          <p:cNvPr id="7174" name="Rectangle 6"/>
          <p:cNvSpPr>
            <a:spLocks noGrp="1" noChangeArrowheads="1"/>
          </p:cNvSpPr>
          <p:nvPr>
            <p:ph type="body" sz="half" idx="1"/>
          </p:nvPr>
        </p:nvSpPr>
        <p:spPr>
          <a:xfrm>
            <a:off x="304800" y="1371600"/>
            <a:ext cx="8501122" cy="5143536"/>
          </a:xfrm>
          <a:solidFill>
            <a:schemeClr val="bg1"/>
          </a:solidFill>
        </p:spPr>
        <p:style>
          <a:lnRef idx="1">
            <a:schemeClr val="accent3"/>
          </a:lnRef>
          <a:fillRef idx="2">
            <a:schemeClr val="accent3"/>
          </a:fillRef>
          <a:effectRef idx="1">
            <a:schemeClr val="accent3"/>
          </a:effectRef>
          <a:fontRef idx="minor">
            <a:schemeClr val="dk1"/>
          </a:fontRef>
        </p:style>
        <p:txBody>
          <a:bodyPr/>
          <a:lstStyle/>
          <a:p>
            <a:pPr>
              <a:lnSpc>
                <a:spcPct val="80000"/>
              </a:lnSpc>
            </a:pPr>
            <a:endParaRPr lang="fr-CH" sz="2400" dirty="0" smtClean="0"/>
          </a:p>
          <a:p>
            <a:r>
              <a:rPr lang="en-US" sz="2800" dirty="0" smtClean="0"/>
              <a:t>Convention on International Trade in Endangered Species of Wild Fauna and Flora</a:t>
            </a:r>
          </a:p>
          <a:p>
            <a:endParaRPr lang="en-US" sz="2800" dirty="0" smtClean="0"/>
          </a:p>
          <a:p>
            <a:r>
              <a:rPr lang="en-US" sz="2800" dirty="0" smtClean="0"/>
              <a:t>First negotiated in Washington DC. </a:t>
            </a:r>
          </a:p>
          <a:p>
            <a:pPr marL="0" indent="0">
              <a:buNone/>
            </a:pPr>
            <a:r>
              <a:rPr lang="en-US" sz="2800" dirty="0"/>
              <a:t> </a:t>
            </a:r>
            <a:r>
              <a:rPr lang="en-US" sz="2800" dirty="0" smtClean="0"/>
              <a:t>   Signed March 1973; entered into force July 1975.</a:t>
            </a:r>
          </a:p>
          <a:p>
            <a:endParaRPr lang="en-US" sz="2800" dirty="0" smtClean="0"/>
          </a:p>
          <a:p>
            <a:r>
              <a:rPr lang="en-US" sz="2800" dirty="0" smtClean="0"/>
              <a:t>180 countries are ‘Parties’ (members)</a:t>
            </a:r>
          </a:p>
          <a:p>
            <a:endParaRPr lang="en-US" sz="2800" dirty="0" smtClean="0"/>
          </a:p>
          <a:p>
            <a:r>
              <a:rPr lang="en-US" sz="2800" dirty="0" smtClean="0"/>
              <a:t>Regulates international trade in listed species</a:t>
            </a:r>
          </a:p>
          <a:p>
            <a:pPr>
              <a:buNone/>
            </a:pPr>
            <a:endParaRPr lang="en-US" sz="2800" dirty="0" smtClean="0"/>
          </a:p>
          <a:p>
            <a:endParaRPr lang="en-US" sz="2800" dirty="0"/>
          </a:p>
        </p:txBody>
      </p:sp>
      <p:pic>
        <p:nvPicPr>
          <p:cNvPr id="6" name="Picture 1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282" y="142852"/>
            <a:ext cx="1632356" cy="1038227"/>
          </a:xfrm>
          <a:prstGeom prst="rect">
            <a:avLst/>
          </a:prstGeom>
          <a:solidFill>
            <a:schemeClr val="folHlink"/>
          </a:solidFill>
          <a:ln w="19050">
            <a:noFill/>
            <a:miter lim="800000"/>
            <a:headEnd/>
            <a:tailEnd/>
          </a:ln>
          <a:effectLst/>
        </p:spPr>
      </p:pic>
      <p:sp>
        <p:nvSpPr>
          <p:cNvPr id="7" name="Rectangle 17"/>
          <p:cNvSpPr>
            <a:spLocks noChangeArrowheads="1"/>
          </p:cNvSpPr>
          <p:nvPr/>
        </p:nvSpPr>
        <p:spPr bwMode="auto">
          <a:xfrm>
            <a:off x="8458200" y="6490156"/>
            <a:ext cx="533400" cy="215444"/>
          </a:xfrm>
          <a:prstGeom prst="rect">
            <a:avLst/>
          </a:prstGeom>
          <a:noFill/>
          <a:ln w="9525">
            <a:noFill/>
            <a:miter lim="800000"/>
            <a:headEnd/>
            <a:tailEnd/>
          </a:ln>
        </p:spPr>
        <p:txBody>
          <a:bodyPr wrap="square">
            <a:spAutoFit/>
          </a:bodyPr>
          <a:lstStyle/>
          <a:p>
            <a:pPr eaLnBrk="0" hangingPunct="0">
              <a:defRPr/>
            </a:pPr>
            <a:fld id="{8FDDB32F-E7F8-47E2-8343-C1F2480E8BA5}" type="slidenum">
              <a:rPr lang="en-US" sz="1200" baseline="-25000">
                <a:latin typeface="Arial" charset="0"/>
                <a:ea typeface="ＭＳ Ｐゴシック" pitchFamily="1" charset="-128"/>
                <a:cs typeface="+mn-cs"/>
              </a:rPr>
              <a:pPr eaLnBrk="0" hangingPunct="0">
                <a:defRPr/>
              </a:pPr>
              <a:t>6</a:t>
            </a:fld>
            <a:endParaRPr lang="en-US" sz="1200" baseline="-25000" dirty="0">
              <a:latin typeface="Arial" charset="0"/>
              <a:ea typeface="ＭＳ Ｐゴシック" pitchFamily="1" charset="-128"/>
              <a:cs typeface="+mn-cs"/>
            </a:endParaRPr>
          </a:p>
        </p:txBody>
      </p:sp>
      <p:pic>
        <p:nvPicPr>
          <p:cNvPr id="46082" name="Picture 2" descr="http://cites.org/sites/default/files/cites_map_l.gif"/>
          <p:cNvPicPr>
            <a:picLocks noChangeAspect="1" noChangeArrowheads="1"/>
          </p:cNvPicPr>
          <p:nvPr/>
        </p:nvPicPr>
        <p:blipFill>
          <a:blip r:embed="rId3" cstate="email"/>
          <a:srcRect/>
          <a:stretch>
            <a:fillRect/>
          </a:stretch>
        </p:blipFill>
        <p:spPr bwMode="auto">
          <a:xfrm>
            <a:off x="-304800" y="1447800"/>
            <a:ext cx="9906000" cy="5027295"/>
          </a:xfrm>
          <a:prstGeom prst="rect">
            <a:avLst/>
          </a:prstGeom>
          <a:noFill/>
        </p:spPr>
      </p:pic>
    </p:spTree>
    <p:extLst>
      <p:ext uri="{BB962C8B-B14F-4D97-AF65-F5344CB8AC3E}">
        <p14:creationId xmlns:p14="http://schemas.microsoft.com/office/powerpoint/2010/main" val="366361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wipe(down)">
                                      <p:cBhvr>
                                        <p:cTn id="7" dur="5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14" descr="C:\Users\colin\AppData\Local\Temp\FINAL_LOGO_ACCEPTEDX_Style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43024" y="1362075"/>
            <a:ext cx="2871108"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p:cNvSpPr>
            <a:spLocks noGrp="1"/>
          </p:cNvSpPr>
          <p:nvPr>
            <p:ph type="title"/>
          </p:nvPr>
        </p:nvSpPr>
        <p:spPr>
          <a:xfrm>
            <a:off x="457200" y="76200"/>
            <a:ext cx="8229600" cy="1143000"/>
          </a:xfrm>
        </p:spPr>
        <p:txBody>
          <a:bodyPr/>
          <a:lstStyle/>
          <a:p>
            <a:pPr eaLnBrk="1" hangingPunct="1"/>
            <a:r>
              <a:rPr lang="en-US" sz="2400" dirty="0" smtClean="0">
                <a:solidFill>
                  <a:srgbClr val="FFFF00"/>
                </a:solidFill>
                <a:ea typeface="ＭＳ Ｐゴシック" pitchFamily="34" charset="-128"/>
              </a:rPr>
              <a:t>Wildlife trade chain from poaching to sale – </a:t>
            </a:r>
            <a:br>
              <a:rPr lang="en-US" sz="2400" dirty="0" smtClean="0">
                <a:solidFill>
                  <a:srgbClr val="FFFF00"/>
                </a:solidFill>
                <a:ea typeface="ＭＳ Ｐゴシック" pitchFamily="34" charset="-128"/>
              </a:rPr>
            </a:br>
            <a:r>
              <a:rPr lang="en-US" sz="2400" dirty="0" smtClean="0">
                <a:solidFill>
                  <a:srgbClr val="FFFF00"/>
                </a:solidFill>
                <a:ea typeface="ＭＳ Ｐゴシック" pitchFamily="34" charset="-128"/>
              </a:rPr>
              <a:t>Level 1: The Site</a:t>
            </a:r>
          </a:p>
        </p:txBody>
      </p:sp>
      <p:sp>
        <p:nvSpPr>
          <p:cNvPr id="17412" name="ValueChainStarter"/>
          <p:cNvSpPr>
            <a:spLocks noChangeArrowheads="1"/>
          </p:cNvSpPr>
          <p:nvPr/>
        </p:nvSpPr>
        <p:spPr bwMode="auto">
          <a:xfrm>
            <a:off x="442989" y="1196975"/>
            <a:ext cx="2208892" cy="533400"/>
          </a:xfrm>
          <a:prstGeom prst="homePlate">
            <a:avLst>
              <a:gd name="adj" fmla="val 27740"/>
            </a:avLst>
          </a:prstGeom>
          <a:solidFill>
            <a:schemeClr val="tx2"/>
          </a:solidFill>
          <a:ln w="9525">
            <a:solidFill>
              <a:schemeClr val="bg1"/>
            </a:solidFill>
            <a:miter lim="800000"/>
            <a:headEnd/>
            <a:tailEnd/>
          </a:ln>
        </p:spPr>
        <p:txBody>
          <a:bodyPr lIns="182880" tIns="91440" bIns="91440" anchor="ctr"/>
          <a:lstStyle/>
          <a:p>
            <a:pPr algn="ctr" eaLnBrk="0" hangingPunct="0"/>
            <a:r>
              <a:rPr lang="en-US" sz="1600" b="1">
                <a:solidFill>
                  <a:srgbClr val="FFFFFF"/>
                </a:solidFill>
              </a:rPr>
              <a:t>Site</a:t>
            </a:r>
          </a:p>
        </p:txBody>
      </p:sp>
      <p:sp>
        <p:nvSpPr>
          <p:cNvPr id="17413" name="Rectangle 22"/>
          <p:cNvSpPr>
            <a:spLocks noChangeArrowheads="1"/>
          </p:cNvSpPr>
          <p:nvPr/>
        </p:nvSpPr>
        <p:spPr bwMode="gray">
          <a:xfrm>
            <a:off x="442989" y="1700214"/>
            <a:ext cx="2072821" cy="61912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800" dirty="0">
                <a:solidFill>
                  <a:schemeClr val="tx1"/>
                </a:solidFill>
              </a:rPr>
              <a:t>Poaching</a:t>
            </a:r>
          </a:p>
        </p:txBody>
      </p:sp>
      <p:pic>
        <p:nvPicPr>
          <p:cNvPr id="17414" name="Content Placeholder 3"/>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42988" y="2289176"/>
            <a:ext cx="2078869"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22"/>
          <p:cNvSpPr>
            <a:spLocks noChangeArrowheads="1"/>
          </p:cNvSpPr>
          <p:nvPr/>
        </p:nvSpPr>
        <p:spPr bwMode="gray">
          <a:xfrm>
            <a:off x="442989" y="3779839"/>
            <a:ext cx="2072821" cy="115887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600">
                <a:solidFill>
                  <a:schemeClr val="tx1"/>
                </a:solidFill>
              </a:rPr>
              <a:t>Core Protected </a:t>
            </a:r>
          </a:p>
          <a:p>
            <a:pPr algn="ctr"/>
            <a:r>
              <a:rPr lang="en-US" sz="1600">
                <a:solidFill>
                  <a:schemeClr val="tx1"/>
                </a:solidFill>
              </a:rPr>
              <a:t>Areas</a:t>
            </a:r>
          </a:p>
        </p:txBody>
      </p:sp>
      <p:pic>
        <p:nvPicPr>
          <p:cNvPr id="17416" name="Picture 11" descr="https://lh6.googleusercontent.com/uh4VRrV21l80Ha8OE7O116m4qJhPz-roRo7jLHiZ1YzcmG1vadAaIX8T295KrsCx9x7RoDkfC6mlUiOlXkCtKnWrGiOo1MO7IBnOB5Z08WdrXIkv7EM"/>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341560" y="1312863"/>
            <a:ext cx="3373059"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3" descr="https://lh3.googleusercontent.com/T8HYcbRKA6npQCbuyrwCUQB39E3ZvRyzpk2AJm_1evodNNXdaFjzpsmUh8BD_mwZDebvgqvoCY5N1XsyzlIS7eyBt2nLU_gqjGN5tAkbD5eePC2L7NQ"/>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511274" y="3771900"/>
            <a:ext cx="3973286"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Box 13"/>
          <p:cNvSpPr txBox="1">
            <a:spLocks noChangeArrowheads="1"/>
          </p:cNvSpPr>
          <p:nvPr/>
        </p:nvSpPr>
        <p:spPr bwMode="auto">
          <a:xfrm>
            <a:off x="461131" y="5092701"/>
            <a:ext cx="253848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eaLnBrk="1" hangingPunct="1"/>
            <a:r>
              <a:rPr lang="en-US" sz="1800" b="1" dirty="0">
                <a:solidFill>
                  <a:srgbClr val="FFFF00"/>
                </a:solidFill>
              </a:rPr>
              <a:t>Development of </a:t>
            </a:r>
            <a:r>
              <a:rPr lang="en-US" sz="1800" b="1" dirty="0" smtClean="0">
                <a:solidFill>
                  <a:srgbClr val="FFFF00"/>
                </a:solidFill>
              </a:rPr>
              <a:t>SMART -- </a:t>
            </a:r>
            <a:r>
              <a:rPr lang="en-US" sz="1800" b="1" dirty="0">
                <a:solidFill>
                  <a:srgbClr val="FFFF00"/>
                </a:solidFill>
              </a:rPr>
              <a:t>a tool to help site managers better manage ranger enforcement patrols</a:t>
            </a:r>
            <a:endParaRPr lang="en-SG" sz="1800" b="1" dirty="0">
              <a:solidFill>
                <a:srgbClr val="FFFF00"/>
              </a:solidFill>
            </a:endParaRPr>
          </a:p>
        </p:txBody>
      </p:sp>
      <p:sp>
        <p:nvSpPr>
          <p:cNvPr id="11"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chemeClr val="bg1"/>
                </a:solidFill>
              </a:rPr>
              <a:pPr/>
              <a:t>60</a:t>
            </a:fld>
            <a:endParaRPr lang="en-US" b="1" dirty="0">
              <a:solidFill>
                <a:schemeClr val="bg1"/>
              </a:solidFill>
            </a:endParaRPr>
          </a:p>
        </p:txBody>
      </p:sp>
    </p:spTree>
    <p:extLst>
      <p:ext uri="{BB962C8B-B14F-4D97-AF65-F5344CB8AC3E}">
        <p14:creationId xmlns:p14="http://schemas.microsoft.com/office/powerpoint/2010/main" val="25912015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endParaRPr lang="en-ZA" smtClean="0">
              <a:ea typeface="ＭＳ Ｐゴシック" pitchFamily="34" charset="-128"/>
            </a:endParaRPr>
          </a:p>
        </p:txBody>
      </p:sp>
      <p:pic>
        <p:nvPicPr>
          <p:cNvPr id="38915" name="Picture Placeholder 4" descr="NNR Selection.jpg"/>
          <p:cNvPicPr>
            <a:picLocks noGrp="1" noChangeAspect="1"/>
          </p:cNvPicPr>
          <p:nvPr>
            <p:ph type="pic" idx="1"/>
          </p:nvPr>
        </p:nvPicPr>
        <p:blipFill>
          <a:blip r:embed="rId2" cstate="email"/>
          <a:srcRect/>
          <a:stretch>
            <a:fillRect/>
          </a:stretch>
        </p:blipFill>
        <p:spPr>
          <a:xfrm>
            <a:off x="1371600" y="927100"/>
            <a:ext cx="6281738" cy="4711700"/>
          </a:xfrm>
        </p:spPr>
      </p:pic>
      <p:sp>
        <p:nvSpPr>
          <p:cNvPr id="38916" name="Text Placeholder 3"/>
          <p:cNvSpPr>
            <a:spLocks noGrp="1"/>
          </p:cNvSpPr>
          <p:nvPr>
            <p:ph type="body" sz="half" idx="2"/>
          </p:nvPr>
        </p:nvSpPr>
        <p:spPr>
          <a:xfrm>
            <a:off x="1792288" y="5621338"/>
            <a:ext cx="5486400" cy="804862"/>
          </a:xfrm>
        </p:spPr>
        <p:txBody>
          <a:bodyPr/>
          <a:lstStyle/>
          <a:p>
            <a:pPr algn="ctr" eaLnBrk="1" hangingPunct="1"/>
            <a:r>
              <a:rPr lang="en-ZA" sz="2000" i="1" dirty="0" err="1" smtClean="0">
                <a:solidFill>
                  <a:srgbClr val="FFFF00"/>
                </a:solidFill>
                <a:ea typeface="ＭＳ Ｐゴシック" pitchFamily="34" charset="-128"/>
              </a:rPr>
              <a:t>Niassa</a:t>
            </a:r>
            <a:r>
              <a:rPr lang="en-ZA" sz="2000" i="1" dirty="0" smtClean="0">
                <a:solidFill>
                  <a:srgbClr val="FFFF00"/>
                </a:solidFill>
                <a:ea typeface="ＭＳ Ｐゴシック" pitchFamily="34" charset="-128"/>
              </a:rPr>
              <a:t> National Reserve Selection 2012</a:t>
            </a:r>
          </a:p>
        </p:txBody>
      </p:sp>
      <p:sp>
        <p:nvSpPr>
          <p:cNvPr id="38918" name="Rectangle 2"/>
          <p:cNvSpPr>
            <a:spLocks noChangeArrowheads="1"/>
          </p:cNvSpPr>
          <p:nvPr/>
        </p:nvSpPr>
        <p:spPr bwMode="auto">
          <a:xfrm>
            <a:off x="177800" y="127000"/>
            <a:ext cx="8302273" cy="523220"/>
          </a:xfrm>
          <a:prstGeom prst="rect">
            <a:avLst/>
          </a:prstGeom>
          <a:noFill/>
          <a:ln w="9525">
            <a:noFill/>
            <a:miter lim="800000"/>
            <a:headEnd/>
            <a:tailEnd/>
          </a:ln>
        </p:spPr>
        <p:txBody>
          <a:bodyPr wrap="none">
            <a:spAutoFit/>
          </a:bodyPr>
          <a:lstStyle/>
          <a:p>
            <a:pPr algn="ctr">
              <a:spcAft>
                <a:spcPts val="1200"/>
              </a:spcAft>
            </a:pPr>
            <a:r>
              <a:rPr lang="en-US" sz="2800" dirty="0">
                <a:solidFill>
                  <a:srgbClr val="FFFF00"/>
                </a:solidFill>
                <a:latin typeface="Century Gothic" pitchFamily="34" charset="0"/>
              </a:rPr>
              <a:t>Better guard </a:t>
            </a:r>
            <a:r>
              <a:rPr lang="en-US" sz="2800" dirty="0" smtClean="0">
                <a:solidFill>
                  <a:srgbClr val="FFFF00"/>
                </a:solidFill>
                <a:latin typeface="Century Gothic" pitchFamily="34" charset="0"/>
              </a:rPr>
              <a:t>and ranger selection </a:t>
            </a:r>
            <a:r>
              <a:rPr lang="en-US" sz="2800" dirty="0">
                <a:solidFill>
                  <a:srgbClr val="FFFF00"/>
                </a:solidFill>
                <a:latin typeface="Century Gothic" pitchFamily="34" charset="0"/>
              </a:rPr>
              <a:t>and training</a:t>
            </a:r>
          </a:p>
        </p:txBody>
      </p:sp>
      <p:sp>
        <p:nvSpPr>
          <p:cNvPr id="6"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chemeClr val="bg1"/>
                </a:solidFill>
              </a:rPr>
              <a:pPr/>
              <a:t>61</a:t>
            </a:fld>
            <a:endParaRPr lang="en-US" b="1" dirty="0">
              <a:solidFill>
                <a:schemeClr val="bg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152400" y="76200"/>
            <a:ext cx="8610600" cy="954088"/>
          </a:xfrm>
          <a:prstGeom prst="rect">
            <a:avLst/>
          </a:prstGeom>
          <a:noFill/>
          <a:ln w="9525">
            <a:noFill/>
            <a:miter lim="800000"/>
            <a:headEnd/>
            <a:tailEnd/>
          </a:ln>
        </p:spPr>
        <p:txBody>
          <a:bodyPr>
            <a:spAutoFit/>
          </a:bodyPr>
          <a:lstStyle/>
          <a:p>
            <a:pPr>
              <a:spcAft>
                <a:spcPts val="1200"/>
              </a:spcAft>
            </a:pPr>
            <a:r>
              <a:rPr lang="en-US" sz="2800" dirty="0">
                <a:solidFill>
                  <a:srgbClr val="FFFFFF"/>
                </a:solidFill>
                <a:latin typeface="Century Gothic" pitchFamily="34" charset="0"/>
              </a:rPr>
              <a:t>Targeting </a:t>
            </a:r>
            <a:r>
              <a:rPr lang="en-US" sz="2800" dirty="0" smtClean="0">
                <a:solidFill>
                  <a:srgbClr val="FFFFFF"/>
                </a:solidFill>
                <a:latin typeface="Century Gothic" pitchFamily="34" charset="0"/>
              </a:rPr>
              <a:t>efforts </a:t>
            </a:r>
            <a:r>
              <a:rPr lang="en-US" sz="2800" dirty="0">
                <a:solidFill>
                  <a:srgbClr val="FFFFFF"/>
                </a:solidFill>
                <a:latin typeface="Century Gothic" pitchFamily="34" charset="0"/>
              </a:rPr>
              <a:t>through aerial surveillance and intelligence networks</a:t>
            </a:r>
          </a:p>
        </p:txBody>
      </p:sp>
      <p:pic>
        <p:nvPicPr>
          <p:cNvPr id="40963" name="Picture 14" descr="OPS_1.jpg"/>
          <p:cNvPicPr>
            <a:picLocks noChangeAspect="1" noChangeArrowheads="1"/>
          </p:cNvPicPr>
          <p:nvPr/>
        </p:nvPicPr>
        <p:blipFill>
          <a:blip r:embed="rId2" cstate="email"/>
          <a:srcRect/>
          <a:stretch>
            <a:fillRect/>
          </a:stretch>
        </p:blipFill>
        <p:spPr bwMode="auto">
          <a:xfrm>
            <a:off x="6248400" y="4876800"/>
            <a:ext cx="2743200" cy="1828800"/>
          </a:xfrm>
          <a:prstGeom prst="rect">
            <a:avLst/>
          </a:prstGeom>
          <a:noFill/>
          <a:ln w="9525">
            <a:noFill/>
            <a:miter lim="800000"/>
            <a:headEnd/>
            <a:tailEnd/>
          </a:ln>
        </p:spPr>
      </p:pic>
      <p:pic>
        <p:nvPicPr>
          <p:cNvPr id="40964" name="Picture 15" descr="DSC_0108.jpg"/>
          <p:cNvPicPr>
            <a:picLocks noChangeAspect="1" noChangeArrowheads="1"/>
          </p:cNvPicPr>
          <p:nvPr/>
        </p:nvPicPr>
        <p:blipFill>
          <a:blip r:embed="rId3" cstate="email"/>
          <a:srcRect/>
          <a:stretch>
            <a:fillRect/>
          </a:stretch>
        </p:blipFill>
        <p:spPr bwMode="auto">
          <a:xfrm>
            <a:off x="2819400" y="2209800"/>
            <a:ext cx="2743200" cy="1838325"/>
          </a:xfrm>
          <a:prstGeom prst="rect">
            <a:avLst/>
          </a:prstGeom>
          <a:noFill/>
          <a:ln w="9525">
            <a:noFill/>
            <a:miter lim="800000"/>
            <a:headEnd/>
            <a:tailEnd/>
          </a:ln>
        </p:spPr>
      </p:pic>
      <p:pic>
        <p:nvPicPr>
          <p:cNvPr id="40965" name="Picture 13" descr="DSC_0030.JPG"/>
          <p:cNvPicPr>
            <a:picLocks noChangeAspect="1" noChangeArrowheads="1"/>
          </p:cNvPicPr>
          <p:nvPr/>
        </p:nvPicPr>
        <p:blipFill>
          <a:blip r:embed="rId4" cstate="email"/>
          <a:srcRect/>
          <a:stretch>
            <a:fillRect/>
          </a:stretch>
        </p:blipFill>
        <p:spPr bwMode="auto">
          <a:xfrm>
            <a:off x="4800600" y="3657600"/>
            <a:ext cx="2743200" cy="1838325"/>
          </a:xfrm>
          <a:prstGeom prst="rect">
            <a:avLst/>
          </a:prstGeom>
          <a:noFill/>
          <a:ln w="9525">
            <a:noFill/>
            <a:miter lim="800000"/>
            <a:headEnd/>
            <a:tailEnd/>
          </a:ln>
        </p:spPr>
      </p:pic>
      <p:sp>
        <p:nvSpPr>
          <p:cNvPr id="40966" name="Text Box 10"/>
          <p:cNvSpPr txBox="1">
            <a:spLocks noChangeArrowheads="1"/>
          </p:cNvSpPr>
          <p:nvPr/>
        </p:nvSpPr>
        <p:spPr bwMode="auto">
          <a:xfrm>
            <a:off x="3200400" y="6975475"/>
            <a:ext cx="2743200" cy="239713"/>
          </a:xfrm>
          <a:prstGeom prst="rect">
            <a:avLst/>
          </a:prstGeom>
          <a:solidFill>
            <a:srgbClr val="FFFFFF"/>
          </a:solidFill>
          <a:ln w="9525">
            <a:noFill/>
            <a:miter lim="800000"/>
            <a:headEnd/>
            <a:tailEnd/>
          </a:ln>
        </p:spPr>
        <p:txBody>
          <a:bodyPr>
            <a:spAutoFit/>
          </a:bodyPr>
          <a:lstStyle/>
          <a:p>
            <a:r>
              <a:rPr lang="en-US" sz="1000" i="1">
                <a:latin typeface="Cambria" pitchFamily="18" charset="0"/>
                <a:ea typeface="MS Mincho" pitchFamily="49" charset="-128"/>
              </a:rPr>
              <a:t> </a:t>
            </a:r>
            <a:endParaRPr lang="en-US" sz="1200">
              <a:latin typeface="Cambria" pitchFamily="18" charset="0"/>
              <a:ea typeface="MS Mincho" pitchFamily="49" charset="-128"/>
            </a:endParaRPr>
          </a:p>
        </p:txBody>
      </p:sp>
      <p:pic>
        <p:nvPicPr>
          <p:cNvPr id="40967" name="Picture 16" descr="7c-KiloDelta"/>
          <p:cNvPicPr>
            <a:picLocks noChangeAspect="1" noChangeArrowheads="1"/>
          </p:cNvPicPr>
          <p:nvPr/>
        </p:nvPicPr>
        <p:blipFill>
          <a:blip r:embed="rId5" cstate="email"/>
          <a:srcRect/>
          <a:stretch>
            <a:fillRect/>
          </a:stretch>
        </p:blipFill>
        <p:spPr bwMode="auto">
          <a:xfrm>
            <a:off x="5638800" y="914400"/>
            <a:ext cx="2876550" cy="2152650"/>
          </a:xfrm>
          <a:prstGeom prst="rect">
            <a:avLst/>
          </a:prstGeom>
          <a:noFill/>
          <a:ln w="9525">
            <a:noFill/>
            <a:miter lim="800000"/>
            <a:headEnd/>
            <a:tailEnd/>
          </a:ln>
        </p:spPr>
      </p:pic>
      <p:pic>
        <p:nvPicPr>
          <p:cNvPr id="40968" name="Picture 17"/>
          <p:cNvPicPr>
            <a:picLocks noChangeAspect="1" noChangeArrowheads="1"/>
          </p:cNvPicPr>
          <p:nvPr/>
        </p:nvPicPr>
        <p:blipFill>
          <a:blip r:embed="rId6" cstate="email"/>
          <a:srcRect/>
          <a:stretch>
            <a:fillRect/>
          </a:stretch>
        </p:blipFill>
        <p:spPr bwMode="auto">
          <a:xfrm>
            <a:off x="762000" y="4465638"/>
            <a:ext cx="3590925" cy="2392362"/>
          </a:xfrm>
          <a:prstGeom prst="rect">
            <a:avLst/>
          </a:prstGeom>
          <a:noFill/>
          <a:ln w="9525">
            <a:noFill/>
            <a:miter lim="800000"/>
            <a:headEnd/>
            <a:tailEnd/>
          </a:ln>
        </p:spPr>
      </p:pic>
      <p:pic>
        <p:nvPicPr>
          <p:cNvPr id="40969" name="Picture 18"/>
          <p:cNvPicPr>
            <a:picLocks noChangeAspect="1" noChangeArrowheads="1"/>
          </p:cNvPicPr>
          <p:nvPr/>
        </p:nvPicPr>
        <p:blipFill>
          <a:blip r:embed="rId7" cstate="email"/>
          <a:srcRect/>
          <a:stretch>
            <a:fillRect/>
          </a:stretch>
        </p:blipFill>
        <p:spPr bwMode="auto">
          <a:xfrm>
            <a:off x="228600" y="1524000"/>
            <a:ext cx="3352800" cy="2362200"/>
          </a:xfrm>
          <a:prstGeom prst="rect">
            <a:avLst/>
          </a:prstGeom>
          <a:noFill/>
          <a:ln w="9525">
            <a:solidFill>
              <a:schemeClr val="tx1"/>
            </a:solidFill>
            <a:miter lim="800000"/>
            <a:headEnd/>
            <a:tailEnd/>
          </a:ln>
        </p:spPr>
      </p:pic>
      <p:sp>
        <p:nvSpPr>
          <p:cNvPr id="10"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chemeClr val="bg1"/>
                </a:solidFill>
              </a:rPr>
              <a:pPr/>
              <a:t>62</a:t>
            </a:fld>
            <a:endParaRPr lang="en-US" b="1" dirty="0">
              <a:solidFill>
                <a:schemeClr val="bg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457200" y="76200"/>
            <a:ext cx="8229600" cy="1143000"/>
          </a:xfrm>
        </p:spPr>
        <p:txBody>
          <a:bodyPr/>
          <a:lstStyle/>
          <a:p>
            <a:pPr eaLnBrk="1" hangingPunct="1"/>
            <a:r>
              <a:rPr lang="en-US" sz="2400" dirty="0" smtClean="0">
                <a:solidFill>
                  <a:srgbClr val="FFFF00"/>
                </a:solidFill>
                <a:ea typeface="ＭＳ Ｐゴシック" pitchFamily="34" charset="-128"/>
              </a:rPr>
              <a:t>Wildlife trade chain from poaching to sale – </a:t>
            </a:r>
            <a:br>
              <a:rPr lang="en-US" sz="2400" dirty="0" smtClean="0">
                <a:solidFill>
                  <a:srgbClr val="FFFF00"/>
                </a:solidFill>
                <a:ea typeface="ＭＳ Ｐゴシック" pitchFamily="34" charset="-128"/>
              </a:rPr>
            </a:br>
            <a:r>
              <a:rPr lang="en-US" sz="2400" dirty="0" smtClean="0">
                <a:solidFill>
                  <a:srgbClr val="FFFF00"/>
                </a:solidFill>
                <a:ea typeface="ＭＳ Ｐゴシック" pitchFamily="34" charset="-128"/>
              </a:rPr>
              <a:t>Level 1: The Site</a:t>
            </a:r>
          </a:p>
        </p:txBody>
      </p:sp>
      <p:pic>
        <p:nvPicPr>
          <p:cNvPr id="19460"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072" y="1309688"/>
            <a:ext cx="7973786"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9" descr="legend_rout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68798" y="1295401"/>
            <a:ext cx="2375202" cy="2544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2" name="TextBox 1"/>
          <p:cNvSpPr txBox="1">
            <a:spLocks noChangeArrowheads="1"/>
          </p:cNvSpPr>
          <p:nvPr/>
        </p:nvSpPr>
        <p:spPr bwMode="auto">
          <a:xfrm>
            <a:off x="792238" y="1446213"/>
            <a:ext cx="29474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eaLnBrk="1" hangingPunct="1"/>
            <a:r>
              <a:rPr lang="en-US" sz="2000"/>
              <a:t>SMART PATROLS 2004</a:t>
            </a:r>
          </a:p>
        </p:txBody>
      </p:sp>
      <p:sp>
        <p:nvSpPr>
          <p:cNvPr id="6"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chemeClr val="bg1"/>
                </a:solidFill>
              </a:rPr>
              <a:pPr/>
              <a:t>63</a:t>
            </a:fld>
            <a:endParaRPr lang="en-US" b="1" dirty="0">
              <a:solidFill>
                <a:schemeClr val="bg1"/>
              </a:solidFill>
            </a:endParaRPr>
          </a:p>
        </p:txBody>
      </p:sp>
    </p:spTree>
    <p:extLst>
      <p:ext uri="{BB962C8B-B14F-4D97-AF65-F5344CB8AC3E}">
        <p14:creationId xmlns:p14="http://schemas.microsoft.com/office/powerpoint/2010/main" val="6388013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3" name="Title 1"/>
          <p:cNvSpPr>
            <a:spLocks noGrp="1"/>
          </p:cNvSpPr>
          <p:nvPr>
            <p:ph type="title"/>
          </p:nvPr>
        </p:nvSpPr>
        <p:spPr>
          <a:xfrm>
            <a:off x="457200" y="-152400"/>
            <a:ext cx="8229600" cy="1143000"/>
          </a:xfrm>
        </p:spPr>
        <p:txBody>
          <a:bodyPr/>
          <a:lstStyle/>
          <a:p>
            <a:pPr eaLnBrk="1" hangingPunct="1"/>
            <a:r>
              <a:rPr lang="en-US" sz="2400" dirty="0" smtClean="0">
                <a:solidFill>
                  <a:srgbClr val="FFFF00"/>
                </a:solidFill>
                <a:ea typeface="ＭＳ Ｐゴシック" pitchFamily="34" charset="-128"/>
              </a:rPr>
              <a:t>Wildlife trade chain from poaching to sale – </a:t>
            </a:r>
            <a:br>
              <a:rPr lang="en-US" sz="2400" dirty="0" smtClean="0">
                <a:solidFill>
                  <a:srgbClr val="FFFF00"/>
                </a:solidFill>
                <a:ea typeface="ＭＳ Ｐゴシック" pitchFamily="34" charset="-128"/>
              </a:rPr>
            </a:br>
            <a:r>
              <a:rPr lang="en-US" sz="2400" dirty="0" smtClean="0">
                <a:solidFill>
                  <a:srgbClr val="FFFF00"/>
                </a:solidFill>
                <a:ea typeface="ＭＳ Ｐゴシック" pitchFamily="34" charset="-128"/>
              </a:rPr>
              <a:t>Level 1: The Site</a:t>
            </a:r>
          </a:p>
        </p:txBody>
      </p:sp>
      <p:pic>
        <p:nvPicPr>
          <p:cNvPr id="20484" name="Picture 8" descr="patrol_rout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 y="1004888"/>
            <a:ext cx="7304012"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descr="legend_rout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768798" y="1295401"/>
            <a:ext cx="2375202" cy="2544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6" name="TextBox 11"/>
          <p:cNvSpPr txBox="1">
            <a:spLocks noChangeArrowheads="1"/>
          </p:cNvSpPr>
          <p:nvPr/>
        </p:nvSpPr>
        <p:spPr bwMode="auto">
          <a:xfrm>
            <a:off x="792238" y="1446213"/>
            <a:ext cx="29283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eaLnBrk="1" hangingPunct="1"/>
            <a:r>
              <a:rPr lang="en-US" sz="2000"/>
              <a:t>SMART PATROLS 2011</a:t>
            </a:r>
          </a:p>
        </p:txBody>
      </p:sp>
      <p:sp>
        <p:nvSpPr>
          <p:cNvPr id="6"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chemeClr val="bg1"/>
                </a:solidFill>
              </a:rPr>
              <a:pPr/>
              <a:t>64</a:t>
            </a:fld>
            <a:endParaRPr lang="en-US" b="1" dirty="0">
              <a:solidFill>
                <a:schemeClr val="bg1"/>
              </a:solidFill>
            </a:endParaRPr>
          </a:p>
        </p:txBody>
      </p:sp>
    </p:spTree>
    <p:extLst>
      <p:ext uri="{BB962C8B-B14F-4D97-AF65-F5344CB8AC3E}">
        <p14:creationId xmlns:p14="http://schemas.microsoft.com/office/powerpoint/2010/main" val="20776846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1"/>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15950" y="1052513"/>
            <a:ext cx="852487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4"/>
          <p:cNvSpPr txBox="1">
            <a:spLocks noChangeArrowheads="1"/>
          </p:cNvSpPr>
          <p:nvPr/>
        </p:nvSpPr>
        <p:spPr bwMode="auto">
          <a:xfrm>
            <a:off x="250825" y="260350"/>
            <a:ext cx="3543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00"/>
                </a:solidFill>
                <a:latin typeface="Arial" charset="0"/>
              </a:defRPr>
            </a:lvl1pPr>
            <a:lvl2pPr marL="742950" indent="-285750" eaLnBrk="0" hangingPunct="0">
              <a:defRPr sz="2400">
                <a:solidFill>
                  <a:srgbClr val="FFFF00"/>
                </a:solidFill>
                <a:latin typeface="Arial" charset="0"/>
              </a:defRPr>
            </a:lvl2pPr>
            <a:lvl3pPr marL="1143000" indent="-228600" eaLnBrk="0" hangingPunct="0">
              <a:defRPr sz="2400">
                <a:solidFill>
                  <a:srgbClr val="FFFF00"/>
                </a:solidFill>
                <a:latin typeface="Arial" charset="0"/>
              </a:defRPr>
            </a:lvl3pPr>
            <a:lvl4pPr marL="1600200" indent="-228600" eaLnBrk="0" hangingPunct="0">
              <a:defRPr sz="2400">
                <a:solidFill>
                  <a:srgbClr val="FFFF00"/>
                </a:solidFill>
                <a:latin typeface="Arial" charset="0"/>
              </a:defRPr>
            </a:lvl4pPr>
            <a:lvl5pPr marL="2057400" indent="-228600" eaLnBrk="0" hangingPunct="0">
              <a:defRPr sz="2400">
                <a:solidFill>
                  <a:srgbClr val="FFFF00"/>
                </a:solidFill>
                <a:latin typeface="Arial" charset="0"/>
              </a:defRPr>
            </a:lvl5pPr>
            <a:lvl6pPr marL="2514600" indent="-228600" eaLnBrk="0" fontAlgn="base" hangingPunct="0">
              <a:spcBef>
                <a:spcPct val="0"/>
              </a:spcBef>
              <a:spcAft>
                <a:spcPct val="0"/>
              </a:spcAft>
              <a:defRPr sz="2400">
                <a:solidFill>
                  <a:srgbClr val="FFFF00"/>
                </a:solidFill>
                <a:latin typeface="Arial" charset="0"/>
              </a:defRPr>
            </a:lvl6pPr>
            <a:lvl7pPr marL="2971800" indent="-228600" eaLnBrk="0" fontAlgn="base" hangingPunct="0">
              <a:spcBef>
                <a:spcPct val="0"/>
              </a:spcBef>
              <a:spcAft>
                <a:spcPct val="0"/>
              </a:spcAft>
              <a:defRPr sz="2400">
                <a:solidFill>
                  <a:srgbClr val="FFFF00"/>
                </a:solidFill>
                <a:latin typeface="Arial" charset="0"/>
              </a:defRPr>
            </a:lvl7pPr>
            <a:lvl8pPr marL="3429000" indent="-228600" eaLnBrk="0" fontAlgn="base" hangingPunct="0">
              <a:spcBef>
                <a:spcPct val="0"/>
              </a:spcBef>
              <a:spcAft>
                <a:spcPct val="0"/>
              </a:spcAft>
              <a:defRPr sz="2400">
                <a:solidFill>
                  <a:srgbClr val="FFFF00"/>
                </a:solidFill>
                <a:latin typeface="Arial" charset="0"/>
              </a:defRPr>
            </a:lvl8pPr>
            <a:lvl9pPr marL="3886200" indent="-228600" eaLnBrk="0" fontAlgn="base" hangingPunct="0">
              <a:spcBef>
                <a:spcPct val="0"/>
              </a:spcBef>
              <a:spcAft>
                <a:spcPct val="0"/>
              </a:spcAft>
              <a:defRPr sz="2400">
                <a:solidFill>
                  <a:srgbClr val="FFFF00"/>
                </a:solidFill>
                <a:latin typeface="Arial" charset="0"/>
              </a:defRPr>
            </a:lvl9pPr>
          </a:lstStyle>
          <a:p>
            <a:pPr eaLnBrk="1" hangingPunct="1"/>
            <a:r>
              <a:rPr lang="en-US"/>
              <a:t>Nouabale Ndoki, Congo.</a:t>
            </a:r>
          </a:p>
        </p:txBody>
      </p:sp>
      <p:pic>
        <p:nvPicPr>
          <p:cNvPr id="6" name="Chart 3"/>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388" y="3789363"/>
            <a:ext cx="4537075" cy="2735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Oval 6"/>
          <p:cNvSpPr/>
          <p:nvPr/>
        </p:nvSpPr>
        <p:spPr>
          <a:xfrm>
            <a:off x="2916238" y="5229225"/>
            <a:ext cx="863600" cy="12239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a:endCxn id="12" idx="1"/>
          </p:cNvCxnSpPr>
          <p:nvPr/>
        </p:nvCxnSpPr>
        <p:spPr>
          <a:xfrm>
            <a:off x="3779838" y="5829300"/>
            <a:ext cx="1098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a:spLocks noChangeArrowheads="1"/>
          </p:cNvSpPr>
          <p:nvPr/>
        </p:nvSpPr>
        <p:spPr bwMode="auto">
          <a:xfrm>
            <a:off x="4878388" y="5229225"/>
            <a:ext cx="41576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00"/>
                </a:solidFill>
                <a:latin typeface="Arial" charset="0"/>
              </a:defRPr>
            </a:lvl1pPr>
            <a:lvl2pPr marL="742950" indent="-285750" eaLnBrk="0" hangingPunct="0">
              <a:defRPr sz="2400">
                <a:solidFill>
                  <a:srgbClr val="FFFF00"/>
                </a:solidFill>
                <a:latin typeface="Arial" charset="0"/>
              </a:defRPr>
            </a:lvl2pPr>
            <a:lvl3pPr marL="1143000" indent="-228600" eaLnBrk="0" hangingPunct="0">
              <a:defRPr sz="2400">
                <a:solidFill>
                  <a:srgbClr val="FFFF00"/>
                </a:solidFill>
                <a:latin typeface="Arial" charset="0"/>
              </a:defRPr>
            </a:lvl3pPr>
            <a:lvl4pPr marL="1600200" indent="-228600" eaLnBrk="0" hangingPunct="0">
              <a:defRPr sz="2400">
                <a:solidFill>
                  <a:srgbClr val="FFFF00"/>
                </a:solidFill>
                <a:latin typeface="Arial" charset="0"/>
              </a:defRPr>
            </a:lvl4pPr>
            <a:lvl5pPr marL="2057400" indent="-228600" eaLnBrk="0" hangingPunct="0">
              <a:defRPr sz="2400">
                <a:solidFill>
                  <a:srgbClr val="FFFF00"/>
                </a:solidFill>
                <a:latin typeface="Arial" charset="0"/>
              </a:defRPr>
            </a:lvl5pPr>
            <a:lvl6pPr marL="2514600" indent="-228600" eaLnBrk="0" fontAlgn="base" hangingPunct="0">
              <a:spcBef>
                <a:spcPct val="0"/>
              </a:spcBef>
              <a:spcAft>
                <a:spcPct val="0"/>
              </a:spcAft>
              <a:defRPr sz="2400">
                <a:solidFill>
                  <a:srgbClr val="FFFF00"/>
                </a:solidFill>
                <a:latin typeface="Arial" charset="0"/>
              </a:defRPr>
            </a:lvl6pPr>
            <a:lvl7pPr marL="2971800" indent="-228600" eaLnBrk="0" fontAlgn="base" hangingPunct="0">
              <a:spcBef>
                <a:spcPct val="0"/>
              </a:spcBef>
              <a:spcAft>
                <a:spcPct val="0"/>
              </a:spcAft>
              <a:defRPr sz="2400">
                <a:solidFill>
                  <a:srgbClr val="FFFF00"/>
                </a:solidFill>
                <a:latin typeface="Arial" charset="0"/>
              </a:defRPr>
            </a:lvl7pPr>
            <a:lvl8pPr marL="3429000" indent="-228600" eaLnBrk="0" fontAlgn="base" hangingPunct="0">
              <a:spcBef>
                <a:spcPct val="0"/>
              </a:spcBef>
              <a:spcAft>
                <a:spcPct val="0"/>
              </a:spcAft>
              <a:defRPr sz="2400">
                <a:solidFill>
                  <a:srgbClr val="FFFF00"/>
                </a:solidFill>
                <a:latin typeface="Arial" charset="0"/>
              </a:defRPr>
            </a:lvl8pPr>
            <a:lvl9pPr marL="3886200" indent="-228600" eaLnBrk="0" fontAlgn="base" hangingPunct="0">
              <a:spcBef>
                <a:spcPct val="0"/>
              </a:spcBef>
              <a:spcAft>
                <a:spcPct val="0"/>
              </a:spcAft>
              <a:defRPr sz="2400">
                <a:solidFill>
                  <a:srgbClr val="FFFF00"/>
                </a:solidFill>
                <a:latin typeface="Arial" charset="0"/>
              </a:defRPr>
            </a:lvl9pPr>
          </a:lstStyle>
          <a:p>
            <a:pPr eaLnBrk="1" hangingPunct="1"/>
            <a:r>
              <a:rPr lang="en-US">
                <a:solidFill>
                  <a:srgbClr val="FF0000"/>
                </a:solidFill>
              </a:rPr>
              <a:t>Inside the National Park, with long-term enforcement programs.</a:t>
            </a:r>
          </a:p>
        </p:txBody>
      </p:sp>
      <p:sp>
        <p:nvSpPr>
          <p:cNvPr id="8"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chemeClr val="bg1"/>
                </a:solidFill>
              </a:rPr>
              <a:pPr/>
              <a:t>65</a:t>
            </a:fld>
            <a:endParaRPr lang="en-US" b="1" dirty="0">
              <a:solidFill>
                <a:schemeClr val="bg1"/>
              </a:solidFill>
            </a:endParaRPr>
          </a:p>
        </p:txBody>
      </p:sp>
    </p:spTree>
    <p:extLst>
      <p:ext uri="{BB962C8B-B14F-4D97-AF65-F5344CB8AC3E}">
        <p14:creationId xmlns:p14="http://schemas.microsoft.com/office/powerpoint/2010/main" val="984158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1000"/>
                            </p:stCondLst>
                            <p:childTnLst>
                              <p:par>
                                <p:cTn id="9" presetID="53" presetClass="entr" presetSubtype="16"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nodeType="afterGroup">
                            <p:stCondLst>
                              <p:cond delay="20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nodeType="afterGroup">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1" descr="C:\Downloads\BBS_Informant.jpg"/>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4289275" y="3400425"/>
            <a:ext cx="4186464" cy="3508375"/>
          </a:xfrm>
          <a:noFill/>
        </p:spPr>
      </p:pic>
      <p:sp>
        <p:nvSpPr>
          <p:cNvPr id="22531" name="Title 1"/>
          <p:cNvSpPr>
            <a:spLocks noGrp="1"/>
          </p:cNvSpPr>
          <p:nvPr>
            <p:ph type="title"/>
          </p:nvPr>
        </p:nvSpPr>
        <p:spPr>
          <a:xfrm>
            <a:off x="457200" y="-76200"/>
            <a:ext cx="8229600" cy="1143000"/>
          </a:xfrm>
        </p:spPr>
        <p:txBody>
          <a:bodyPr/>
          <a:lstStyle/>
          <a:p>
            <a:pPr eaLnBrk="1" hangingPunct="1"/>
            <a:r>
              <a:rPr lang="en-US" sz="2400" dirty="0" smtClean="0">
                <a:solidFill>
                  <a:srgbClr val="FFFF00"/>
                </a:solidFill>
                <a:ea typeface="ＭＳ Ｐゴシック" pitchFamily="34" charset="-128"/>
              </a:rPr>
              <a:t>Wildlife trade chain from poaching to sale – </a:t>
            </a:r>
            <a:br>
              <a:rPr lang="en-US" sz="2400" dirty="0" smtClean="0">
                <a:solidFill>
                  <a:srgbClr val="FFFF00"/>
                </a:solidFill>
                <a:ea typeface="ＭＳ Ｐゴシック" pitchFamily="34" charset="-128"/>
              </a:rPr>
            </a:br>
            <a:r>
              <a:rPr lang="en-US" sz="2400" dirty="0" smtClean="0">
                <a:solidFill>
                  <a:srgbClr val="FFFF00"/>
                </a:solidFill>
                <a:ea typeface="ＭＳ Ｐゴシック" pitchFamily="34" charset="-128"/>
              </a:rPr>
              <a:t>Level 2: The Landscape/ trafficking</a:t>
            </a:r>
          </a:p>
        </p:txBody>
      </p:sp>
      <p:sp>
        <p:nvSpPr>
          <p:cNvPr id="22532" name="ValueChainHeader"/>
          <p:cNvSpPr>
            <a:spLocks noChangeArrowheads="1"/>
          </p:cNvSpPr>
          <p:nvPr/>
        </p:nvSpPr>
        <p:spPr bwMode="auto">
          <a:xfrm>
            <a:off x="458108" y="1196975"/>
            <a:ext cx="2208892" cy="533400"/>
          </a:xfrm>
          <a:prstGeom prst="chevron">
            <a:avLst>
              <a:gd name="adj" fmla="val 27740"/>
            </a:avLst>
          </a:prstGeom>
          <a:solidFill>
            <a:schemeClr val="tx2"/>
          </a:solidFill>
          <a:ln w="9525">
            <a:solidFill>
              <a:schemeClr val="bg1"/>
            </a:solidFill>
            <a:miter lim="800000"/>
            <a:headEnd/>
            <a:tailEnd/>
          </a:ln>
        </p:spPr>
        <p:txBody>
          <a:bodyPr lIns="182880" tIns="91440" bIns="91440" anchor="ctr"/>
          <a:lstStyle/>
          <a:p>
            <a:pPr algn="ctr" eaLnBrk="0" hangingPunct="0"/>
            <a:r>
              <a:rPr lang="en-US" sz="1600" b="1">
                <a:solidFill>
                  <a:srgbClr val="FFFFFF"/>
                </a:solidFill>
              </a:rPr>
              <a:t>Landscape</a:t>
            </a:r>
          </a:p>
        </p:txBody>
      </p:sp>
      <p:sp>
        <p:nvSpPr>
          <p:cNvPr id="22533" name="Rectangle 30"/>
          <p:cNvSpPr>
            <a:spLocks noChangeArrowheads="1"/>
          </p:cNvSpPr>
          <p:nvPr/>
        </p:nvSpPr>
        <p:spPr bwMode="gray">
          <a:xfrm>
            <a:off x="465667" y="1700214"/>
            <a:ext cx="2072822" cy="61912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800">
                <a:solidFill>
                  <a:schemeClr val="tx1"/>
                </a:solidFill>
              </a:rPr>
              <a:t>Criminal networks</a:t>
            </a:r>
          </a:p>
        </p:txBody>
      </p:sp>
      <p:pic>
        <p:nvPicPr>
          <p:cNvPr id="22534" name="Picture 18" descr="IMG_0926.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0441" y="2301876"/>
            <a:ext cx="2025952"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Rectangle 30"/>
          <p:cNvSpPr>
            <a:spLocks noChangeArrowheads="1"/>
          </p:cNvSpPr>
          <p:nvPr/>
        </p:nvSpPr>
        <p:spPr bwMode="gray">
          <a:xfrm>
            <a:off x="465667" y="3779839"/>
            <a:ext cx="2072822" cy="115887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600" dirty="0">
                <a:solidFill>
                  <a:schemeClr val="tx1"/>
                </a:solidFill>
              </a:rPr>
              <a:t>Towns and villages in </a:t>
            </a:r>
          </a:p>
          <a:p>
            <a:pPr algn="ctr"/>
            <a:r>
              <a:rPr lang="en-US" sz="1600" dirty="0" smtClean="0">
                <a:solidFill>
                  <a:schemeClr val="tx1"/>
                </a:solidFill>
              </a:rPr>
              <a:t>&amp; around </a:t>
            </a:r>
            <a:r>
              <a:rPr lang="en-US" sz="1600" dirty="0">
                <a:solidFill>
                  <a:schemeClr val="tx1"/>
                </a:solidFill>
              </a:rPr>
              <a:t>landscapes </a:t>
            </a:r>
          </a:p>
          <a:p>
            <a:pPr algn="ctr"/>
            <a:r>
              <a:rPr lang="en-US" sz="1600" dirty="0">
                <a:solidFill>
                  <a:schemeClr val="tx1"/>
                </a:solidFill>
              </a:rPr>
              <a:t>where middlemen</a:t>
            </a:r>
          </a:p>
          <a:p>
            <a:pPr algn="ctr"/>
            <a:r>
              <a:rPr lang="en-US" sz="1600" dirty="0">
                <a:solidFill>
                  <a:schemeClr val="tx1"/>
                </a:solidFill>
              </a:rPr>
              <a:t>buy and sell wildlife</a:t>
            </a:r>
          </a:p>
        </p:txBody>
      </p:sp>
      <p:pic>
        <p:nvPicPr>
          <p:cNvPr id="22536" name="Picture 18" descr="9_skin_trader_Lampu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037036" y="1090614"/>
            <a:ext cx="3106964"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4" descr="Blu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756203" y="1095376"/>
            <a:ext cx="350610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TextBox 10"/>
          <p:cNvSpPr txBox="1">
            <a:spLocks noChangeArrowheads="1"/>
          </p:cNvSpPr>
          <p:nvPr/>
        </p:nvSpPr>
        <p:spPr bwMode="auto">
          <a:xfrm>
            <a:off x="350762" y="5054600"/>
            <a:ext cx="264885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eaLnBrk="1" hangingPunct="1"/>
            <a:r>
              <a:rPr lang="en-US" sz="1800" b="1" dirty="0" smtClean="0">
                <a:solidFill>
                  <a:srgbClr val="FFFF00"/>
                </a:solidFill>
              </a:rPr>
              <a:t>Intelligence-led </a:t>
            </a:r>
            <a:r>
              <a:rPr lang="en-US" sz="1800" b="1" dirty="0">
                <a:solidFill>
                  <a:srgbClr val="FFFF00"/>
                </a:solidFill>
              </a:rPr>
              <a:t>Wildlife Crime Units e.g., across Sumatra, Indonesia</a:t>
            </a:r>
            <a:endParaRPr lang="en-SG" sz="1800" b="1" dirty="0">
              <a:solidFill>
                <a:srgbClr val="FFFF00"/>
              </a:solidFill>
            </a:endParaRPr>
          </a:p>
        </p:txBody>
      </p:sp>
      <p:sp>
        <p:nvSpPr>
          <p:cNvPr id="11"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chemeClr val="bg1"/>
                </a:solidFill>
              </a:rPr>
              <a:pPr/>
              <a:t>66</a:t>
            </a:fld>
            <a:endParaRPr lang="en-US" b="1" dirty="0">
              <a:solidFill>
                <a:schemeClr val="bg1"/>
              </a:solidFill>
            </a:endParaRPr>
          </a:p>
        </p:txBody>
      </p:sp>
    </p:spTree>
    <p:extLst>
      <p:ext uri="{BB962C8B-B14F-4D97-AF65-F5344CB8AC3E}">
        <p14:creationId xmlns:p14="http://schemas.microsoft.com/office/powerpoint/2010/main" val="16908853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0"/>
            <a:ext cx="8229600" cy="1143000"/>
          </a:xfrm>
        </p:spPr>
        <p:txBody>
          <a:bodyPr/>
          <a:lstStyle/>
          <a:p>
            <a:pPr eaLnBrk="1" hangingPunct="1"/>
            <a:r>
              <a:rPr lang="en-US" sz="2400" dirty="0" smtClean="0">
                <a:solidFill>
                  <a:srgbClr val="FFFF00"/>
                </a:solidFill>
                <a:ea typeface="ＭＳ Ｐゴシック" pitchFamily="34" charset="-128"/>
              </a:rPr>
              <a:t>Wildlife trade chain from poaching to sale – </a:t>
            </a:r>
            <a:br>
              <a:rPr lang="en-US" sz="2400" dirty="0" smtClean="0">
                <a:solidFill>
                  <a:srgbClr val="FFFF00"/>
                </a:solidFill>
                <a:ea typeface="ＭＳ Ｐゴシック" pitchFamily="34" charset="-128"/>
              </a:rPr>
            </a:br>
            <a:r>
              <a:rPr lang="en-US" sz="2400" dirty="0" smtClean="0">
                <a:solidFill>
                  <a:srgbClr val="FFFF00"/>
                </a:solidFill>
                <a:ea typeface="ＭＳ Ｐゴシック" pitchFamily="34" charset="-128"/>
              </a:rPr>
              <a:t>Level 2: The Landscape</a:t>
            </a:r>
          </a:p>
        </p:txBody>
      </p:sp>
      <p:pic>
        <p:nvPicPr>
          <p:cNvPr id="23556" name="Picture 1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6013" y="1103314"/>
            <a:ext cx="6309178" cy="4975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35727" y="4267200"/>
            <a:ext cx="2685143" cy="2114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8" name="TextBox 2"/>
          <p:cNvSpPr txBox="1">
            <a:spLocks noChangeArrowheads="1"/>
          </p:cNvSpPr>
          <p:nvPr/>
        </p:nvSpPr>
        <p:spPr bwMode="auto">
          <a:xfrm>
            <a:off x="403679" y="6108701"/>
            <a:ext cx="48441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eaLnBrk="1" hangingPunct="1"/>
            <a:r>
              <a:rPr lang="en-US" sz="2000" dirty="0">
                <a:solidFill>
                  <a:srgbClr val="FFFF00"/>
                </a:solidFill>
              </a:rPr>
              <a:t>In Sumatra, intelligence networks leading to arrests of pangolin traders.</a:t>
            </a:r>
          </a:p>
        </p:txBody>
      </p:sp>
      <p:sp>
        <p:nvSpPr>
          <p:cNvPr id="6"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chemeClr val="bg1"/>
                </a:solidFill>
              </a:rPr>
              <a:pPr/>
              <a:t>67</a:t>
            </a:fld>
            <a:endParaRPr lang="en-US" b="1" dirty="0">
              <a:solidFill>
                <a:schemeClr val="bg1"/>
              </a:solidFill>
            </a:endParaRPr>
          </a:p>
        </p:txBody>
      </p:sp>
    </p:spTree>
    <p:extLst>
      <p:ext uri="{BB962C8B-B14F-4D97-AF65-F5344CB8AC3E}">
        <p14:creationId xmlns:p14="http://schemas.microsoft.com/office/powerpoint/2010/main" val="1662742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43" descr="MongCaiMap4[1].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65275" y="1387475"/>
            <a:ext cx="6442226"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1"/>
          <p:cNvSpPr>
            <a:spLocks noGrp="1"/>
          </p:cNvSpPr>
          <p:nvPr>
            <p:ph type="title"/>
          </p:nvPr>
        </p:nvSpPr>
        <p:spPr>
          <a:xfrm>
            <a:off x="685800" y="228600"/>
            <a:ext cx="7772400" cy="1143000"/>
          </a:xfrm>
        </p:spPr>
        <p:txBody>
          <a:bodyPr/>
          <a:lstStyle/>
          <a:p>
            <a:pPr eaLnBrk="1" hangingPunct="1"/>
            <a:r>
              <a:rPr lang="en-US" sz="2400" dirty="0" smtClean="0">
                <a:solidFill>
                  <a:srgbClr val="FFFF00"/>
                </a:solidFill>
                <a:ea typeface="ＭＳ Ｐゴシック" pitchFamily="34" charset="-128"/>
              </a:rPr>
              <a:t>Wildlife trade chain from poaching to sale – </a:t>
            </a:r>
            <a:br>
              <a:rPr lang="en-US" sz="2400" dirty="0" smtClean="0">
                <a:solidFill>
                  <a:srgbClr val="FFFF00"/>
                </a:solidFill>
                <a:ea typeface="ＭＳ Ｐゴシック" pitchFamily="34" charset="-128"/>
              </a:rPr>
            </a:br>
            <a:r>
              <a:rPr lang="en-US" sz="2400" dirty="0" smtClean="0">
                <a:solidFill>
                  <a:srgbClr val="FFFF00"/>
                </a:solidFill>
                <a:ea typeface="ＭＳ Ｐゴシック" pitchFamily="34" charset="-128"/>
              </a:rPr>
              <a:t>Level 3: The transport nodes</a:t>
            </a:r>
          </a:p>
        </p:txBody>
      </p:sp>
      <p:sp>
        <p:nvSpPr>
          <p:cNvPr id="24580" name="ValueChainHeader"/>
          <p:cNvSpPr>
            <a:spLocks noChangeArrowheads="1"/>
          </p:cNvSpPr>
          <p:nvPr/>
        </p:nvSpPr>
        <p:spPr bwMode="auto">
          <a:xfrm>
            <a:off x="459619" y="1196975"/>
            <a:ext cx="2208893" cy="533400"/>
          </a:xfrm>
          <a:prstGeom prst="chevron">
            <a:avLst>
              <a:gd name="adj" fmla="val 27740"/>
            </a:avLst>
          </a:prstGeom>
          <a:solidFill>
            <a:schemeClr val="tx2"/>
          </a:solidFill>
          <a:ln w="9525">
            <a:solidFill>
              <a:schemeClr val="bg1"/>
            </a:solidFill>
            <a:miter lim="800000"/>
            <a:headEnd/>
            <a:tailEnd/>
          </a:ln>
        </p:spPr>
        <p:txBody>
          <a:bodyPr lIns="182880" tIns="91440" bIns="91440" anchor="ctr"/>
          <a:lstStyle/>
          <a:p>
            <a:pPr algn="ctr" eaLnBrk="0" hangingPunct="0"/>
            <a:r>
              <a:rPr lang="en-US" sz="1600" b="1">
                <a:solidFill>
                  <a:srgbClr val="FFFFFF"/>
                </a:solidFill>
              </a:rPr>
              <a:t>Transport nodes</a:t>
            </a:r>
          </a:p>
        </p:txBody>
      </p:sp>
      <p:sp>
        <p:nvSpPr>
          <p:cNvPr id="24581" name="Rectangle 34"/>
          <p:cNvSpPr>
            <a:spLocks noChangeArrowheads="1"/>
          </p:cNvSpPr>
          <p:nvPr/>
        </p:nvSpPr>
        <p:spPr bwMode="gray">
          <a:xfrm>
            <a:off x="474739" y="1700214"/>
            <a:ext cx="2072822" cy="61912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800" dirty="0">
                <a:solidFill>
                  <a:schemeClr val="tx1"/>
                </a:solidFill>
              </a:rPr>
              <a:t>Global transport</a:t>
            </a:r>
          </a:p>
        </p:txBody>
      </p:sp>
      <p:pic>
        <p:nvPicPr>
          <p:cNvPr id="24582" name="Picture 16" descr="KaLongPort.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86833" y="2170114"/>
            <a:ext cx="205014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Rectangle 34"/>
          <p:cNvSpPr>
            <a:spLocks noChangeArrowheads="1"/>
          </p:cNvSpPr>
          <p:nvPr/>
        </p:nvSpPr>
        <p:spPr bwMode="gray">
          <a:xfrm>
            <a:off x="474739" y="3779839"/>
            <a:ext cx="2072822" cy="115887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600">
                <a:solidFill>
                  <a:schemeClr val="tx1"/>
                </a:solidFill>
              </a:rPr>
              <a:t>Where trade flows </a:t>
            </a:r>
          </a:p>
          <a:p>
            <a:pPr algn="ctr"/>
            <a:r>
              <a:rPr lang="en-US" sz="1600">
                <a:solidFill>
                  <a:schemeClr val="tx1"/>
                </a:solidFill>
              </a:rPr>
              <a:t>converge -</a:t>
            </a:r>
          </a:p>
          <a:p>
            <a:pPr algn="ctr"/>
            <a:r>
              <a:rPr lang="en-US" sz="1600">
                <a:solidFill>
                  <a:schemeClr val="tx1"/>
                </a:solidFill>
              </a:rPr>
              <a:t> international borders, </a:t>
            </a:r>
          </a:p>
          <a:p>
            <a:pPr algn="ctr"/>
            <a:r>
              <a:rPr lang="en-US" sz="1600">
                <a:solidFill>
                  <a:schemeClr val="tx1"/>
                </a:solidFill>
              </a:rPr>
              <a:t>ports, airports</a:t>
            </a:r>
          </a:p>
        </p:txBody>
      </p:sp>
      <p:sp>
        <p:nvSpPr>
          <p:cNvPr id="24584" name="TextBox 9"/>
          <p:cNvSpPr txBox="1">
            <a:spLocks noChangeArrowheads="1"/>
          </p:cNvSpPr>
          <p:nvPr/>
        </p:nvSpPr>
        <p:spPr bwMode="auto">
          <a:xfrm>
            <a:off x="147259" y="5075237"/>
            <a:ext cx="2595941"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eaLnBrk="1" hangingPunct="1"/>
            <a:r>
              <a:rPr lang="en-US" sz="1800" b="1" dirty="0">
                <a:solidFill>
                  <a:srgbClr val="FFFF00"/>
                </a:solidFill>
              </a:rPr>
              <a:t>Working with law enforcement partners e.g., at a key Vietnam/China border crossing</a:t>
            </a:r>
            <a:endParaRPr lang="en-SG" sz="1800" b="1" dirty="0">
              <a:solidFill>
                <a:srgbClr val="FFFF00"/>
              </a:solidFill>
            </a:endParaRPr>
          </a:p>
        </p:txBody>
      </p:sp>
      <p:pic>
        <p:nvPicPr>
          <p:cNvPr id="24585" name="Picture 40" descr="DSC07692.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745239" y="4135438"/>
            <a:ext cx="3129643"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chemeClr val="bg1"/>
                </a:solidFill>
              </a:rPr>
              <a:pPr/>
              <a:t>68</a:t>
            </a:fld>
            <a:endParaRPr lang="en-US" b="1" dirty="0">
              <a:solidFill>
                <a:schemeClr val="bg1"/>
              </a:solidFill>
            </a:endParaRPr>
          </a:p>
        </p:txBody>
      </p:sp>
    </p:spTree>
    <p:extLst>
      <p:ext uri="{BB962C8B-B14F-4D97-AF65-F5344CB8AC3E}">
        <p14:creationId xmlns:p14="http://schemas.microsoft.com/office/powerpoint/2010/main" val="258979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585"/>
                                        </p:tgtEl>
                                        <p:attrNameLst>
                                          <p:attrName>style.visibility</p:attrName>
                                        </p:attrNameLst>
                                      </p:cBhvr>
                                      <p:to>
                                        <p:strVal val="visible"/>
                                      </p:to>
                                    </p:set>
                                    <p:anim calcmode="lin" valueType="num">
                                      <p:cBhvr>
                                        <p:cTn id="7" dur="500" fill="hold"/>
                                        <p:tgtEl>
                                          <p:spTgt spid="24585"/>
                                        </p:tgtEl>
                                        <p:attrNameLst>
                                          <p:attrName>ppt_w</p:attrName>
                                        </p:attrNameLst>
                                      </p:cBhvr>
                                      <p:tavLst>
                                        <p:tav tm="0">
                                          <p:val>
                                            <p:fltVal val="0"/>
                                          </p:val>
                                        </p:tav>
                                        <p:tav tm="100000">
                                          <p:val>
                                            <p:strVal val="#ppt_w"/>
                                          </p:val>
                                        </p:tav>
                                      </p:tavLst>
                                    </p:anim>
                                    <p:anim calcmode="lin" valueType="num">
                                      <p:cBhvr>
                                        <p:cTn id="8" dur="500" fill="hold"/>
                                        <p:tgtEl>
                                          <p:spTgt spid="24585"/>
                                        </p:tgtEl>
                                        <p:attrNameLst>
                                          <p:attrName>ppt_h</p:attrName>
                                        </p:attrNameLst>
                                      </p:cBhvr>
                                      <p:tavLst>
                                        <p:tav tm="0">
                                          <p:val>
                                            <p:fltVal val="0"/>
                                          </p:val>
                                        </p:tav>
                                        <p:tav tm="100000">
                                          <p:val>
                                            <p:strVal val="#ppt_h"/>
                                          </p:val>
                                        </p:tav>
                                      </p:tavLst>
                                    </p:anim>
                                    <p:animEffect transition="in" filter="fade">
                                      <p:cBhvr>
                                        <p:cTn id="9" dur="500"/>
                                        <p:tgtEl>
                                          <p:spTgt spid="24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8229600" cy="1143000"/>
          </a:xfrm>
        </p:spPr>
        <p:txBody>
          <a:bodyPr/>
          <a:lstStyle/>
          <a:p>
            <a:pPr eaLnBrk="1" hangingPunct="1"/>
            <a:r>
              <a:rPr lang="en-US" sz="2400" dirty="0" smtClean="0">
                <a:solidFill>
                  <a:srgbClr val="FFFF00"/>
                </a:solidFill>
                <a:ea typeface="ＭＳ Ｐゴシック" pitchFamily="34" charset="-128"/>
              </a:rPr>
              <a:t>Wildlife trade chain from poaching to sale – </a:t>
            </a:r>
            <a:br>
              <a:rPr lang="en-US" sz="2400" dirty="0" smtClean="0">
                <a:solidFill>
                  <a:srgbClr val="FFFF00"/>
                </a:solidFill>
                <a:ea typeface="ＭＳ Ｐゴシック" pitchFamily="34" charset="-128"/>
              </a:rPr>
            </a:br>
            <a:r>
              <a:rPr lang="en-US" sz="2400" dirty="0" smtClean="0">
                <a:solidFill>
                  <a:srgbClr val="FFFF00"/>
                </a:solidFill>
                <a:ea typeface="ＭＳ Ｐゴシック" pitchFamily="34" charset="-128"/>
              </a:rPr>
              <a:t>Level 3: The transport nodes</a:t>
            </a: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20800" y="1447800"/>
            <a:ext cx="2946400" cy="441960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27841" y="1447800"/>
            <a:ext cx="2944559" cy="4419600"/>
          </a:xfrm>
          <a:prstGeom prst="rect">
            <a:avLst/>
          </a:prstGeom>
        </p:spPr>
      </p:pic>
      <p:sp>
        <p:nvSpPr>
          <p:cNvPr id="7" name="TextBox 6"/>
          <p:cNvSpPr txBox="1"/>
          <p:nvPr/>
        </p:nvSpPr>
        <p:spPr>
          <a:xfrm>
            <a:off x="457200" y="6019800"/>
            <a:ext cx="8305800" cy="369332"/>
          </a:xfrm>
          <a:prstGeom prst="rect">
            <a:avLst/>
          </a:prstGeom>
          <a:noFill/>
        </p:spPr>
        <p:txBody>
          <a:bodyPr wrap="square" rtlCol="0">
            <a:spAutoFit/>
          </a:bodyPr>
          <a:lstStyle/>
          <a:p>
            <a:pPr algn="ctr"/>
            <a:r>
              <a:rPr lang="en-US" sz="1800" b="1" dirty="0" smtClean="0">
                <a:solidFill>
                  <a:srgbClr val="FFFF00"/>
                </a:solidFill>
              </a:rPr>
              <a:t>Deploying ivory-detection sniffer dogs at key ports and airports</a:t>
            </a:r>
            <a:endParaRPr lang="en-US" sz="1800" b="1" dirty="0">
              <a:solidFill>
                <a:srgbClr val="FFFF00"/>
              </a:solidFill>
            </a:endParaRPr>
          </a:p>
        </p:txBody>
      </p:sp>
      <p:sp>
        <p:nvSpPr>
          <p:cNvPr id="8"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rgbClr val="FFFF00"/>
                </a:solidFill>
              </a:rPr>
              <a:pPr/>
              <a:t>69</a:t>
            </a:fld>
            <a:endParaRPr lang="en-US" b="1" dirty="0">
              <a:solidFill>
                <a:srgbClr val="FFFF00"/>
              </a:solidFill>
            </a:endParaRPr>
          </a:p>
        </p:txBody>
      </p:sp>
    </p:spTree>
    <p:extLst>
      <p:ext uri="{BB962C8B-B14F-4D97-AF65-F5344CB8AC3E}">
        <p14:creationId xmlns:p14="http://schemas.microsoft.com/office/powerpoint/2010/main" val="15989765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2209800" y="99291"/>
            <a:ext cx="4953000" cy="1143000"/>
          </a:xfrm>
          <a:prstGeom prst="rect">
            <a:avLst/>
          </a:prstGeom>
          <a:solidFill>
            <a:schemeClr val="bg1"/>
          </a:solidFill>
          <a:ln w="38100">
            <a:solidFill>
              <a:schemeClr val="tx1"/>
            </a:solidFill>
            <a:miter lim="800000"/>
            <a:headEnd/>
            <a:tailEnd/>
          </a:ln>
          <a:effectLst/>
        </p:spPr>
        <p:txBody>
          <a:bodyPr anchor="ctr"/>
          <a:lstStyle/>
          <a:p>
            <a:pPr algn="ctr">
              <a:defRPr/>
            </a:pPr>
            <a:r>
              <a:rPr lang="es-CR" sz="3000" b="1" dirty="0" smtClean="0">
                <a:latin typeface="Arial" charset="0"/>
                <a:cs typeface="Arial" charset="0"/>
              </a:rPr>
              <a:t>CITES </a:t>
            </a:r>
            <a:r>
              <a:rPr lang="es-CR" sz="3000" b="1" dirty="0" err="1" smtClean="0">
                <a:latin typeface="Arial" charset="0"/>
                <a:cs typeface="Arial" charset="0"/>
              </a:rPr>
              <a:t>meetings</a:t>
            </a:r>
            <a:r>
              <a:rPr lang="es-CR" sz="3000" b="1" dirty="0" smtClean="0">
                <a:latin typeface="Arial" charset="0"/>
                <a:cs typeface="Arial" charset="0"/>
              </a:rPr>
              <a:t> </a:t>
            </a:r>
            <a:r>
              <a:rPr lang="es-CR" sz="3000" b="1" dirty="0">
                <a:latin typeface="Arial" charset="0"/>
                <a:cs typeface="Arial" charset="0"/>
              </a:rPr>
              <a:t>of </a:t>
            </a:r>
            <a:r>
              <a:rPr lang="es-CR" sz="3000" b="1" dirty="0" err="1" smtClean="0">
                <a:latin typeface="Arial" charset="0"/>
                <a:cs typeface="Arial" charset="0"/>
              </a:rPr>
              <a:t>the</a:t>
            </a:r>
            <a:r>
              <a:rPr lang="es-CR" sz="3000" b="1" dirty="0" smtClean="0">
                <a:latin typeface="Arial" charset="0"/>
                <a:cs typeface="Arial" charset="0"/>
              </a:rPr>
              <a:t> </a:t>
            </a:r>
            <a:endParaRPr lang="es-CR" sz="3000" b="1" dirty="0">
              <a:latin typeface="Arial" charset="0"/>
              <a:cs typeface="Arial" charset="0"/>
            </a:endParaRPr>
          </a:p>
          <a:p>
            <a:pPr algn="ctr">
              <a:defRPr/>
            </a:pPr>
            <a:r>
              <a:rPr lang="es-CR" sz="3000" b="1" dirty="0">
                <a:latin typeface="Arial" charset="0"/>
                <a:cs typeface="Arial" charset="0"/>
              </a:rPr>
              <a:t> </a:t>
            </a:r>
            <a:r>
              <a:rPr lang="es-CR" sz="3000" b="1" dirty="0" err="1">
                <a:latin typeface="Arial" charset="0"/>
                <a:cs typeface="Arial" charset="0"/>
              </a:rPr>
              <a:t>Conference</a:t>
            </a:r>
            <a:r>
              <a:rPr lang="es-CR" sz="3000" b="1" dirty="0">
                <a:latin typeface="Arial" charset="0"/>
                <a:cs typeface="Arial" charset="0"/>
              </a:rPr>
              <a:t> of </a:t>
            </a:r>
            <a:r>
              <a:rPr lang="es-CR" sz="3000" b="1" dirty="0" err="1">
                <a:latin typeface="Arial" charset="0"/>
                <a:cs typeface="Arial" charset="0"/>
              </a:rPr>
              <a:t>the</a:t>
            </a:r>
            <a:r>
              <a:rPr lang="es-CR" sz="3000" b="1" dirty="0">
                <a:latin typeface="Arial" charset="0"/>
                <a:cs typeface="Arial" charset="0"/>
              </a:rPr>
              <a:t> </a:t>
            </a:r>
            <a:r>
              <a:rPr lang="es-CR" sz="3000" b="1" dirty="0" err="1">
                <a:latin typeface="Arial" charset="0"/>
                <a:cs typeface="Arial" charset="0"/>
              </a:rPr>
              <a:t>Parties</a:t>
            </a:r>
            <a:endParaRPr lang="en-US" sz="3000" b="1" dirty="0">
              <a:latin typeface="Arial" charset="0"/>
              <a:cs typeface="Arial" charset="0"/>
            </a:endParaRPr>
          </a:p>
        </p:txBody>
      </p:sp>
      <p:sp>
        <p:nvSpPr>
          <p:cNvPr id="2052" name="Rectangle 11"/>
          <p:cNvSpPr>
            <a:spLocks noChangeArrowheads="1"/>
          </p:cNvSpPr>
          <p:nvPr/>
        </p:nvSpPr>
        <p:spPr bwMode="auto">
          <a:xfrm>
            <a:off x="1828800" y="457200"/>
            <a:ext cx="5791200" cy="6466386"/>
          </a:xfrm>
          <a:prstGeom prst="rect">
            <a:avLst/>
          </a:prstGeom>
          <a:solidFill>
            <a:srgbClr val="CCECFF"/>
          </a:solidFill>
          <a:ln w="38100">
            <a:solidFill>
              <a:schemeClr val="tx1"/>
            </a:solidFill>
            <a:miter lim="800000"/>
            <a:headEnd/>
            <a:tailEnd/>
          </a:ln>
          <a:effectLst>
            <a:outerShdw blurRad="44450" dist="27940" dir="5400000" algn="ctr">
              <a:srgbClr val="000000">
                <a:alpha val="32000"/>
              </a:srgbClr>
            </a:outerShdw>
          </a:effectLst>
          <a:scene3d>
            <a:camera prst="perspectiveRelaxedModerately"/>
            <a:lightRig rig="balanced" dir="t">
              <a:rot lat="0" lon="0" rev="8700000"/>
            </a:lightRig>
          </a:scene3d>
          <a:sp3d>
            <a:bevelT w="190500" h="38100"/>
          </a:sp3d>
        </p:spPr>
        <p:txBody>
          <a:bodyPr wrap="square">
            <a:spAutoFit/>
          </a:bodyPr>
          <a:lstStyle/>
          <a:p>
            <a:pPr defTabSz="717550" eaLnBrk="0" hangingPunct="0">
              <a:spcBef>
                <a:spcPct val="30000"/>
              </a:spcBef>
            </a:pPr>
            <a:r>
              <a:rPr lang="en-GB" sz="1900" b="1" dirty="0">
                <a:latin typeface="Times" pitchFamily="18" charset="0"/>
              </a:rPr>
              <a:t>CoP1	</a:t>
            </a:r>
            <a:r>
              <a:rPr lang="en-GB" sz="1900" b="1" dirty="0" smtClean="0">
                <a:latin typeface="Times" pitchFamily="18" charset="0"/>
              </a:rPr>
              <a:t>  1976</a:t>
            </a:r>
            <a:r>
              <a:rPr lang="en-GB" sz="1900" b="1" dirty="0">
                <a:latin typeface="Times" pitchFamily="18" charset="0"/>
              </a:rPr>
              <a:t>	Bern, Switzerland</a:t>
            </a:r>
          </a:p>
          <a:p>
            <a:pPr defTabSz="717550" eaLnBrk="0" hangingPunct="0">
              <a:spcBef>
                <a:spcPct val="30000"/>
              </a:spcBef>
            </a:pPr>
            <a:r>
              <a:rPr lang="en-GB" sz="1900" b="1" dirty="0">
                <a:latin typeface="Times" pitchFamily="18" charset="0"/>
              </a:rPr>
              <a:t>CoP2	</a:t>
            </a:r>
            <a:r>
              <a:rPr lang="en-GB" sz="1900" b="1" dirty="0" smtClean="0">
                <a:latin typeface="Times" pitchFamily="18" charset="0"/>
              </a:rPr>
              <a:t>  1979</a:t>
            </a:r>
            <a:r>
              <a:rPr lang="en-GB" sz="1900" b="1" dirty="0">
                <a:latin typeface="Times" pitchFamily="18" charset="0"/>
              </a:rPr>
              <a:t>	San Jose, Costa Rica</a:t>
            </a:r>
          </a:p>
          <a:p>
            <a:pPr defTabSz="717550" eaLnBrk="0" hangingPunct="0">
              <a:spcBef>
                <a:spcPct val="30000"/>
              </a:spcBef>
            </a:pPr>
            <a:r>
              <a:rPr lang="en-GB" sz="1900" b="1" dirty="0">
                <a:latin typeface="Times" pitchFamily="18" charset="0"/>
              </a:rPr>
              <a:t>CoP3	</a:t>
            </a:r>
            <a:r>
              <a:rPr lang="en-GB" sz="1900" b="1" dirty="0" smtClean="0">
                <a:latin typeface="Times" pitchFamily="18" charset="0"/>
              </a:rPr>
              <a:t>  1981</a:t>
            </a:r>
            <a:r>
              <a:rPr lang="en-GB" sz="1900" b="1" dirty="0">
                <a:latin typeface="Times" pitchFamily="18" charset="0"/>
              </a:rPr>
              <a:t>	New Delhi, India</a:t>
            </a:r>
          </a:p>
          <a:p>
            <a:pPr defTabSz="717550" eaLnBrk="0" hangingPunct="0">
              <a:spcBef>
                <a:spcPct val="30000"/>
              </a:spcBef>
            </a:pPr>
            <a:r>
              <a:rPr lang="en-GB" sz="1900" b="1" dirty="0">
                <a:latin typeface="Times" pitchFamily="18" charset="0"/>
              </a:rPr>
              <a:t>CoP4	</a:t>
            </a:r>
            <a:r>
              <a:rPr lang="en-GB" sz="1900" b="1" dirty="0" smtClean="0">
                <a:latin typeface="Times" pitchFamily="18" charset="0"/>
              </a:rPr>
              <a:t>  1983</a:t>
            </a:r>
            <a:r>
              <a:rPr lang="en-GB" sz="1900" b="1" dirty="0">
                <a:latin typeface="Times" pitchFamily="18" charset="0"/>
              </a:rPr>
              <a:t>	Gaborone, Botswana</a:t>
            </a:r>
          </a:p>
          <a:p>
            <a:pPr defTabSz="717550" eaLnBrk="0" hangingPunct="0">
              <a:spcBef>
                <a:spcPct val="30000"/>
              </a:spcBef>
            </a:pPr>
            <a:r>
              <a:rPr lang="en-GB" sz="1900" b="1" dirty="0" smtClean="0">
                <a:latin typeface="Times" pitchFamily="18" charset="0"/>
              </a:rPr>
              <a:t>CoP5 </a:t>
            </a:r>
            <a:r>
              <a:rPr lang="en-GB" sz="1900" b="1" dirty="0">
                <a:latin typeface="Times" pitchFamily="18" charset="0"/>
              </a:rPr>
              <a:t>	</a:t>
            </a:r>
            <a:r>
              <a:rPr lang="en-GB" sz="1900" b="1" dirty="0" smtClean="0">
                <a:latin typeface="Times" pitchFamily="18" charset="0"/>
              </a:rPr>
              <a:t>  1985</a:t>
            </a:r>
            <a:r>
              <a:rPr lang="en-GB" sz="1900" b="1" dirty="0">
                <a:latin typeface="Times" pitchFamily="18" charset="0"/>
              </a:rPr>
              <a:t>	Buenos Aires, Argentina</a:t>
            </a:r>
          </a:p>
          <a:p>
            <a:pPr defTabSz="717550" eaLnBrk="0" hangingPunct="0">
              <a:spcBef>
                <a:spcPct val="30000"/>
              </a:spcBef>
            </a:pPr>
            <a:r>
              <a:rPr lang="en-GB" sz="1900" b="1" dirty="0" smtClean="0">
                <a:latin typeface="Times" pitchFamily="18" charset="0"/>
              </a:rPr>
              <a:t>CoP6    1987</a:t>
            </a:r>
            <a:r>
              <a:rPr lang="en-GB" sz="1900" b="1" dirty="0">
                <a:latin typeface="Times" pitchFamily="18" charset="0"/>
              </a:rPr>
              <a:t>	Ottawa, Canada</a:t>
            </a:r>
          </a:p>
          <a:p>
            <a:pPr defTabSz="717550" eaLnBrk="0" hangingPunct="0">
              <a:spcBef>
                <a:spcPct val="30000"/>
              </a:spcBef>
            </a:pPr>
            <a:r>
              <a:rPr lang="en-GB" sz="1900" b="1" dirty="0">
                <a:latin typeface="Times" pitchFamily="18" charset="0"/>
              </a:rPr>
              <a:t>CoP7  </a:t>
            </a:r>
            <a:r>
              <a:rPr lang="en-GB" sz="1900" b="1" dirty="0" smtClean="0">
                <a:latin typeface="Times" pitchFamily="18" charset="0"/>
              </a:rPr>
              <a:t>  1989</a:t>
            </a:r>
            <a:r>
              <a:rPr lang="en-GB" sz="1900" b="1" dirty="0">
                <a:latin typeface="Times" pitchFamily="18" charset="0"/>
              </a:rPr>
              <a:t>	Lausanne, Switzerland</a:t>
            </a:r>
          </a:p>
          <a:p>
            <a:pPr defTabSz="717550" eaLnBrk="0" hangingPunct="0">
              <a:spcBef>
                <a:spcPct val="30000"/>
              </a:spcBef>
            </a:pPr>
            <a:r>
              <a:rPr lang="en-GB" sz="1900" b="1" dirty="0">
                <a:latin typeface="Times" pitchFamily="18" charset="0"/>
              </a:rPr>
              <a:t>CoP8	</a:t>
            </a:r>
            <a:r>
              <a:rPr lang="en-GB" sz="1900" b="1" dirty="0" smtClean="0">
                <a:latin typeface="Times" pitchFamily="18" charset="0"/>
              </a:rPr>
              <a:t>  1992</a:t>
            </a:r>
            <a:r>
              <a:rPr lang="en-GB" sz="1900" b="1" dirty="0">
                <a:latin typeface="Times" pitchFamily="18" charset="0"/>
              </a:rPr>
              <a:t>	Kyoto, Japan</a:t>
            </a:r>
          </a:p>
          <a:p>
            <a:pPr defTabSz="717550" eaLnBrk="0" hangingPunct="0">
              <a:spcBef>
                <a:spcPct val="30000"/>
              </a:spcBef>
            </a:pPr>
            <a:r>
              <a:rPr lang="en-GB" sz="1900" b="1" dirty="0">
                <a:latin typeface="Times" pitchFamily="18" charset="0"/>
              </a:rPr>
              <a:t>CoP9	</a:t>
            </a:r>
            <a:r>
              <a:rPr lang="en-GB" sz="1900" b="1" dirty="0" smtClean="0">
                <a:latin typeface="Times" pitchFamily="18" charset="0"/>
              </a:rPr>
              <a:t>  1994</a:t>
            </a:r>
            <a:r>
              <a:rPr lang="en-GB" sz="1900" b="1" dirty="0">
                <a:latin typeface="Times" pitchFamily="18" charset="0"/>
              </a:rPr>
              <a:t>	Fort Lauderdale, USA</a:t>
            </a:r>
          </a:p>
          <a:p>
            <a:pPr defTabSz="717550" eaLnBrk="0" hangingPunct="0">
              <a:spcBef>
                <a:spcPct val="30000"/>
              </a:spcBef>
            </a:pPr>
            <a:r>
              <a:rPr lang="en-GB" sz="1900" b="1" dirty="0" smtClean="0">
                <a:latin typeface="Times" pitchFamily="18" charset="0"/>
              </a:rPr>
              <a:t>CoP10  1997</a:t>
            </a:r>
            <a:r>
              <a:rPr lang="en-GB" sz="1900" b="1" dirty="0">
                <a:latin typeface="Times" pitchFamily="18" charset="0"/>
              </a:rPr>
              <a:t>	Harare, Zimbabwe</a:t>
            </a:r>
          </a:p>
          <a:p>
            <a:pPr defTabSz="717550" eaLnBrk="0" hangingPunct="0">
              <a:spcBef>
                <a:spcPct val="30000"/>
              </a:spcBef>
            </a:pPr>
            <a:r>
              <a:rPr lang="en-GB" sz="1900" b="1" dirty="0">
                <a:latin typeface="Times" pitchFamily="18" charset="0"/>
              </a:rPr>
              <a:t>CoP11	</a:t>
            </a:r>
            <a:r>
              <a:rPr lang="en-GB" sz="1900" b="1" dirty="0" smtClean="0">
                <a:latin typeface="Times" pitchFamily="18" charset="0"/>
              </a:rPr>
              <a:t>  2000 </a:t>
            </a:r>
            <a:r>
              <a:rPr lang="en-GB" sz="1900" b="1" dirty="0">
                <a:latin typeface="Times" pitchFamily="18" charset="0"/>
              </a:rPr>
              <a:t>	</a:t>
            </a:r>
            <a:r>
              <a:rPr lang="en-GB" sz="1900" b="1" dirty="0" err="1">
                <a:latin typeface="Times" pitchFamily="18" charset="0"/>
              </a:rPr>
              <a:t>Gigiri</a:t>
            </a:r>
            <a:r>
              <a:rPr lang="en-GB" sz="1900" b="1" dirty="0">
                <a:latin typeface="Times" pitchFamily="18" charset="0"/>
              </a:rPr>
              <a:t> (Nairobi), Kenya</a:t>
            </a:r>
          </a:p>
          <a:p>
            <a:pPr defTabSz="717550" eaLnBrk="0" hangingPunct="0">
              <a:spcBef>
                <a:spcPct val="30000"/>
              </a:spcBef>
            </a:pPr>
            <a:r>
              <a:rPr lang="en-GB" sz="1900" b="1" dirty="0" smtClean="0">
                <a:latin typeface="Times" pitchFamily="18" charset="0"/>
              </a:rPr>
              <a:t>CoP12  2002</a:t>
            </a:r>
            <a:r>
              <a:rPr lang="en-GB" sz="1900" b="1" dirty="0">
                <a:latin typeface="Times" pitchFamily="18" charset="0"/>
              </a:rPr>
              <a:t>	Santiago, Chile</a:t>
            </a:r>
          </a:p>
          <a:p>
            <a:pPr defTabSz="717550" eaLnBrk="0" hangingPunct="0">
              <a:spcBef>
                <a:spcPct val="30000"/>
              </a:spcBef>
            </a:pPr>
            <a:r>
              <a:rPr lang="en-GB" sz="1900" b="1" dirty="0" smtClean="0">
                <a:latin typeface="Times" pitchFamily="18" charset="0"/>
              </a:rPr>
              <a:t>CoP13  2004</a:t>
            </a:r>
            <a:r>
              <a:rPr lang="en-GB" sz="1900" b="1" dirty="0">
                <a:latin typeface="Times" pitchFamily="18" charset="0"/>
              </a:rPr>
              <a:t>	Bangkok, Thailand</a:t>
            </a:r>
          </a:p>
          <a:p>
            <a:pPr defTabSz="717550" eaLnBrk="0" hangingPunct="0">
              <a:spcBef>
                <a:spcPct val="30000"/>
              </a:spcBef>
            </a:pPr>
            <a:r>
              <a:rPr lang="en-GB" sz="1900" b="1" dirty="0">
                <a:latin typeface="Times" pitchFamily="18" charset="0"/>
              </a:rPr>
              <a:t>CoP14  2007	The Hague, The Netherlands</a:t>
            </a:r>
          </a:p>
          <a:p>
            <a:pPr defTabSz="717550" eaLnBrk="0" hangingPunct="0">
              <a:spcBef>
                <a:spcPct val="30000"/>
              </a:spcBef>
            </a:pPr>
            <a:r>
              <a:rPr lang="en-GB" sz="1900" b="1" dirty="0" smtClean="0">
                <a:latin typeface="Times" pitchFamily="18" charset="0"/>
              </a:rPr>
              <a:t>CoP15  2010</a:t>
            </a:r>
            <a:r>
              <a:rPr lang="en-GB" sz="1900" b="1" dirty="0">
                <a:latin typeface="Times" pitchFamily="18" charset="0"/>
              </a:rPr>
              <a:t>	Doha, Qatar</a:t>
            </a:r>
          </a:p>
          <a:p>
            <a:pPr defTabSz="717550" eaLnBrk="0" hangingPunct="0">
              <a:spcBef>
                <a:spcPct val="30000"/>
              </a:spcBef>
            </a:pPr>
            <a:r>
              <a:rPr lang="en-GB" sz="1900" b="1" dirty="0">
                <a:latin typeface="Times" pitchFamily="18" charset="0"/>
              </a:rPr>
              <a:t>CoP16 </a:t>
            </a:r>
            <a:r>
              <a:rPr lang="en-GB" sz="1900" b="1" dirty="0" smtClean="0">
                <a:latin typeface="Times" pitchFamily="18" charset="0"/>
              </a:rPr>
              <a:t> 2013 </a:t>
            </a:r>
            <a:r>
              <a:rPr lang="en-GB" sz="1900" b="1" dirty="0">
                <a:latin typeface="Times" pitchFamily="18" charset="0"/>
              </a:rPr>
              <a:t>	Bangkok, </a:t>
            </a:r>
            <a:r>
              <a:rPr lang="en-GB" sz="1900" b="1" dirty="0" smtClean="0">
                <a:latin typeface="Times" pitchFamily="18" charset="0"/>
              </a:rPr>
              <a:t>Thailand</a:t>
            </a:r>
          </a:p>
          <a:p>
            <a:pPr defTabSz="717550" eaLnBrk="0" hangingPunct="0">
              <a:spcBef>
                <a:spcPct val="30000"/>
              </a:spcBef>
            </a:pPr>
            <a:r>
              <a:rPr lang="en-GB" sz="1900" b="1" dirty="0" smtClean="0">
                <a:latin typeface="Times" pitchFamily="18" charset="0"/>
              </a:rPr>
              <a:t>CoP17  2016   South Africa </a:t>
            </a:r>
            <a:endParaRPr lang="en-GB" sz="1900" b="1" dirty="0">
              <a:latin typeface="Times" pitchFamily="18" charset="0"/>
            </a:endParaRPr>
          </a:p>
        </p:txBody>
      </p:sp>
      <p:pic>
        <p:nvPicPr>
          <p:cNvPr id="2053" name="Picture 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312" y="152400"/>
            <a:ext cx="1538288" cy="977900"/>
          </a:xfrm>
          <a:prstGeom prst="rect">
            <a:avLst/>
          </a:prstGeom>
          <a:solidFill>
            <a:schemeClr val="folHlink"/>
          </a:solidFill>
          <a:ln w="19050">
            <a:noFill/>
            <a:miter lim="800000"/>
            <a:headEnd/>
            <a:tailEnd/>
          </a:ln>
        </p:spPr>
      </p:pic>
      <p:sp>
        <p:nvSpPr>
          <p:cNvPr id="7" name="Rectangle 17"/>
          <p:cNvSpPr>
            <a:spLocks noChangeArrowheads="1"/>
          </p:cNvSpPr>
          <p:nvPr/>
        </p:nvSpPr>
        <p:spPr bwMode="auto">
          <a:xfrm>
            <a:off x="8458200" y="6490156"/>
            <a:ext cx="533400" cy="215444"/>
          </a:xfrm>
          <a:prstGeom prst="rect">
            <a:avLst/>
          </a:prstGeom>
          <a:noFill/>
          <a:ln w="9525">
            <a:noFill/>
            <a:miter lim="800000"/>
            <a:headEnd/>
            <a:tailEnd/>
          </a:ln>
        </p:spPr>
        <p:txBody>
          <a:bodyPr wrap="square">
            <a:spAutoFit/>
          </a:bodyPr>
          <a:lstStyle/>
          <a:p>
            <a:pPr eaLnBrk="0" hangingPunct="0">
              <a:defRPr/>
            </a:pPr>
            <a:fld id="{8FDDB32F-E7F8-47E2-8343-C1F2480E8BA5}" type="slidenum">
              <a:rPr lang="en-US" sz="1200" baseline="-25000">
                <a:latin typeface="Arial" charset="0"/>
                <a:ea typeface="ＭＳ Ｐゴシック" pitchFamily="1" charset="-128"/>
                <a:cs typeface="+mn-cs"/>
              </a:rPr>
              <a:pPr eaLnBrk="0" hangingPunct="0">
                <a:defRPr/>
              </a:pPr>
              <a:t>7</a:t>
            </a:fld>
            <a:endParaRPr lang="en-US" sz="1200" baseline="-25000" dirty="0">
              <a:latin typeface="Arial" charset="0"/>
              <a:ea typeface="ＭＳ Ｐゴシック" pitchFamily="1" charset="-128"/>
              <a:cs typeface="+mn-cs"/>
            </a:endParaRPr>
          </a:p>
        </p:txBody>
      </p:sp>
      <p:pic>
        <p:nvPicPr>
          <p:cNvPr id="8" name="Picture 2" descr="\\pew.pewtrusts.org\pct\users\washington dc\Slieberman\CITES + trade\COP16\CoP16 during+after\CITES PHOTOS\Sue speaking on screeen March 11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1216446"/>
            <a:ext cx="8458200" cy="5641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76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152400"/>
            <a:ext cx="8229600" cy="1143000"/>
          </a:xfrm>
        </p:spPr>
        <p:txBody>
          <a:bodyPr/>
          <a:lstStyle/>
          <a:p>
            <a:pPr eaLnBrk="1" hangingPunct="1"/>
            <a:r>
              <a:rPr lang="en-US" sz="2400" dirty="0" smtClean="0">
                <a:solidFill>
                  <a:srgbClr val="FFFF00"/>
                </a:solidFill>
                <a:ea typeface="ＭＳ Ｐゴシック" pitchFamily="34" charset="-128"/>
              </a:rPr>
              <a:t>Wildlife trade chain from poaching to sale – </a:t>
            </a:r>
            <a:br>
              <a:rPr lang="en-US" sz="2400" dirty="0" smtClean="0">
                <a:solidFill>
                  <a:srgbClr val="FFFF00"/>
                </a:solidFill>
                <a:ea typeface="ＭＳ Ｐゴシック" pitchFamily="34" charset="-128"/>
              </a:rPr>
            </a:br>
            <a:r>
              <a:rPr lang="en-US" sz="2400" dirty="0" smtClean="0">
                <a:solidFill>
                  <a:srgbClr val="FFFF00"/>
                </a:solidFill>
                <a:ea typeface="ＭＳ Ｐゴシック" pitchFamily="34" charset="-128"/>
              </a:rPr>
              <a:t>Level 4: The end points</a:t>
            </a:r>
          </a:p>
        </p:txBody>
      </p:sp>
      <p:sp>
        <p:nvSpPr>
          <p:cNvPr id="26627" name="ValueChainHeader"/>
          <p:cNvSpPr>
            <a:spLocks noChangeArrowheads="1"/>
          </p:cNvSpPr>
          <p:nvPr/>
        </p:nvSpPr>
        <p:spPr bwMode="auto">
          <a:xfrm>
            <a:off x="474738" y="1196975"/>
            <a:ext cx="2207381" cy="533400"/>
          </a:xfrm>
          <a:prstGeom prst="chevron">
            <a:avLst>
              <a:gd name="adj" fmla="val 27721"/>
            </a:avLst>
          </a:prstGeom>
          <a:solidFill>
            <a:schemeClr val="tx2"/>
          </a:solidFill>
          <a:ln w="9525">
            <a:solidFill>
              <a:schemeClr val="bg1"/>
            </a:solidFill>
            <a:miter lim="800000"/>
            <a:headEnd/>
            <a:tailEnd/>
          </a:ln>
        </p:spPr>
        <p:txBody>
          <a:bodyPr lIns="182880" tIns="91440" bIns="91440" anchor="ctr"/>
          <a:lstStyle/>
          <a:p>
            <a:pPr algn="ctr" eaLnBrk="0" hangingPunct="0"/>
            <a:r>
              <a:rPr lang="en-US" sz="1600" b="1">
                <a:solidFill>
                  <a:srgbClr val="FFFFFF"/>
                </a:solidFill>
              </a:rPr>
              <a:t>End point</a:t>
            </a:r>
          </a:p>
        </p:txBody>
      </p:sp>
      <p:sp>
        <p:nvSpPr>
          <p:cNvPr id="26628" name="Rectangle 38"/>
          <p:cNvSpPr>
            <a:spLocks noChangeArrowheads="1"/>
          </p:cNvSpPr>
          <p:nvPr/>
        </p:nvSpPr>
        <p:spPr bwMode="gray">
          <a:xfrm>
            <a:off x="497417" y="1700214"/>
            <a:ext cx="2072821" cy="61912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800">
                <a:solidFill>
                  <a:schemeClr val="tx1"/>
                </a:solidFill>
              </a:rPr>
              <a:t>Sales</a:t>
            </a:r>
          </a:p>
        </p:txBody>
      </p:sp>
      <p:pic>
        <p:nvPicPr>
          <p:cNvPr id="26629" name="Picture 21" descr="IMG_1841.JPG"/>
          <p:cNvPicPr>
            <a:picLocks noChangeAspect="1"/>
          </p:cNvPicPr>
          <p:nvPr/>
        </p:nvPicPr>
        <p:blipFill>
          <a:blip r:embed="rId3" cstate="email">
            <a:extLst>
              <a:ext uri="{28A0092B-C50C-407E-A947-70E740481C1C}">
                <a14:useLocalDpi xmlns:a14="http://schemas.microsoft.com/office/drawing/2010/main" val="0"/>
              </a:ext>
            </a:extLst>
          </a:blip>
          <a:srcRect r="-136"/>
          <a:stretch>
            <a:fillRect/>
          </a:stretch>
        </p:blipFill>
        <p:spPr bwMode="auto">
          <a:xfrm>
            <a:off x="497417" y="2217739"/>
            <a:ext cx="2097011"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38"/>
          <p:cNvSpPr>
            <a:spLocks noChangeArrowheads="1"/>
          </p:cNvSpPr>
          <p:nvPr/>
        </p:nvSpPr>
        <p:spPr bwMode="gray">
          <a:xfrm>
            <a:off x="497417" y="3779839"/>
            <a:ext cx="2072821" cy="1158875"/>
          </a:xfrm>
          <a:prstGeom prst="rect">
            <a:avLst/>
          </a:prstGeom>
          <a:solidFill>
            <a:schemeClr val="accent1"/>
          </a:solidFill>
          <a:ln w="9525">
            <a:solidFill>
              <a:schemeClr val="bg1"/>
            </a:solidFill>
            <a:round/>
            <a:headEnd type="none" w="lg" len="lg"/>
            <a:tailEnd type="none" w="lg" len="lg"/>
          </a:ln>
        </p:spPr>
        <p:txBody>
          <a:bodyPr wrap="none" tIns="91440" bIns="91440" anchor="ctr"/>
          <a:lstStyle/>
          <a:p>
            <a:pPr algn="ctr"/>
            <a:r>
              <a:rPr lang="en-US" sz="1600">
                <a:solidFill>
                  <a:schemeClr val="tx1"/>
                </a:solidFill>
              </a:rPr>
              <a:t>Urban areas where</a:t>
            </a:r>
          </a:p>
          <a:p>
            <a:pPr algn="ctr"/>
            <a:r>
              <a:rPr lang="en-US" sz="1600">
                <a:solidFill>
                  <a:schemeClr val="tx1"/>
                </a:solidFill>
              </a:rPr>
              <a:t> products are sold </a:t>
            </a:r>
          </a:p>
          <a:p>
            <a:pPr algn="ctr"/>
            <a:r>
              <a:rPr lang="en-US" sz="1600">
                <a:solidFill>
                  <a:schemeClr val="tx1"/>
                </a:solidFill>
              </a:rPr>
              <a:t>to consumers</a:t>
            </a:r>
          </a:p>
        </p:txBody>
      </p:sp>
      <p:pic>
        <p:nvPicPr>
          <p:cNvPr id="26632" name="Picture 9" descr="http://www.erdball.info/images/photos/Singapur/mini-9_China_Saiga.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77810" y="1828800"/>
            <a:ext cx="5265965"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Box 2"/>
          <p:cNvSpPr txBox="1">
            <a:spLocks noChangeArrowheads="1"/>
          </p:cNvSpPr>
          <p:nvPr/>
        </p:nvSpPr>
        <p:spPr bwMode="auto">
          <a:xfrm>
            <a:off x="376465" y="5092701"/>
            <a:ext cx="265944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ＭＳ Ｐゴシック" pitchFamily="34" charset="-128"/>
              </a:defRPr>
            </a:lvl1pPr>
            <a:lvl2pPr marL="742950" indent="-285750" eaLnBrk="0" hangingPunct="0">
              <a:defRPr sz="1400">
                <a:solidFill>
                  <a:schemeClr val="tx1"/>
                </a:solidFill>
                <a:latin typeface="Arial" charset="0"/>
                <a:ea typeface="ＭＳ Ｐゴシック" pitchFamily="34" charset="-128"/>
              </a:defRPr>
            </a:lvl2pPr>
            <a:lvl3pPr marL="1143000" indent="-228600" eaLnBrk="0" hangingPunct="0">
              <a:defRPr sz="1400">
                <a:solidFill>
                  <a:schemeClr val="tx1"/>
                </a:solidFill>
                <a:latin typeface="Arial" charset="0"/>
                <a:ea typeface="ＭＳ Ｐゴシック" pitchFamily="34" charset="-128"/>
              </a:defRPr>
            </a:lvl3pPr>
            <a:lvl4pPr marL="1600200" indent="-228600" eaLnBrk="0" hangingPunct="0">
              <a:defRPr sz="1400">
                <a:solidFill>
                  <a:schemeClr val="tx1"/>
                </a:solidFill>
                <a:latin typeface="Arial" charset="0"/>
                <a:ea typeface="ＭＳ Ｐゴシック" pitchFamily="34" charset="-128"/>
              </a:defRPr>
            </a:lvl4pPr>
            <a:lvl5pPr marL="2057400" indent="-228600" eaLnBrk="0" hangingPunct="0">
              <a:defRPr sz="1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charset="0"/>
                <a:ea typeface="ＭＳ Ｐゴシック" pitchFamily="34" charset="-128"/>
              </a:defRPr>
            </a:lvl9pPr>
          </a:lstStyle>
          <a:p>
            <a:pPr eaLnBrk="1" hangingPunct="1"/>
            <a:r>
              <a:rPr lang="en-US" sz="1800" b="1" dirty="0">
                <a:solidFill>
                  <a:srgbClr val="FFFF00"/>
                </a:solidFill>
              </a:rPr>
              <a:t>Working to increase detection and enforcement </a:t>
            </a:r>
            <a:r>
              <a:rPr lang="en-US" sz="1800" b="1" dirty="0" smtClean="0">
                <a:solidFill>
                  <a:srgbClr val="FFFF00"/>
                </a:solidFill>
              </a:rPr>
              <a:t>at Customs and in markets in </a:t>
            </a:r>
            <a:r>
              <a:rPr lang="en-US" sz="1800" b="1" dirty="0">
                <a:solidFill>
                  <a:srgbClr val="FFFF00"/>
                </a:solidFill>
              </a:rPr>
              <a:t>southern China</a:t>
            </a:r>
            <a:endParaRPr lang="en-SG" sz="1800" b="1" dirty="0">
              <a:solidFill>
                <a:srgbClr val="FFFF00"/>
              </a:solidFill>
            </a:endParaRPr>
          </a:p>
        </p:txBody>
      </p:sp>
      <p:sp>
        <p:nvSpPr>
          <p:cNvPr id="9"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chemeClr val="bg1"/>
                </a:solidFill>
              </a:rPr>
              <a:pPr/>
              <a:t>70</a:t>
            </a:fld>
            <a:endParaRPr lang="en-US" b="1" dirty="0">
              <a:solidFill>
                <a:schemeClr val="bg1"/>
              </a:solidFill>
            </a:endParaRPr>
          </a:p>
        </p:txBody>
      </p:sp>
    </p:spTree>
    <p:extLst>
      <p:ext uri="{BB962C8B-B14F-4D97-AF65-F5344CB8AC3E}">
        <p14:creationId xmlns:p14="http://schemas.microsoft.com/office/powerpoint/2010/main" val="8221592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609600" y="5678269"/>
            <a:ext cx="7924800" cy="369332"/>
          </a:xfrm>
          <a:prstGeom prst="rect">
            <a:avLst/>
          </a:prstGeom>
        </p:spPr>
        <p:txBody>
          <a:bodyPr wrap="square">
            <a:spAutoFit/>
          </a:bodyPr>
          <a:lstStyle/>
          <a:p>
            <a:pPr>
              <a:spcAft>
                <a:spcPts val="1200"/>
              </a:spcAft>
              <a:defRPr/>
            </a:pPr>
            <a:r>
              <a:rPr lang="en-US" sz="1800" b="1" dirty="0" smtClean="0">
                <a:solidFill>
                  <a:srgbClr val="FFFF00"/>
                </a:solidFill>
                <a:latin typeface="+mn-lt"/>
                <a:ea typeface="ＭＳ Ｐゴシック" charset="0"/>
                <a:cs typeface="Century Gothic" charset="0"/>
              </a:rPr>
              <a:t>Working </a:t>
            </a:r>
            <a:r>
              <a:rPr lang="en-US" sz="1800" b="1" dirty="0">
                <a:solidFill>
                  <a:srgbClr val="FFFF00"/>
                </a:solidFill>
                <a:latin typeface="+mn-lt"/>
                <a:ea typeface="ＭＳ Ｐゴシック" charset="0"/>
                <a:cs typeface="Century Gothic" charset="0"/>
              </a:rPr>
              <a:t>within China to develop multi-pronged social media strategy</a:t>
            </a:r>
          </a:p>
        </p:txBody>
      </p:sp>
      <p:pic>
        <p:nvPicPr>
          <p:cNvPr id="38915" name="Picture 15" descr="Slide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94164" y="1143000"/>
            <a:ext cx="4298950" cy="434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p:cNvSpPr>
          <p:nvPr>
            <p:ph type="title"/>
          </p:nvPr>
        </p:nvSpPr>
        <p:spPr>
          <a:xfrm>
            <a:off x="268514" y="76200"/>
            <a:ext cx="8229600" cy="1143000"/>
          </a:xfrm>
        </p:spPr>
        <p:txBody>
          <a:bodyPr/>
          <a:lstStyle/>
          <a:p>
            <a:pPr eaLnBrk="1" hangingPunct="1"/>
            <a:r>
              <a:rPr lang="en-US" sz="2400" dirty="0" smtClean="0">
                <a:solidFill>
                  <a:srgbClr val="FFFF00"/>
                </a:solidFill>
                <a:ea typeface="ＭＳ Ｐゴシック" pitchFamily="34" charset="-128"/>
              </a:rPr>
              <a:t>Wildlife trade chain from poaching to sale – </a:t>
            </a:r>
            <a:br>
              <a:rPr lang="en-US" sz="2400" dirty="0" smtClean="0">
                <a:solidFill>
                  <a:srgbClr val="FFFF00"/>
                </a:solidFill>
                <a:ea typeface="ＭＳ Ｐゴシック" pitchFamily="34" charset="-128"/>
              </a:rPr>
            </a:br>
            <a:r>
              <a:rPr lang="en-US" sz="2400" dirty="0" smtClean="0">
                <a:solidFill>
                  <a:srgbClr val="FFFF00"/>
                </a:solidFill>
                <a:ea typeface="ＭＳ Ｐゴシック" pitchFamily="34" charset="-128"/>
              </a:rPr>
              <a:t>Level 4: The end points</a:t>
            </a:r>
          </a:p>
        </p:txBody>
      </p:sp>
      <p:sp>
        <p:nvSpPr>
          <p:cNvPr id="6" name="Slide Number Placeholder 1"/>
          <p:cNvSpPr>
            <a:spLocks noGrp="1"/>
          </p:cNvSpPr>
          <p:nvPr>
            <p:ph type="sldNum" sz="quarter" idx="12"/>
          </p:nvPr>
        </p:nvSpPr>
        <p:spPr>
          <a:xfrm>
            <a:off x="8498114" y="6400800"/>
            <a:ext cx="457200" cy="457200"/>
          </a:xfrm>
        </p:spPr>
        <p:txBody>
          <a:bodyPr/>
          <a:lstStyle/>
          <a:p>
            <a:fld id="{AFC124FB-74F4-4C85-BBC3-4596615B2857}" type="slidenum">
              <a:rPr lang="en-US" b="1" smtClean="0">
                <a:solidFill>
                  <a:srgbClr val="FFFF00"/>
                </a:solidFill>
              </a:rPr>
              <a:pPr/>
              <a:t>71</a:t>
            </a:fld>
            <a:endParaRPr lang="en-US" b="1" dirty="0">
              <a:solidFill>
                <a:srgbClr val="FFFF00"/>
              </a:solidFill>
            </a:endParaRPr>
          </a:p>
        </p:txBody>
      </p:sp>
    </p:spTree>
    <p:extLst>
      <p:ext uri="{BB962C8B-B14F-4D97-AF65-F5344CB8AC3E}">
        <p14:creationId xmlns:p14="http://schemas.microsoft.com/office/powerpoint/2010/main" val="124580041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52400" y="1519535"/>
            <a:ext cx="8610600" cy="369332"/>
          </a:xfrm>
          <a:prstGeom prst="rect">
            <a:avLst/>
          </a:prstGeom>
        </p:spPr>
        <p:txBody>
          <a:bodyPr>
            <a:spAutoFit/>
          </a:bodyPr>
          <a:lstStyle/>
          <a:p>
            <a:pPr>
              <a:spcAft>
                <a:spcPts val="1200"/>
              </a:spcAft>
              <a:defRPr/>
            </a:pPr>
            <a:r>
              <a:rPr lang="en-US" sz="1800" b="1" dirty="0" smtClean="0">
                <a:latin typeface="+mj-lt"/>
                <a:ea typeface="ＭＳ Ｐゴシック" charset="0"/>
                <a:cs typeface="Century Gothic" charset="0"/>
              </a:rPr>
              <a:t>Two-tier </a:t>
            </a:r>
            <a:r>
              <a:rPr lang="en-US" sz="1800" b="1" dirty="0">
                <a:latin typeface="+mj-lt"/>
                <a:ea typeface="ＭＳ Ｐゴシック" charset="0"/>
                <a:cs typeface="Century Gothic" charset="0"/>
              </a:rPr>
              <a:t>approach in China </a:t>
            </a:r>
          </a:p>
        </p:txBody>
      </p:sp>
      <p:pic>
        <p:nvPicPr>
          <p:cNvPr id="55299" name="Picture 4"/>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0500" y="2311400"/>
            <a:ext cx="43053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00600" y="2286000"/>
            <a:ext cx="4110038" cy="2870200"/>
          </a:xfrm>
          <a:prstGeom prst="rect">
            <a:avLst/>
          </a:prstGeom>
          <a:noFill/>
          <a:ln>
            <a:noFill/>
          </a:ln>
          <a:extLst>
            <a:ext uri="{909E8E84-426E-40DD-AFC4-6F175D3DCCD1}">
              <a14:hiddenFill xmlns:a14="http://schemas.microsoft.com/office/drawing/2010/main">
                <a:solidFill>
                  <a:srgbClr val="FFFFFF">
                    <a:alpha val="85097"/>
                  </a:srgbClr>
                </a:solidFill>
              </a14:hiddenFill>
            </a:ext>
            <a:ext uri="{91240B29-F687-4F45-9708-019B960494DF}">
              <a14:hiddenLine xmlns:a14="http://schemas.microsoft.com/office/drawing/2010/main" w="12700">
                <a:solidFill>
                  <a:srgbClr val="000000">
                    <a:alpha val="85097"/>
                  </a:srgbClr>
                </a:solidFill>
                <a:miter lim="800000"/>
                <a:headEnd/>
                <a:tailEnd/>
              </a14:hiddenLine>
            </a:ext>
          </a:extLst>
        </p:spPr>
      </p:pic>
      <p:sp>
        <p:nvSpPr>
          <p:cNvPr id="55301" name="TextBox 6"/>
          <p:cNvSpPr txBox="1">
            <a:spLocks noChangeArrowheads="1"/>
          </p:cNvSpPr>
          <p:nvPr/>
        </p:nvSpPr>
        <p:spPr bwMode="auto">
          <a:xfrm>
            <a:off x="381000" y="5345668"/>
            <a:ext cx="28264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800" b="1" dirty="0">
                <a:solidFill>
                  <a:srgbClr val="FFFF00"/>
                </a:solidFill>
                <a:latin typeface="+mn-lt"/>
              </a:rPr>
              <a:t>Influence senior leaders</a:t>
            </a:r>
          </a:p>
        </p:txBody>
      </p:sp>
      <p:sp>
        <p:nvSpPr>
          <p:cNvPr id="55302" name="TextBox 7"/>
          <p:cNvSpPr txBox="1">
            <a:spLocks noChangeArrowheads="1"/>
          </p:cNvSpPr>
          <p:nvPr/>
        </p:nvSpPr>
        <p:spPr bwMode="auto">
          <a:xfrm>
            <a:off x="4724400" y="5345668"/>
            <a:ext cx="33137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800" b="1" dirty="0">
                <a:solidFill>
                  <a:srgbClr val="FFFF00"/>
                </a:solidFill>
                <a:latin typeface="+mn-lt"/>
              </a:rPr>
              <a:t>Influence public perceptions</a:t>
            </a:r>
          </a:p>
        </p:txBody>
      </p:sp>
      <p:sp>
        <p:nvSpPr>
          <p:cNvPr id="7" name="Title 1"/>
          <p:cNvSpPr>
            <a:spLocks noGrp="1"/>
          </p:cNvSpPr>
          <p:nvPr>
            <p:ph type="title"/>
          </p:nvPr>
        </p:nvSpPr>
        <p:spPr>
          <a:xfrm>
            <a:off x="457200" y="152400"/>
            <a:ext cx="8229600" cy="1143000"/>
          </a:xfrm>
        </p:spPr>
        <p:txBody>
          <a:bodyPr/>
          <a:lstStyle/>
          <a:p>
            <a:pPr eaLnBrk="1" hangingPunct="1"/>
            <a:r>
              <a:rPr lang="en-US" sz="2400" dirty="0" smtClean="0">
                <a:solidFill>
                  <a:srgbClr val="FFFF00"/>
                </a:solidFill>
                <a:ea typeface="ＭＳ Ｐゴシック" pitchFamily="34" charset="-128"/>
              </a:rPr>
              <a:t>Wildlife trade chain from poaching to sale – </a:t>
            </a:r>
            <a:br>
              <a:rPr lang="en-US" sz="2400" dirty="0" smtClean="0">
                <a:solidFill>
                  <a:srgbClr val="FFFF00"/>
                </a:solidFill>
                <a:ea typeface="ＭＳ Ｐゴシック" pitchFamily="34" charset="-128"/>
              </a:rPr>
            </a:br>
            <a:r>
              <a:rPr lang="en-US" sz="2400" dirty="0" smtClean="0">
                <a:solidFill>
                  <a:srgbClr val="FFFF00"/>
                </a:solidFill>
                <a:ea typeface="ＭＳ Ｐゴシック" pitchFamily="34" charset="-128"/>
              </a:rPr>
              <a:t>Level 4: The end points</a:t>
            </a:r>
          </a:p>
        </p:txBody>
      </p:sp>
      <p:sp>
        <p:nvSpPr>
          <p:cNvPr id="8"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chemeClr val="bg1"/>
                </a:solidFill>
              </a:rPr>
              <a:pPr/>
              <a:t>72</a:t>
            </a:fld>
            <a:endParaRPr lang="en-US" b="1" dirty="0">
              <a:solidFill>
                <a:schemeClr val="bg1"/>
              </a:solidFill>
            </a:endParaRPr>
          </a:p>
        </p:txBody>
      </p:sp>
    </p:spTree>
    <p:extLst>
      <p:ext uri="{BB962C8B-B14F-4D97-AF65-F5344CB8AC3E}">
        <p14:creationId xmlns:p14="http://schemas.microsoft.com/office/powerpoint/2010/main" val="224376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55299"/>
                                        </p:tgtEl>
                                        <p:attrNameLst>
                                          <p:attrName>style.visibility</p:attrName>
                                        </p:attrNameLst>
                                      </p:cBhvr>
                                      <p:to>
                                        <p:strVal val="visible"/>
                                      </p:to>
                                    </p:set>
                                    <p:animEffect transition="in" filter="fade">
                                      <p:cBhvr>
                                        <p:cTn id="7" dur="500"/>
                                        <p:tgtEl>
                                          <p:spTgt spid="55299"/>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5301"/>
                                        </p:tgtEl>
                                        <p:attrNameLst>
                                          <p:attrName>style.visibility</p:attrName>
                                        </p:attrNameLst>
                                      </p:cBhvr>
                                      <p:to>
                                        <p:strVal val="visible"/>
                                      </p:to>
                                    </p:set>
                                    <p:animEffect transition="in" filter="fade">
                                      <p:cBhvr>
                                        <p:cTn id="10" dur="500"/>
                                        <p:tgtEl>
                                          <p:spTgt spid="5530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55300"/>
                                        </p:tgtEl>
                                        <p:attrNameLst>
                                          <p:attrName>style.visibility</p:attrName>
                                        </p:attrNameLst>
                                      </p:cBhvr>
                                      <p:to>
                                        <p:strVal val="visible"/>
                                      </p:to>
                                    </p:set>
                                    <p:animEffect transition="in" filter="fade">
                                      <p:cBhvr>
                                        <p:cTn id="15" dur="500"/>
                                        <p:tgtEl>
                                          <p:spTgt spid="553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5302"/>
                                        </p:tgtEl>
                                        <p:attrNameLst>
                                          <p:attrName>style.visibility</p:attrName>
                                        </p:attrNameLst>
                                      </p:cBhvr>
                                      <p:to>
                                        <p:strVal val="visible"/>
                                      </p:to>
                                    </p:set>
                                    <p:animEffect transition="in" filter="fade">
                                      <p:cBhvr>
                                        <p:cTn id="18" dur="500"/>
                                        <p:tgtEl>
                                          <p:spTgt spid="55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p:bldP spid="55302"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24400" y="2209800"/>
            <a:ext cx="3873501" cy="3897297"/>
          </a:xfrm>
          <a:prstGeom prst="rect">
            <a:avLst/>
          </a:prstGeom>
        </p:spPr>
      </p:pic>
      <p:sp>
        <p:nvSpPr>
          <p:cNvPr id="7" name="TextBox 6"/>
          <p:cNvSpPr txBox="1"/>
          <p:nvPr/>
        </p:nvSpPr>
        <p:spPr>
          <a:xfrm>
            <a:off x="868942" y="152400"/>
            <a:ext cx="7314823" cy="1323439"/>
          </a:xfrm>
          <a:prstGeom prst="rect">
            <a:avLst/>
          </a:prstGeom>
          <a:noFill/>
        </p:spPr>
        <p:txBody>
          <a:bodyPr wrap="none" rtlCol="0">
            <a:spAutoFit/>
          </a:bodyPr>
          <a:lstStyle/>
          <a:p>
            <a:pPr algn="ctr"/>
            <a:r>
              <a:rPr lang="en-US" sz="4000" dirty="0" smtClean="0">
                <a:solidFill>
                  <a:schemeClr val="bg1"/>
                </a:solidFill>
              </a:rPr>
              <a:t>London Summit: Feb. 2014</a:t>
            </a:r>
          </a:p>
          <a:p>
            <a:pPr algn="ctr"/>
            <a:r>
              <a:rPr lang="en-US" sz="4000" dirty="0" smtClean="0">
                <a:solidFill>
                  <a:schemeClr val="bg1"/>
                </a:solidFill>
              </a:rPr>
              <a:t>Botswana Summit: March 2015</a:t>
            </a:r>
          </a:p>
        </p:txBody>
      </p:sp>
      <p:sp>
        <p:nvSpPr>
          <p:cNvPr id="8" name="TextBox 7"/>
          <p:cNvSpPr txBox="1"/>
          <p:nvPr/>
        </p:nvSpPr>
        <p:spPr>
          <a:xfrm>
            <a:off x="304800" y="1905000"/>
            <a:ext cx="4137671" cy="1938992"/>
          </a:xfrm>
          <a:prstGeom prst="rect">
            <a:avLst/>
          </a:prstGeom>
          <a:noFill/>
        </p:spPr>
        <p:txBody>
          <a:bodyPr wrap="none" rtlCol="0">
            <a:spAutoFit/>
          </a:bodyPr>
          <a:lstStyle/>
          <a:p>
            <a:pPr algn="ctr"/>
            <a:r>
              <a:rPr lang="en-US" dirty="0" smtClean="0">
                <a:solidFill>
                  <a:schemeClr val="bg1"/>
                </a:solidFill>
              </a:rPr>
              <a:t>Hosted by UK Government</a:t>
            </a:r>
          </a:p>
          <a:p>
            <a:pPr algn="ctr"/>
            <a:r>
              <a:rPr lang="en-US" dirty="0" smtClean="0">
                <a:solidFill>
                  <a:schemeClr val="bg1"/>
                </a:solidFill>
              </a:rPr>
              <a:t>Royal Foundation</a:t>
            </a:r>
          </a:p>
          <a:p>
            <a:pPr algn="ctr"/>
            <a:endParaRPr lang="en-US" dirty="0">
              <a:solidFill>
                <a:schemeClr val="bg1"/>
              </a:solidFill>
            </a:endParaRPr>
          </a:p>
          <a:p>
            <a:pPr algn="ctr"/>
            <a:r>
              <a:rPr lang="en-US" dirty="0" smtClean="0">
                <a:solidFill>
                  <a:schemeClr val="bg1"/>
                </a:solidFill>
              </a:rPr>
              <a:t>Heads of State and Ministers</a:t>
            </a:r>
          </a:p>
          <a:p>
            <a:pPr algn="ctr"/>
            <a:r>
              <a:rPr lang="en-US" dirty="0">
                <a:solidFill>
                  <a:schemeClr val="bg1"/>
                </a:solidFill>
              </a:rPr>
              <a:t>f</a:t>
            </a:r>
            <a:r>
              <a:rPr lang="en-US" dirty="0" smtClean="0">
                <a:solidFill>
                  <a:schemeClr val="bg1"/>
                </a:solidFill>
              </a:rPr>
              <a:t>rom 50 countries</a:t>
            </a:r>
          </a:p>
        </p:txBody>
      </p:sp>
      <p:pic>
        <p:nvPicPr>
          <p:cNvPr id="9" name="Picture 8"/>
          <p:cNvPicPr>
            <a:picLocks noChangeAspect="1"/>
          </p:cNvPicPr>
          <p:nvPr/>
        </p:nvPicPr>
        <p:blipFill rotWithShape="1">
          <a:blip r:embed="rId3" cstate="email"/>
          <a:srcRect/>
          <a:stretch/>
        </p:blipFill>
        <p:spPr>
          <a:xfrm>
            <a:off x="219101" y="5240782"/>
            <a:ext cx="1130613" cy="1286488"/>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01155" y="5240782"/>
            <a:ext cx="1243192" cy="1286488"/>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2695787" y="5240782"/>
            <a:ext cx="1442369" cy="1286488"/>
          </a:xfrm>
          <a:prstGeom prst="rect">
            <a:avLst/>
          </a:prstGeom>
        </p:spPr>
      </p:pic>
      <p:sp>
        <p:nvSpPr>
          <p:cNvPr id="12" name="Slide Number Placeholder 1"/>
          <p:cNvSpPr>
            <a:spLocks noGrp="1"/>
          </p:cNvSpPr>
          <p:nvPr>
            <p:ph type="sldNum" sz="quarter" idx="12"/>
          </p:nvPr>
        </p:nvSpPr>
        <p:spPr>
          <a:xfrm>
            <a:off x="8686800" y="6477000"/>
            <a:ext cx="457200" cy="457200"/>
          </a:xfrm>
        </p:spPr>
        <p:txBody>
          <a:bodyPr/>
          <a:lstStyle/>
          <a:p>
            <a:fld id="{AFC124FB-74F4-4C85-BBC3-4596615B2857}" type="slidenum">
              <a:rPr lang="en-US" b="1" smtClean="0">
                <a:solidFill>
                  <a:schemeClr val="bg1"/>
                </a:solidFill>
              </a:rPr>
              <a:pPr/>
              <a:t>73</a:t>
            </a:fld>
            <a:endParaRPr lang="en-US" b="1" dirty="0">
              <a:solidFill>
                <a:schemeClr val="bg1"/>
              </a:solidFill>
            </a:endParaRPr>
          </a:p>
        </p:txBody>
      </p:sp>
    </p:spTree>
    <p:extLst>
      <p:ext uri="{BB962C8B-B14F-4D97-AF65-F5344CB8AC3E}">
        <p14:creationId xmlns:p14="http://schemas.microsoft.com/office/powerpoint/2010/main" val="32311697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952999" y="2286000"/>
            <a:ext cx="3657601" cy="274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02" name="Picture 2" descr="https://fbcdn-sphotos-f-a.akamaihd.net/hphotos-ak-ash4/p480x480/1309_588776911154076_761247513_n.jpg">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6250" y="1904999"/>
            <a:ext cx="3333750" cy="2209801"/>
          </a:xfrm>
          <a:prstGeom prst="rect">
            <a:avLst/>
          </a:prstGeom>
          <a:noFill/>
          <a:extLst>
            <a:ext uri="{909E8E84-426E-40DD-AFC4-6F175D3DCCD1}">
              <a14:hiddenFill xmlns:a14="http://schemas.microsoft.com/office/drawing/2010/main">
                <a:solidFill>
                  <a:srgbClr val="FFFFFF"/>
                </a:solidFill>
              </a14:hiddenFill>
            </a:ext>
          </a:extLst>
        </p:spPr>
      </p:pic>
      <p:pic>
        <p:nvPicPr>
          <p:cNvPr id="332803"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6250" y="4111655"/>
            <a:ext cx="3317875" cy="1984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6"/>
          <p:cNvSpPr txBox="1">
            <a:spLocks noChangeArrowheads="1"/>
          </p:cNvSpPr>
          <p:nvPr/>
        </p:nvSpPr>
        <p:spPr bwMode="auto">
          <a:xfrm>
            <a:off x="381000" y="6183868"/>
            <a:ext cx="434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800" b="1" dirty="0">
                <a:solidFill>
                  <a:srgbClr val="FFFF00"/>
                </a:solidFill>
                <a:latin typeface="+mn-lt"/>
              </a:rPr>
              <a:t>Influence senior </a:t>
            </a:r>
            <a:r>
              <a:rPr lang="en-US" sz="1800" b="1" dirty="0" smtClean="0">
                <a:solidFill>
                  <a:srgbClr val="FFFF00"/>
                </a:solidFill>
                <a:latin typeface="+mn-lt"/>
              </a:rPr>
              <a:t>leaders and stimulate action by government agencies</a:t>
            </a:r>
            <a:endParaRPr lang="en-US" sz="1800" b="1" dirty="0">
              <a:solidFill>
                <a:srgbClr val="FFFF00"/>
              </a:solidFill>
              <a:latin typeface="+mn-lt"/>
            </a:endParaRPr>
          </a:p>
        </p:txBody>
      </p:sp>
      <p:sp>
        <p:nvSpPr>
          <p:cNvPr id="13" name="TextBox 7"/>
          <p:cNvSpPr txBox="1">
            <a:spLocks noChangeArrowheads="1"/>
          </p:cNvSpPr>
          <p:nvPr/>
        </p:nvSpPr>
        <p:spPr bwMode="auto">
          <a:xfrm>
            <a:off x="5068272" y="6183868"/>
            <a:ext cx="4160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sz="1800" b="1" dirty="0">
                <a:solidFill>
                  <a:srgbClr val="FFFF00"/>
                </a:solidFill>
                <a:latin typeface="+mn-lt"/>
              </a:rPr>
              <a:t>Influence public </a:t>
            </a:r>
            <a:r>
              <a:rPr lang="en-US" sz="1800" b="1" dirty="0" smtClean="0">
                <a:solidFill>
                  <a:srgbClr val="FFFF00"/>
                </a:solidFill>
                <a:latin typeface="+mn-lt"/>
              </a:rPr>
              <a:t>perceptions, </a:t>
            </a:r>
          </a:p>
          <a:p>
            <a:r>
              <a:rPr lang="en-US" sz="1800" b="1" dirty="0" smtClean="0">
                <a:solidFill>
                  <a:srgbClr val="FFFF00"/>
                </a:solidFill>
                <a:latin typeface="+mn-lt"/>
              </a:rPr>
              <a:t>and work to close domestic markets</a:t>
            </a:r>
            <a:endParaRPr lang="en-US" sz="1800" b="1" dirty="0">
              <a:solidFill>
                <a:srgbClr val="FFFF00"/>
              </a:solidFill>
              <a:latin typeface="+mn-lt"/>
            </a:endParaRPr>
          </a:p>
        </p:txBody>
      </p:sp>
      <p:sp>
        <p:nvSpPr>
          <p:cNvPr id="14" name="Title 1"/>
          <p:cNvSpPr>
            <a:spLocks noGrp="1"/>
          </p:cNvSpPr>
          <p:nvPr>
            <p:ph type="title"/>
          </p:nvPr>
        </p:nvSpPr>
        <p:spPr>
          <a:xfrm>
            <a:off x="457200" y="152400"/>
            <a:ext cx="8229600" cy="1143000"/>
          </a:xfrm>
        </p:spPr>
        <p:txBody>
          <a:bodyPr/>
          <a:lstStyle/>
          <a:p>
            <a:pPr eaLnBrk="1" hangingPunct="1"/>
            <a:r>
              <a:rPr lang="en-US" sz="2400" dirty="0" smtClean="0">
                <a:solidFill>
                  <a:srgbClr val="FFFF00"/>
                </a:solidFill>
                <a:ea typeface="ＭＳ Ｐゴシック" pitchFamily="34" charset="-128"/>
              </a:rPr>
              <a:t>Wildlife trade chain from poaching to sale – </a:t>
            </a:r>
            <a:br>
              <a:rPr lang="en-US" sz="2400" dirty="0" smtClean="0">
                <a:solidFill>
                  <a:srgbClr val="FFFF00"/>
                </a:solidFill>
                <a:ea typeface="ＭＳ Ｐゴシック" pitchFamily="34" charset="-128"/>
              </a:rPr>
            </a:br>
            <a:r>
              <a:rPr lang="en-US" sz="2400" dirty="0" smtClean="0">
                <a:solidFill>
                  <a:srgbClr val="FFFF00"/>
                </a:solidFill>
                <a:ea typeface="ＭＳ Ｐゴシック" pitchFamily="34" charset="-128"/>
              </a:rPr>
              <a:t>Level 4: The end points</a:t>
            </a:r>
          </a:p>
        </p:txBody>
      </p:sp>
    </p:spTree>
    <p:extLst>
      <p:ext uri="{BB962C8B-B14F-4D97-AF65-F5344CB8AC3E}">
        <p14:creationId xmlns:p14="http://schemas.microsoft.com/office/powerpoint/2010/main" val="2790311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2802"/>
                                        </p:tgtEl>
                                        <p:attrNameLst>
                                          <p:attrName>style.visibility</p:attrName>
                                        </p:attrNameLst>
                                      </p:cBhvr>
                                      <p:to>
                                        <p:strVal val="visible"/>
                                      </p:to>
                                    </p:set>
                                    <p:animEffect transition="in" filter="fade">
                                      <p:cBhvr>
                                        <p:cTn id="7" dur="500"/>
                                        <p:tgtEl>
                                          <p:spTgt spid="332802"/>
                                        </p:tgtEl>
                                      </p:cBhvr>
                                    </p:animEffect>
                                  </p:childTnLst>
                                </p:cTn>
                              </p:par>
                              <p:par>
                                <p:cTn id="8" presetID="10" presetClass="entr" presetSubtype="0" fill="hold" nodeType="withEffect">
                                  <p:stCondLst>
                                    <p:cond delay="0"/>
                                  </p:stCondLst>
                                  <p:childTnLst>
                                    <p:set>
                                      <p:cBhvr>
                                        <p:cTn id="9" dur="1" fill="hold">
                                          <p:stCondLst>
                                            <p:cond delay="0"/>
                                          </p:stCondLst>
                                        </p:cTn>
                                        <p:tgtEl>
                                          <p:spTgt spid="332803"/>
                                        </p:tgtEl>
                                        <p:attrNameLst>
                                          <p:attrName>style.visibility</p:attrName>
                                        </p:attrNameLst>
                                      </p:cBhvr>
                                      <p:to>
                                        <p:strVal val="visible"/>
                                      </p:to>
                                    </p:set>
                                    <p:animEffect transition="in" filter="fade">
                                      <p:cBhvr>
                                        <p:cTn id="10" dur="500"/>
                                        <p:tgtEl>
                                          <p:spTgt spid="33280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stretch>
            <a:fillRect/>
          </a:stretch>
        </p:blipFill>
        <p:spPr>
          <a:xfrm rot="21294600">
            <a:off x="702586" y="1183252"/>
            <a:ext cx="3055905" cy="4221974"/>
          </a:xfrm>
          <a:prstGeom prst="rect">
            <a:avLst/>
          </a:prstGeom>
        </p:spPr>
      </p:pic>
      <p:pic>
        <p:nvPicPr>
          <p:cNvPr id="3" name="Picture 2"/>
          <p:cNvPicPr>
            <a:picLocks noChangeAspect="1"/>
          </p:cNvPicPr>
          <p:nvPr/>
        </p:nvPicPr>
        <p:blipFill>
          <a:blip r:embed="rId4" cstate="email"/>
          <a:stretch>
            <a:fillRect/>
          </a:stretch>
        </p:blipFill>
        <p:spPr>
          <a:xfrm rot="698785">
            <a:off x="3256737" y="1798462"/>
            <a:ext cx="3006058" cy="4102905"/>
          </a:xfrm>
          <a:prstGeom prst="rect">
            <a:avLst/>
          </a:prstGeom>
        </p:spPr>
      </p:pic>
      <p:pic>
        <p:nvPicPr>
          <p:cNvPr id="4" name="Picture 3"/>
          <p:cNvPicPr>
            <a:picLocks noChangeAspect="1"/>
          </p:cNvPicPr>
          <p:nvPr/>
        </p:nvPicPr>
        <p:blipFill rotWithShape="1">
          <a:blip r:embed="rId5" cstate="email"/>
          <a:srcRect/>
          <a:stretch/>
        </p:blipFill>
        <p:spPr>
          <a:xfrm rot="1338380">
            <a:off x="6067837" y="1915869"/>
            <a:ext cx="2342051" cy="4143079"/>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19026" y="6341102"/>
            <a:ext cx="459189" cy="373123"/>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90097" y="6352621"/>
            <a:ext cx="420528" cy="373123"/>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22507" y="6312209"/>
            <a:ext cx="453648" cy="402509"/>
          </a:xfrm>
          <a:prstGeom prst="rect">
            <a:avLst/>
          </a:prstGeom>
        </p:spPr>
      </p:pic>
    </p:spTree>
    <p:extLst>
      <p:ext uri="{BB962C8B-B14F-4D97-AF65-F5344CB8AC3E}">
        <p14:creationId xmlns:p14="http://schemas.microsoft.com/office/powerpoint/2010/main" val="129865052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stretch>
            <a:fillRect/>
          </a:stretch>
        </p:blipFill>
        <p:spPr>
          <a:xfrm>
            <a:off x="2862252" y="511274"/>
            <a:ext cx="4793456" cy="5429250"/>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582813">
            <a:off x="509880" y="2073784"/>
            <a:ext cx="1544519" cy="2763876"/>
          </a:xfrm>
          <a:prstGeom prst="rect">
            <a:avLst/>
          </a:prstGeom>
        </p:spPr>
      </p:pic>
      <p:sp>
        <p:nvSpPr>
          <p:cNvPr id="6" name="Right Arrow 5"/>
          <p:cNvSpPr/>
          <p:nvPr/>
        </p:nvSpPr>
        <p:spPr>
          <a:xfrm>
            <a:off x="2263008" y="2792859"/>
            <a:ext cx="451507" cy="433041"/>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1428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stretch>
            <a:fillRect/>
          </a:stretch>
        </p:blipFill>
        <p:spPr>
          <a:xfrm>
            <a:off x="457200" y="822158"/>
            <a:ext cx="2819400" cy="5045242"/>
          </a:xfrm>
          <a:prstGeom prst="rect">
            <a:avLst/>
          </a:prstGeom>
        </p:spPr>
      </p:pic>
      <p:pic>
        <p:nvPicPr>
          <p:cNvPr id="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352800" y="1447800"/>
            <a:ext cx="5611225" cy="3355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1"/>
          <p:cNvSpPr>
            <a:spLocks noGrp="1"/>
          </p:cNvSpPr>
          <p:nvPr>
            <p:ph type="sldNum" sz="quarter" idx="12"/>
          </p:nvPr>
        </p:nvSpPr>
        <p:spPr>
          <a:xfrm>
            <a:off x="8610600" y="6477000"/>
            <a:ext cx="381000" cy="457200"/>
          </a:xfrm>
        </p:spPr>
        <p:txBody>
          <a:bodyPr/>
          <a:lstStyle/>
          <a:p>
            <a:fld id="{AFC124FB-74F4-4C85-BBC3-4596615B2857}" type="slidenum">
              <a:rPr lang="en-US" b="1" smtClean="0">
                <a:solidFill>
                  <a:schemeClr val="bg1"/>
                </a:solidFill>
              </a:rPr>
              <a:pPr/>
              <a:t>77</a:t>
            </a:fld>
            <a:endParaRPr lang="en-US" b="1" dirty="0">
              <a:solidFill>
                <a:schemeClr val="bg1"/>
              </a:solidFill>
            </a:endParaRPr>
          </a:p>
        </p:txBody>
      </p:sp>
    </p:spTree>
    <p:extLst>
      <p:ext uri="{BB962C8B-B14F-4D97-AF65-F5344CB8AC3E}">
        <p14:creationId xmlns:p14="http://schemas.microsoft.com/office/powerpoint/2010/main" val="39642966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52400" y="990600"/>
            <a:ext cx="2362200" cy="4876800"/>
          </a:xfrm>
          <a:solidFill>
            <a:srgbClr val="C00000"/>
          </a:solidFill>
        </p:spPr>
        <p:txBody>
          <a:bodyPr>
            <a:normAutofit/>
          </a:bodyPr>
          <a:lstStyle/>
          <a:p>
            <a:pPr algn="ctr"/>
            <a:r>
              <a:rPr lang="en-US" sz="3200" dirty="0" smtClean="0">
                <a:solidFill>
                  <a:schemeClr val="bg1">
                    <a:lumMod val="95000"/>
                  </a:schemeClr>
                </a:solidFill>
              </a:rPr>
              <a:t>National Strategy for Combating Wildlife Trafficking</a:t>
            </a:r>
            <a:endParaRPr lang="en-US" sz="3200" dirty="0">
              <a:solidFill>
                <a:schemeClr val="bg1">
                  <a:lumMod val="95000"/>
                </a:schemeClr>
              </a:solidFill>
            </a:endParaRPr>
          </a:p>
        </p:txBody>
      </p:sp>
      <p:sp>
        <p:nvSpPr>
          <p:cNvPr id="2" name="Footer Placeholder 1"/>
          <p:cNvSpPr>
            <a:spLocks noGrp="1"/>
          </p:cNvSpPr>
          <p:nvPr>
            <p:ph type="ftr" sz="quarter" idx="11"/>
          </p:nvPr>
        </p:nvSpPr>
        <p:spPr/>
        <p:txBody>
          <a:bodyPr/>
          <a:lstStyle/>
          <a:p>
            <a:endParaRPr lang="en-GB"/>
          </a:p>
        </p:txBody>
      </p:sp>
      <p:sp>
        <p:nvSpPr>
          <p:cNvPr id="3" name="Slide Number Placeholder 2"/>
          <p:cNvSpPr>
            <a:spLocks noGrp="1"/>
          </p:cNvSpPr>
          <p:nvPr>
            <p:ph type="sldNum" sz="quarter" idx="12"/>
          </p:nvPr>
        </p:nvSpPr>
        <p:spPr/>
        <p:txBody>
          <a:bodyPr/>
          <a:lstStyle/>
          <a:p>
            <a:fld id="{762507A0-5513-419D-9A79-E9C57E2628AA}" type="slidenum">
              <a:rPr lang="en-GB" smtClean="0"/>
              <a:pPr/>
              <a:t>78</a:t>
            </a:fld>
            <a:endParaRPr lang="en-GB"/>
          </a:p>
        </p:txBody>
      </p:sp>
      <p:graphicFrame>
        <p:nvGraphicFramePr>
          <p:cNvPr id="4" name="Diagram 3"/>
          <p:cNvGraphicFramePr/>
          <p:nvPr>
            <p:extLst>
              <p:ext uri="{D42A27DB-BD31-4B8C-83A1-F6EECF244321}">
                <p14:modId xmlns:p14="http://schemas.microsoft.com/office/powerpoint/2010/main" val="2914563892"/>
              </p:ext>
            </p:extLst>
          </p:nvPr>
        </p:nvGraphicFramePr>
        <p:xfrm>
          <a:off x="2560541" y="108000"/>
          <a:ext cx="3104982" cy="664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1319491501"/>
              </p:ext>
            </p:extLst>
          </p:nvPr>
        </p:nvGraphicFramePr>
        <p:xfrm>
          <a:off x="5551971" y="141474"/>
          <a:ext cx="3359359" cy="65750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Slide Number Placeholder 1"/>
          <p:cNvSpPr txBox="1">
            <a:spLocks/>
          </p:cNvSpPr>
          <p:nvPr/>
        </p:nvSpPr>
        <p:spPr bwMode="auto">
          <a:xfrm>
            <a:off x="8686800" y="6477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C124FB-74F4-4C85-BBC3-4596615B2857}" type="slidenum">
              <a:rPr kumimoji="0" lang="en-US" sz="1400" b="1" i="0" u="none" strike="noStrike" kern="1200" cap="none" spc="0" normalizeH="0" baseline="0" noProof="0" smtClean="0">
                <a:ln>
                  <a:noFill/>
                </a:ln>
                <a:solidFill>
                  <a:schemeClr val="bg1"/>
                </a:solidFill>
                <a:effectLst/>
                <a:uLnTx/>
                <a:uFillTx/>
                <a:latin typeface="Arial" charset="0"/>
                <a:ea typeface="宋体"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400" b="1" i="0" u="none" strike="noStrike" kern="1200" cap="none" spc="0" normalizeH="0" baseline="0" noProof="0" dirty="0">
              <a:ln>
                <a:noFill/>
              </a:ln>
              <a:solidFill>
                <a:schemeClr val="bg1"/>
              </a:solidFill>
              <a:effectLst/>
              <a:uLnTx/>
              <a:uFillTx/>
              <a:latin typeface="Arial" charset="0"/>
              <a:ea typeface="宋体" pitchFamily="2" charset="-122"/>
              <a:cs typeface="+mn-cs"/>
            </a:endParaRPr>
          </a:p>
        </p:txBody>
      </p:sp>
    </p:spTree>
    <p:extLst>
      <p:ext uri="{BB962C8B-B14F-4D97-AF65-F5344CB8AC3E}">
        <p14:creationId xmlns:p14="http://schemas.microsoft.com/office/powerpoint/2010/main" val="12105080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6" name="Picture 8"/>
          <p:cNvPicPr>
            <a:picLocks noChangeAspect="1" noChangeArrowheads="1"/>
          </p:cNvPicPr>
          <p:nvPr/>
        </p:nvPicPr>
        <p:blipFill>
          <a:blip r:embed="rId2" cstate="email"/>
          <a:srcRect/>
          <a:stretch>
            <a:fillRect/>
          </a:stretch>
        </p:blipFill>
        <p:spPr bwMode="auto">
          <a:xfrm>
            <a:off x="3581400" y="3505200"/>
            <a:ext cx="2411466" cy="1464575"/>
          </a:xfrm>
          <a:prstGeom prst="rect">
            <a:avLst/>
          </a:prstGeom>
          <a:noFill/>
          <a:ln w="9525" algn="ctr">
            <a:noFill/>
            <a:miter lim="800000"/>
            <a:headEnd/>
            <a:tailEnd/>
          </a:ln>
          <a:effectLst/>
        </p:spPr>
      </p:pic>
      <p:sp>
        <p:nvSpPr>
          <p:cNvPr id="140290" name="Rectangle 2"/>
          <p:cNvSpPr>
            <a:spLocks noGrp="1" noChangeArrowheads="1"/>
          </p:cNvSpPr>
          <p:nvPr>
            <p:ph type="title" sz="quarter"/>
          </p:nvPr>
        </p:nvSpPr>
        <p:spPr>
          <a:xfrm>
            <a:off x="1371600" y="228600"/>
            <a:ext cx="6324600" cy="1905000"/>
          </a:xfrm>
          <a:solidFill>
            <a:srgbClr val="92D050"/>
          </a:solidFill>
        </p:spPr>
        <p:txBody>
          <a:bodyPr/>
          <a:lstStyle/>
          <a:p>
            <a:r>
              <a:rPr lang="en-US" sz="2800" dirty="0" smtClean="0"/>
              <a:t>Treaties and Intergovernmental organizations</a:t>
            </a:r>
            <a:br>
              <a:rPr lang="en-US" sz="2800" dirty="0" smtClean="0"/>
            </a:br>
            <a:r>
              <a:rPr lang="en-US" sz="2800" dirty="0" smtClean="0"/>
              <a:t/>
            </a:r>
            <a:br>
              <a:rPr lang="en-US" sz="2800" dirty="0" smtClean="0"/>
            </a:br>
            <a:r>
              <a:rPr lang="en-US" sz="2800" dirty="0" smtClean="0"/>
              <a:t>Focused on Biodiversity/Species</a:t>
            </a:r>
            <a:endParaRPr lang="en-US" sz="2800" dirty="0"/>
          </a:p>
        </p:txBody>
      </p:sp>
      <p:pic>
        <p:nvPicPr>
          <p:cNvPr id="140292" name="Picture 4"/>
          <p:cNvPicPr>
            <a:picLocks noGrp="1" noChangeAspect="1" noChangeArrowheads="1"/>
          </p:cNvPicPr>
          <p:nvPr>
            <p:ph sz="quarter" idx="2"/>
          </p:nvPr>
        </p:nvPicPr>
        <p:blipFill>
          <a:blip r:embed="rId3" cstate="email"/>
          <a:srcRect/>
          <a:stretch>
            <a:fillRect/>
          </a:stretch>
        </p:blipFill>
        <p:spPr>
          <a:xfrm>
            <a:off x="762000" y="2362200"/>
            <a:ext cx="1828800" cy="1407636"/>
          </a:xfrm>
          <a:noFill/>
          <a:ln/>
        </p:spPr>
      </p:pic>
      <p:pic>
        <p:nvPicPr>
          <p:cNvPr id="140293" name="Picture 5"/>
          <p:cNvPicPr>
            <a:picLocks noGrp="1" noChangeAspect="1" noChangeArrowheads="1"/>
          </p:cNvPicPr>
          <p:nvPr>
            <p:ph sz="quarter" idx="3"/>
          </p:nvPr>
        </p:nvPicPr>
        <p:blipFill>
          <a:blip r:embed="rId4" cstate="email"/>
          <a:srcRect/>
          <a:stretch>
            <a:fillRect/>
          </a:stretch>
        </p:blipFill>
        <p:spPr>
          <a:xfrm>
            <a:off x="6934200" y="2362200"/>
            <a:ext cx="1828800" cy="1091594"/>
          </a:xfrm>
          <a:solidFill>
            <a:schemeClr val="folHlink"/>
          </a:solidFill>
          <a:ln/>
        </p:spPr>
      </p:pic>
      <p:pic>
        <p:nvPicPr>
          <p:cNvPr id="140294" name="Picture 6"/>
          <p:cNvPicPr>
            <a:picLocks noGrp="1" noChangeAspect="1" noChangeArrowheads="1"/>
          </p:cNvPicPr>
          <p:nvPr>
            <p:ph sz="quarter" idx="4"/>
          </p:nvPr>
        </p:nvPicPr>
        <p:blipFill>
          <a:blip r:embed="rId5" cstate="email"/>
          <a:srcRect/>
          <a:stretch>
            <a:fillRect/>
          </a:stretch>
        </p:blipFill>
        <p:spPr>
          <a:xfrm>
            <a:off x="3124200" y="2208408"/>
            <a:ext cx="2600061" cy="1323779"/>
          </a:xfrm>
          <a:noFill/>
          <a:ln/>
        </p:spPr>
      </p:pic>
      <p:pic>
        <p:nvPicPr>
          <p:cNvPr id="140302" name="Picture 14"/>
          <p:cNvPicPr>
            <a:picLocks noChangeAspect="1" noChangeArrowheads="1"/>
          </p:cNvPicPr>
          <p:nvPr/>
        </p:nvPicPr>
        <p:blipFill>
          <a:blip r:embed="rId6" cstate="email"/>
          <a:srcRect/>
          <a:stretch>
            <a:fillRect/>
          </a:stretch>
        </p:blipFill>
        <p:spPr bwMode="auto">
          <a:xfrm>
            <a:off x="4648200" y="5562600"/>
            <a:ext cx="1981200" cy="847725"/>
          </a:xfrm>
          <a:prstGeom prst="rect">
            <a:avLst/>
          </a:prstGeom>
          <a:noFill/>
          <a:ln w="9525" algn="ctr">
            <a:noFill/>
            <a:miter lim="800000"/>
            <a:headEnd/>
            <a:tailEnd/>
          </a:ln>
          <a:effectLst/>
        </p:spPr>
      </p:pic>
      <p:pic>
        <p:nvPicPr>
          <p:cNvPr id="140303" name="Picture 15"/>
          <p:cNvPicPr>
            <a:picLocks noChangeAspect="1" noChangeArrowheads="1"/>
          </p:cNvPicPr>
          <p:nvPr/>
        </p:nvPicPr>
        <p:blipFill>
          <a:blip r:embed="rId7" cstate="email"/>
          <a:srcRect/>
          <a:stretch>
            <a:fillRect/>
          </a:stretch>
        </p:blipFill>
        <p:spPr bwMode="auto">
          <a:xfrm>
            <a:off x="2133600" y="5486400"/>
            <a:ext cx="1143000" cy="1143000"/>
          </a:xfrm>
          <a:prstGeom prst="rect">
            <a:avLst/>
          </a:prstGeom>
          <a:noFill/>
          <a:ln w="9525">
            <a:noFill/>
            <a:miter lim="800000"/>
            <a:headEnd/>
            <a:tailEnd/>
          </a:ln>
          <a:effectLst/>
        </p:spPr>
      </p:pic>
      <p:pic>
        <p:nvPicPr>
          <p:cNvPr id="140304" name="Picture 16"/>
          <p:cNvPicPr>
            <a:picLocks noChangeAspect="1" noChangeArrowheads="1"/>
          </p:cNvPicPr>
          <p:nvPr/>
        </p:nvPicPr>
        <p:blipFill>
          <a:blip r:embed="rId8" cstate="email"/>
          <a:srcRect/>
          <a:stretch>
            <a:fillRect/>
          </a:stretch>
        </p:blipFill>
        <p:spPr bwMode="auto">
          <a:xfrm>
            <a:off x="685800" y="3962400"/>
            <a:ext cx="1079500" cy="1123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accent6"/>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762000" y="457200"/>
            <a:ext cx="7772400" cy="1143000"/>
          </a:xfrm>
          <a:solidFill>
            <a:schemeClr val="bg1"/>
          </a:solidFill>
        </p:spPr>
        <p:txBody>
          <a:bodyPr/>
          <a:lstStyle/>
          <a:p>
            <a:pPr>
              <a:defRPr/>
            </a:pPr>
            <a:r>
              <a:rPr lang="en-US" b="1" dirty="0" smtClean="0">
                <a:solidFill>
                  <a:schemeClr val="tx1"/>
                </a:solidFill>
                <a:effectLst>
                  <a:outerShdw blurRad="38100" dist="38100" dir="2700000" algn="tl">
                    <a:srgbClr val="FFFFFF"/>
                  </a:outerShdw>
                </a:effectLst>
              </a:rPr>
              <a:t>Provisions of CITES</a:t>
            </a:r>
            <a:endParaRPr lang="en-US" b="1" dirty="0" smtClean="0">
              <a:solidFill>
                <a:schemeClr val="tx1"/>
              </a:solidFill>
            </a:endParaRPr>
          </a:p>
        </p:txBody>
      </p:sp>
      <p:sp>
        <p:nvSpPr>
          <p:cNvPr id="160771" name="Rectangle 3"/>
          <p:cNvSpPr>
            <a:spLocks noGrp="1" noChangeArrowheads="1"/>
          </p:cNvSpPr>
          <p:nvPr>
            <p:ph type="body" idx="1"/>
          </p:nvPr>
        </p:nvSpPr>
        <p:spPr>
          <a:xfrm>
            <a:off x="762000" y="1600200"/>
            <a:ext cx="7772400" cy="4572000"/>
          </a:xfrm>
          <a:solidFill>
            <a:schemeClr val="bg1"/>
          </a:solidFill>
        </p:spPr>
        <p:txBody>
          <a:bodyPr/>
          <a:lstStyle/>
          <a:p>
            <a:r>
              <a:rPr lang="en-US" dirty="0" smtClean="0"/>
              <a:t>Regulates trade through inclusion of species in 3 Appendices</a:t>
            </a:r>
          </a:p>
          <a:p>
            <a:r>
              <a:rPr lang="en-US" dirty="0" smtClean="0"/>
              <a:t>Requires Parties to establish Management and Scientific Authority</a:t>
            </a:r>
          </a:p>
          <a:p>
            <a:r>
              <a:rPr lang="en-US" dirty="0" smtClean="0"/>
              <a:t>Establishes Secretariat to administer treaty </a:t>
            </a:r>
          </a:p>
          <a:p>
            <a:r>
              <a:rPr lang="en-US" dirty="0" smtClean="0"/>
              <a:t>Holds biennial meeting of Party countries</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7" name="Picture 9"/>
          <p:cNvPicPr>
            <a:picLocks noChangeAspect="1" noChangeArrowheads="1"/>
          </p:cNvPicPr>
          <p:nvPr/>
        </p:nvPicPr>
        <p:blipFill>
          <a:blip r:embed="rId2" cstate="email"/>
          <a:srcRect/>
          <a:stretch>
            <a:fillRect/>
          </a:stretch>
        </p:blipFill>
        <p:spPr bwMode="auto">
          <a:xfrm>
            <a:off x="4191000" y="2743200"/>
            <a:ext cx="1571625" cy="1524000"/>
          </a:xfrm>
          <a:prstGeom prst="rect">
            <a:avLst/>
          </a:prstGeom>
          <a:noFill/>
          <a:ln w="9525" algn="ctr">
            <a:noFill/>
            <a:miter lim="800000"/>
            <a:headEnd/>
            <a:tailEnd/>
          </a:ln>
          <a:effectLst/>
        </p:spPr>
      </p:pic>
      <p:pic>
        <p:nvPicPr>
          <p:cNvPr id="140298" name="Picture 10"/>
          <p:cNvPicPr>
            <a:picLocks noChangeAspect="1" noChangeArrowheads="1"/>
          </p:cNvPicPr>
          <p:nvPr/>
        </p:nvPicPr>
        <p:blipFill>
          <a:blip r:embed="rId3" cstate="email"/>
          <a:srcRect/>
          <a:stretch>
            <a:fillRect/>
          </a:stretch>
        </p:blipFill>
        <p:spPr bwMode="auto">
          <a:xfrm>
            <a:off x="6781800" y="2667000"/>
            <a:ext cx="1368117" cy="1666616"/>
          </a:xfrm>
          <a:prstGeom prst="rect">
            <a:avLst/>
          </a:prstGeom>
          <a:noFill/>
          <a:ln w="9525" algn="ctr">
            <a:noFill/>
            <a:miter lim="800000"/>
            <a:headEnd/>
            <a:tailEnd/>
          </a:ln>
          <a:effectLst/>
        </p:spPr>
      </p:pic>
      <p:pic>
        <p:nvPicPr>
          <p:cNvPr id="140299" name="Picture 11"/>
          <p:cNvPicPr>
            <a:picLocks noChangeAspect="1" noChangeArrowheads="1"/>
          </p:cNvPicPr>
          <p:nvPr/>
        </p:nvPicPr>
        <p:blipFill>
          <a:blip r:embed="rId4" cstate="email"/>
          <a:srcRect/>
          <a:stretch>
            <a:fillRect/>
          </a:stretch>
        </p:blipFill>
        <p:spPr bwMode="auto">
          <a:xfrm>
            <a:off x="304800" y="5562600"/>
            <a:ext cx="2329426" cy="1029967"/>
          </a:xfrm>
          <a:prstGeom prst="rect">
            <a:avLst/>
          </a:prstGeom>
          <a:noFill/>
          <a:ln w="9525" algn="ctr">
            <a:noFill/>
            <a:miter lim="800000"/>
            <a:headEnd/>
            <a:tailEnd/>
          </a:ln>
          <a:effectLst/>
        </p:spPr>
      </p:pic>
      <p:pic>
        <p:nvPicPr>
          <p:cNvPr id="140301" name="Picture 13"/>
          <p:cNvPicPr>
            <a:picLocks noChangeAspect="1" noChangeArrowheads="1"/>
          </p:cNvPicPr>
          <p:nvPr/>
        </p:nvPicPr>
        <p:blipFill>
          <a:blip r:embed="rId5" cstate="email"/>
          <a:srcRect/>
          <a:stretch>
            <a:fillRect/>
          </a:stretch>
        </p:blipFill>
        <p:spPr bwMode="auto">
          <a:xfrm>
            <a:off x="304800" y="4648200"/>
            <a:ext cx="1981200" cy="595505"/>
          </a:xfrm>
          <a:prstGeom prst="rect">
            <a:avLst/>
          </a:prstGeom>
          <a:noFill/>
          <a:ln w="9525" algn="ctr">
            <a:noFill/>
            <a:miter lim="800000"/>
            <a:headEnd/>
            <a:tailEnd/>
          </a:ln>
          <a:effectLst/>
        </p:spPr>
      </p:pic>
      <p:pic>
        <p:nvPicPr>
          <p:cNvPr id="1028" name="Picture 4" descr="http://www.tuna-org.org/images/Tuna-org.jpg"/>
          <p:cNvPicPr>
            <a:picLocks noChangeAspect="1" noChangeArrowheads="1"/>
          </p:cNvPicPr>
          <p:nvPr/>
        </p:nvPicPr>
        <p:blipFill>
          <a:blip r:embed="rId6" cstate="email"/>
          <a:srcRect/>
          <a:stretch>
            <a:fillRect/>
          </a:stretch>
        </p:blipFill>
        <p:spPr bwMode="auto">
          <a:xfrm>
            <a:off x="4038600" y="5562600"/>
            <a:ext cx="4114800" cy="1102179"/>
          </a:xfrm>
          <a:prstGeom prst="rect">
            <a:avLst/>
          </a:prstGeom>
          <a:noFill/>
        </p:spPr>
      </p:pic>
      <p:pic>
        <p:nvPicPr>
          <p:cNvPr id="17" name="Picture 7"/>
          <p:cNvPicPr>
            <a:picLocks noChangeAspect="1" noChangeArrowheads="1"/>
          </p:cNvPicPr>
          <p:nvPr/>
        </p:nvPicPr>
        <p:blipFill>
          <a:blip r:embed="rId7" cstate="email"/>
          <a:srcRect/>
          <a:stretch>
            <a:fillRect/>
          </a:stretch>
        </p:blipFill>
        <p:spPr>
          <a:xfrm>
            <a:off x="1447800" y="2438400"/>
            <a:ext cx="2082892" cy="1874943"/>
          </a:xfrm>
          <a:prstGeom prst="rect">
            <a:avLst/>
          </a:prstGeom>
          <a:noFill/>
          <a:ln/>
        </p:spPr>
      </p:pic>
      <p:sp>
        <p:nvSpPr>
          <p:cNvPr id="18" name="Rectangle 2"/>
          <p:cNvSpPr txBox="1">
            <a:spLocks noChangeArrowheads="1"/>
          </p:cNvSpPr>
          <p:nvPr/>
        </p:nvSpPr>
        <p:spPr bwMode="auto">
          <a:xfrm>
            <a:off x="990600" y="76200"/>
            <a:ext cx="7620000" cy="2133600"/>
          </a:xfrm>
          <a:prstGeom prst="rect">
            <a:avLst/>
          </a:prstGeom>
          <a:solidFill>
            <a:srgbClr val="92D050"/>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mj-lt"/>
                <a:ea typeface="+mj-ea"/>
                <a:cs typeface="+mj-cs"/>
              </a:rPr>
              <a:t>Treaties and Intergovernmental organizations</a:t>
            </a:r>
            <a:br>
              <a:rPr kumimoji="0" lang="en-US" sz="2800" b="0" i="0" u="none" strike="noStrike" kern="0" cap="none" spc="0" normalizeH="0" baseline="0" noProof="0" dirty="0" smtClean="0">
                <a:ln>
                  <a:noFill/>
                </a:ln>
                <a:solidFill>
                  <a:schemeClr val="tx2"/>
                </a:solidFill>
                <a:effectLst/>
                <a:uLnTx/>
                <a:uFillTx/>
                <a:latin typeface="+mj-lt"/>
                <a:ea typeface="+mj-ea"/>
                <a:cs typeface="+mj-cs"/>
              </a:rPr>
            </a:br>
            <a:r>
              <a:rPr kumimoji="0" lang="en-US" sz="2800" b="0" i="0" u="none" strike="noStrike" kern="0" cap="none" spc="0" normalizeH="0" baseline="0" noProof="0" dirty="0" smtClean="0">
                <a:ln>
                  <a:noFill/>
                </a:ln>
                <a:solidFill>
                  <a:schemeClr val="tx2"/>
                </a:solidFill>
                <a:effectLst/>
                <a:uLnTx/>
                <a:uFillTx/>
                <a:latin typeface="+mj-lt"/>
                <a:ea typeface="+mj-ea"/>
                <a:cs typeface="+mj-cs"/>
              </a:rPr>
              <a:t/>
            </a:r>
            <a:br>
              <a:rPr kumimoji="0" lang="en-US" sz="2800" b="0" i="0" u="none" strike="noStrike" kern="0" cap="none" spc="0" normalizeH="0" baseline="0" noProof="0" dirty="0" smtClean="0">
                <a:ln>
                  <a:noFill/>
                </a:ln>
                <a:solidFill>
                  <a:schemeClr val="tx2"/>
                </a:solidFill>
                <a:effectLst/>
                <a:uLnTx/>
                <a:uFillTx/>
                <a:latin typeface="+mj-lt"/>
                <a:ea typeface="+mj-ea"/>
                <a:cs typeface="+mj-cs"/>
              </a:rPr>
            </a:br>
            <a:r>
              <a:rPr kumimoji="0" lang="en-US" sz="2800" b="0" i="0" u="none" strike="noStrike" kern="0" cap="none" spc="0" normalizeH="0" baseline="0" noProof="0" dirty="0" smtClean="0">
                <a:ln>
                  <a:noFill/>
                </a:ln>
                <a:solidFill>
                  <a:schemeClr val="tx2"/>
                </a:solidFill>
                <a:effectLst/>
                <a:uLnTx/>
                <a:uFillTx/>
                <a:latin typeface="+mj-lt"/>
                <a:ea typeface="+mj-ea"/>
                <a:cs typeface="+mj-cs"/>
              </a:rPr>
              <a:t>Broad</a:t>
            </a:r>
            <a:r>
              <a:rPr kumimoji="0" lang="en-US" sz="2800" b="0" i="0" u="none" strike="noStrike" kern="0" cap="none" spc="0" normalizeH="0" noProof="0" dirty="0" smtClean="0">
                <a:ln>
                  <a:noFill/>
                </a:ln>
                <a:solidFill>
                  <a:schemeClr val="tx2"/>
                </a:solidFill>
                <a:effectLst/>
                <a:uLnTx/>
                <a:uFillTx/>
                <a:latin typeface="+mj-lt"/>
                <a:ea typeface="+mj-ea"/>
                <a:cs typeface="+mj-cs"/>
              </a:rPr>
              <a:t> focus with impacts on conservation, environment, biodiversity</a:t>
            </a:r>
            <a:endParaRPr kumimoji="0" lang="en-US" sz="28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456837" y="2640307"/>
            <a:ext cx="1938813" cy="1416825"/>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93337" y="640575"/>
            <a:ext cx="1938813" cy="1416825"/>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683468" y="2659623"/>
            <a:ext cx="1938813" cy="1416825"/>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44643" y="4679175"/>
            <a:ext cx="1938813" cy="1416825"/>
          </a:xfrm>
          <a:prstGeom prst="rect">
            <a:avLst/>
          </a:prstGeom>
        </p:spPr>
      </p:pic>
      <p:pic>
        <p:nvPicPr>
          <p:cNvPr id="8" name="Picture 7"/>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714698" y="4741174"/>
            <a:ext cx="1938813" cy="1416825"/>
          </a:xfrm>
          <a:prstGeom prst="rect">
            <a:avLst/>
          </a:prstGeom>
        </p:spPr>
      </p:pic>
      <p:pic>
        <p:nvPicPr>
          <p:cNvPr id="9" name="Picture 8"/>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900387" y="4648200"/>
            <a:ext cx="1938813" cy="1416825"/>
          </a:xfrm>
          <a:prstGeom prst="rect">
            <a:avLst/>
          </a:prstGeom>
        </p:spPr>
      </p:pic>
      <p:pic>
        <p:nvPicPr>
          <p:cNvPr id="10" name="Picture 9"/>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714698" y="640575"/>
            <a:ext cx="1938813" cy="1416825"/>
          </a:xfrm>
          <a:prstGeom prst="rect">
            <a:avLst/>
          </a:prstGeom>
        </p:spPr>
      </p:pic>
      <p:pic>
        <p:nvPicPr>
          <p:cNvPr id="11" name="Picture 10"/>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22068" y="2673661"/>
            <a:ext cx="1938813" cy="1416825"/>
          </a:xfrm>
          <a:prstGeom prst="rect">
            <a:avLst/>
          </a:prstGeom>
        </p:spPr>
      </p:pic>
      <p:pic>
        <p:nvPicPr>
          <p:cNvPr id="12" name="Picture 11"/>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6900387" y="603006"/>
            <a:ext cx="1885950" cy="1378194"/>
          </a:xfrm>
          <a:prstGeom prst="rect">
            <a:avLst/>
          </a:prstGeom>
        </p:spPr>
      </p:pic>
      <p:pic>
        <p:nvPicPr>
          <p:cNvPr id="13" name="Picture 12"/>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2419826" y="4674902"/>
            <a:ext cx="1944660" cy="1421098"/>
          </a:xfrm>
          <a:prstGeom prst="rect">
            <a:avLst/>
          </a:prstGeom>
        </p:spPr>
      </p:pic>
      <p:pic>
        <p:nvPicPr>
          <p:cNvPr id="14" name="Picture 13"/>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6919595" y="2673661"/>
            <a:ext cx="1900396" cy="1388751"/>
          </a:xfrm>
          <a:prstGeom prst="rect">
            <a:avLst/>
          </a:prstGeom>
        </p:spPr>
      </p:pic>
      <p:pic>
        <p:nvPicPr>
          <p:cNvPr id="15" name="Picture 14"/>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2633187" y="640575"/>
            <a:ext cx="1938813" cy="1416825"/>
          </a:xfrm>
          <a:prstGeom prst="rect">
            <a:avLst/>
          </a:prstGeom>
        </p:spPr>
      </p:pic>
      <p:sp>
        <p:nvSpPr>
          <p:cNvPr id="17" name="Rectangle 2"/>
          <p:cNvSpPr txBox="1">
            <a:spLocks noChangeArrowheads="1"/>
          </p:cNvSpPr>
          <p:nvPr/>
        </p:nvSpPr>
        <p:spPr bwMode="auto">
          <a:xfrm>
            <a:off x="2895600" y="0"/>
            <a:ext cx="3505200" cy="457200"/>
          </a:xfrm>
          <a:prstGeom prst="rect">
            <a:avLst/>
          </a:prstGeom>
          <a:solidFill>
            <a:schemeClr val="accent1">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chemeClr val="tx2"/>
                </a:solidFill>
                <a:effectLst/>
                <a:uLnTx/>
                <a:uFillTx/>
                <a:latin typeface="+mj-lt"/>
                <a:ea typeface="+mj-ea"/>
                <a:cs typeface="+mj-cs"/>
              </a:rPr>
              <a:t>Ocean/Fisheries</a:t>
            </a:r>
            <a:endParaRPr kumimoji="0" lang="en-US" sz="2800" b="0" i="0" u="none" strike="noStrike" kern="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1964930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twistedsifter.files.wordpress.com/2010/12/elephants-travelling-in-line.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flipH="1">
            <a:off x="0" y="-175877"/>
            <a:ext cx="9144000" cy="7033877"/>
          </a:xfrm>
          <a:prstGeom prst="rect">
            <a:avLst/>
          </a:prstGeom>
          <a:noFill/>
          <a:extLst>
            <a:ext uri="{909E8E84-426E-40DD-AFC4-6F175D3DCCD1}">
              <a14:hiddenFill xmlns:a14="http://schemas.microsoft.com/office/drawing/2010/main">
                <a:solidFill>
                  <a:srgbClr val="FFFFFF"/>
                </a:solidFill>
              </a14:hiddenFill>
            </a:ext>
          </a:extLst>
        </p:spPr>
      </p:pic>
      <p:sp>
        <p:nvSpPr>
          <p:cNvPr id="40963" name="Rectangle 2"/>
          <p:cNvSpPr>
            <a:spLocks/>
          </p:cNvSpPr>
          <p:nvPr/>
        </p:nvSpPr>
        <p:spPr bwMode="auto">
          <a:xfrm>
            <a:off x="6858000" y="-19454"/>
            <a:ext cx="2079288" cy="6760723"/>
          </a:xfrm>
          <a:prstGeom prst="rect">
            <a:avLst/>
          </a:prstGeom>
          <a:solidFill>
            <a:schemeClr val="accent1">
              <a:alpha val="50195"/>
            </a:schemeClr>
          </a:solidFill>
          <a:ln>
            <a:noFill/>
          </a:ln>
          <a:extLst>
            <a:ext uri="{91240B29-F687-4F45-9708-019B960494DF}">
              <a14:hiddenLine xmlns:a14="http://schemas.microsoft.com/office/drawing/2010/main" w="25400">
                <a:solidFill>
                  <a:srgbClr val="000000">
                    <a:alpha val="50195"/>
                  </a:srgbClr>
                </a:solidFill>
                <a:miter lim="800000"/>
                <a:headEnd/>
                <a:tailEnd/>
              </a14:hiddenLine>
            </a:ext>
          </a:extLst>
        </p:spPr>
        <p:txBody>
          <a:bodyPr lIns="0" tIns="0" rIns="0" bIns="0"/>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p>
        </p:txBody>
      </p:sp>
      <p:pic>
        <p:nvPicPr>
          <p:cNvPr id="4096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9925" y="283185"/>
            <a:ext cx="189547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73062" name="Rectangle 6"/>
          <p:cNvSpPr>
            <a:spLocks noGrp="1" noChangeArrowheads="1"/>
          </p:cNvSpPr>
          <p:nvPr>
            <p:ph type="body" idx="1"/>
          </p:nvPr>
        </p:nvSpPr>
        <p:spPr>
          <a:xfrm>
            <a:off x="6943725" y="3090761"/>
            <a:ext cx="1895475" cy="3414171"/>
          </a:xfrm>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lIns="64291" tIns="32146" rIns="0" bIns="32146" rtlCol="0">
            <a:normAutofit/>
          </a:bodyPr>
          <a:lstStyle/>
          <a:p>
            <a:pPr marL="0" indent="0" algn="ctr">
              <a:lnSpc>
                <a:spcPct val="120000"/>
              </a:lnSpc>
              <a:spcBef>
                <a:spcPts val="0"/>
              </a:spcBef>
              <a:buNone/>
            </a:pPr>
            <a:r>
              <a:rPr lang="en-US" sz="5100" dirty="0" smtClean="0">
                <a:latin typeface="Gill Sans Light"/>
                <a:ea typeface="Gill Sans Light"/>
                <a:cs typeface="Gill Sans Light"/>
                <a:sym typeface="Gill Sans Light"/>
              </a:rPr>
              <a:t>Thank</a:t>
            </a:r>
          </a:p>
          <a:p>
            <a:pPr marL="0" indent="0" algn="ctr">
              <a:lnSpc>
                <a:spcPct val="120000"/>
              </a:lnSpc>
              <a:spcBef>
                <a:spcPts val="0"/>
              </a:spcBef>
              <a:buNone/>
            </a:pPr>
            <a:r>
              <a:rPr lang="en-US" sz="5100" dirty="0" smtClean="0">
                <a:latin typeface="Gill Sans Light"/>
                <a:ea typeface="Gill Sans Light"/>
                <a:cs typeface="Gill Sans Light"/>
                <a:sym typeface="Gill Sans Light"/>
              </a:rPr>
              <a:t>You</a:t>
            </a:r>
          </a:p>
          <a:p>
            <a:pPr marL="0" indent="0">
              <a:buNone/>
            </a:pPr>
            <a:endParaRPr lang="en-US" sz="3400" dirty="0">
              <a:latin typeface="Gill Sans Light"/>
              <a:sym typeface="Gill Sans Light"/>
            </a:endParaRPr>
          </a:p>
        </p:txBody>
      </p:sp>
    </p:spTree>
    <p:extLst>
      <p:ext uri="{BB962C8B-B14F-4D97-AF65-F5344CB8AC3E}">
        <p14:creationId xmlns:p14="http://schemas.microsoft.com/office/powerpoint/2010/main" val="4206364576"/>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19000" r="-19000"/>
          </a:stretch>
        </a:blip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838200" y="0"/>
            <a:ext cx="7772400" cy="762000"/>
          </a:xfrm>
          <a:solidFill>
            <a:schemeClr val="bg1"/>
          </a:solidFill>
        </p:spPr>
        <p:txBody>
          <a:bodyPr/>
          <a:lstStyle/>
          <a:p>
            <a:pPr>
              <a:defRPr/>
            </a:pPr>
            <a:r>
              <a:rPr lang="en-US" b="1" dirty="0" smtClean="0">
                <a:solidFill>
                  <a:schemeClr val="tx1"/>
                </a:solidFill>
                <a:effectLst>
                  <a:outerShdw blurRad="38100" dist="38100" dir="2700000" algn="tl">
                    <a:srgbClr val="FFFFFF"/>
                  </a:outerShdw>
                </a:effectLst>
              </a:rPr>
              <a:t>Appendix I</a:t>
            </a:r>
            <a:endParaRPr lang="en-US" b="1" dirty="0" smtClean="0">
              <a:solidFill>
                <a:schemeClr val="tx1"/>
              </a:solidFill>
            </a:endParaRPr>
          </a:p>
        </p:txBody>
      </p:sp>
      <p:sp>
        <p:nvSpPr>
          <p:cNvPr id="6147" name="Rectangle 3"/>
          <p:cNvSpPr>
            <a:spLocks noGrp="1" noChangeArrowheads="1"/>
          </p:cNvSpPr>
          <p:nvPr>
            <p:ph type="body" idx="1"/>
          </p:nvPr>
        </p:nvSpPr>
        <p:spPr>
          <a:xfrm>
            <a:off x="685800" y="1219200"/>
            <a:ext cx="7772400" cy="4572000"/>
          </a:xfrm>
          <a:solidFill>
            <a:schemeClr val="bg1">
              <a:alpha val="68000"/>
            </a:schemeClr>
          </a:solidFill>
        </p:spPr>
        <p:txBody>
          <a:bodyPr/>
          <a:lstStyle/>
          <a:p>
            <a:r>
              <a:rPr lang="en-US" dirty="0" smtClean="0"/>
              <a:t>Species threatened with extinction, which are or may be affected by trade</a:t>
            </a:r>
          </a:p>
          <a:p>
            <a:r>
              <a:rPr lang="en-US" dirty="0" smtClean="0"/>
              <a:t>International trade for commercial purposes prohibited</a:t>
            </a:r>
          </a:p>
          <a:p>
            <a:r>
              <a:rPr lang="en-US" dirty="0" smtClean="0"/>
              <a:t>Import permit and export permit or re-export certificate required</a:t>
            </a:r>
          </a:p>
          <a:p>
            <a:r>
              <a:rPr lang="en-US" dirty="0" smtClean="0"/>
              <a:t>Currently includes about 900 species</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4188</TotalTime>
  <Words>3300</Words>
  <Application>Microsoft Office PowerPoint</Application>
  <PresentationFormat>On-screen Show (4:3)</PresentationFormat>
  <Paragraphs>569</Paragraphs>
  <Slides>82</Slides>
  <Notes>38</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Blank Presentation</vt:lpstr>
      <vt:lpstr>International Wildlife Trade </vt:lpstr>
      <vt:lpstr>International Wildlife Trade Outline</vt:lpstr>
      <vt:lpstr>International Wildlife Trade</vt:lpstr>
      <vt:lpstr>PowerPoint Presentation</vt:lpstr>
      <vt:lpstr>PowerPoint Presentation</vt:lpstr>
      <vt:lpstr>What is CITES?</vt:lpstr>
      <vt:lpstr>PowerPoint Presentation</vt:lpstr>
      <vt:lpstr>Provisions of CITES</vt:lpstr>
      <vt:lpstr>Appendix I</vt:lpstr>
      <vt:lpstr>Appendix I</vt:lpstr>
      <vt:lpstr>Appendix II</vt:lpstr>
      <vt:lpstr>PowerPoint Presentation</vt:lpstr>
      <vt:lpstr>Appendix III</vt:lpstr>
      <vt:lpstr>PowerPoint Presentation</vt:lpstr>
      <vt:lpstr>PowerPoint Presentation</vt:lpstr>
      <vt:lpstr>How does CITES work? </vt:lpstr>
      <vt:lpstr>Sturgeon and caviar</vt:lpstr>
      <vt:lpstr>Queen Conch</vt:lpstr>
      <vt:lpstr>Seahorses</vt:lpstr>
      <vt:lpstr>Sea turtles: Hawksbills (Eretmochelys imbricata)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CITES and Marine Species</vt:lpstr>
      <vt:lpstr>Marine species currently covered</vt:lpstr>
      <vt:lpstr>Sharks and overfishing</vt:lpstr>
      <vt:lpstr>       Top 20 Shark/Ray Fishing Countries</vt:lpstr>
      <vt:lpstr>PowerPoint Presentation</vt:lpstr>
      <vt:lpstr>PowerPoint Presentation</vt:lpstr>
      <vt:lpstr>PowerPoint Presentation</vt:lpstr>
      <vt:lpstr>Why engage with CITES?</vt:lpstr>
      <vt:lpstr>ADDRESSING ILLEGAL TRADE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have to address the problem along the wildlife trade chain, from poaching to final sale</vt:lpstr>
      <vt:lpstr>Wildlife trade chain from poaching to sale –  Level 1: The Site</vt:lpstr>
      <vt:lpstr>PowerPoint Presentation</vt:lpstr>
      <vt:lpstr>PowerPoint Presentation</vt:lpstr>
      <vt:lpstr>Wildlife trade chain from poaching to sale –  Level 1: The Site</vt:lpstr>
      <vt:lpstr>Wildlife trade chain from poaching to sale –  Level 1: The Site</vt:lpstr>
      <vt:lpstr>PowerPoint Presentation</vt:lpstr>
      <vt:lpstr>Wildlife trade chain from poaching to sale –  Level 2: The Landscape/ trafficking</vt:lpstr>
      <vt:lpstr>Wildlife trade chain from poaching to sale –  Level 2: The Landscape</vt:lpstr>
      <vt:lpstr>Wildlife trade chain from poaching to sale –  Level 3: The transport nodes</vt:lpstr>
      <vt:lpstr>Wildlife trade chain from poaching to sale –  Level 3: The transport nodes</vt:lpstr>
      <vt:lpstr>Wildlife trade chain from poaching to sale –  Level 4: The end points</vt:lpstr>
      <vt:lpstr>Wildlife trade chain from poaching to sale –  Level 4: The end points</vt:lpstr>
      <vt:lpstr>Wildlife trade chain from poaching to sale –  Level 4: The end points</vt:lpstr>
      <vt:lpstr>PowerPoint Presentation</vt:lpstr>
      <vt:lpstr>Wildlife trade chain from poaching to sale –  Level 4: The end points</vt:lpstr>
      <vt:lpstr>PowerPoint Presentation</vt:lpstr>
      <vt:lpstr>PowerPoint Presentation</vt:lpstr>
      <vt:lpstr>PowerPoint Presentation</vt:lpstr>
      <vt:lpstr>National Strategy for Combating Wildlife Trafficking</vt:lpstr>
      <vt:lpstr>Treaties and Intergovernmental organizations  Focused on Biodiversity/Species</vt:lpstr>
      <vt:lpstr>PowerPoint Presentation</vt:lpstr>
      <vt:lpstr>PowerPoint Presentation</vt:lpstr>
      <vt:lpstr>PowerPoint Presentation</vt:lpstr>
    </vt:vector>
  </TitlesOfParts>
  <Company>Wildlife Conservation Society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Washington Convention</dc:title>
  <dc:creator>Joshua Ginsberg</dc:creator>
  <cp:lastModifiedBy>Mike</cp:lastModifiedBy>
  <cp:revision>372</cp:revision>
  <dcterms:created xsi:type="dcterms:W3CDTF">2010-04-21T19:33:49Z</dcterms:created>
  <dcterms:modified xsi:type="dcterms:W3CDTF">2016-03-09T03:49:30Z</dcterms:modified>
</cp:coreProperties>
</file>